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320" r:id="rId6"/>
    <p:sldId id="308" r:id="rId7"/>
    <p:sldId id="327" r:id="rId8"/>
    <p:sldId id="324" r:id="rId9"/>
    <p:sldId id="329" r:id="rId10"/>
    <p:sldId id="619" r:id="rId11"/>
    <p:sldId id="620" r:id="rId12"/>
    <p:sldId id="622" r:id="rId13"/>
    <p:sldId id="315" r:id="rId14"/>
    <p:sldId id="626" r:id="rId15"/>
    <p:sldId id="261"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2" autoAdjust="0"/>
    <p:restoredTop sz="96571" autoAdjust="0"/>
  </p:normalViewPr>
  <p:slideViewPr>
    <p:cSldViewPr snapToGrid="0" showGuides="1">
      <p:cViewPr varScale="1">
        <p:scale>
          <a:sx n="112" d="100"/>
          <a:sy n="112" d="100"/>
        </p:scale>
        <p:origin x="104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hands-on being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547864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err="1"/>
              <a:t>Anshu</a:t>
            </a:r>
            <a:r>
              <a:rPr lang="en-US" dirty="0"/>
              <a:t> Dubey and Gregory R. Watson, </a:t>
            </a:r>
          </a:p>
          <a:p>
            <a:r>
              <a:rPr lang="en-US" dirty="0"/>
              <a:t>Better Scientific Software tutorial @ ISC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much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64560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383297985"/>
              </p:ext>
            </p:extLst>
          </p:nvPr>
        </p:nvGraphicFramePr>
        <p:xfrm>
          <a:off x="365759" y="836121"/>
          <a:ext cx="11372473" cy="524256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676863">
                <a:tc>
                  <a:txBody>
                    <a:bodyPr/>
                    <a:lstStyle/>
                    <a:p>
                      <a:pPr algn="r"/>
                      <a:r>
                        <a:rPr lang="en-US" sz="1800" dirty="0">
                          <a:effectLst/>
                        </a:rPr>
                        <a:t>Time (CEST)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412004">
                <a:tc>
                  <a:txBody>
                    <a:bodyPr/>
                    <a:lstStyle/>
                    <a:p>
                      <a:pPr algn="r"/>
                      <a:r>
                        <a:rPr lang="en-US" sz="1800" dirty="0">
                          <a:effectLst/>
                        </a:rPr>
                        <a:t>2:00 PM</a:t>
                      </a:r>
                    </a:p>
                  </a:txBody>
                  <a:tcPr marL="114300" marR="114300" marT="76200" marB="76200" anchor="ctr"/>
                </a:tc>
                <a:tc>
                  <a:txBody>
                    <a:bodyPr/>
                    <a:lstStyle/>
                    <a:p>
                      <a:pPr algn="r"/>
                      <a:r>
                        <a:rPr lang="en-US" sz="1800">
                          <a:effectLst/>
                        </a:rPr>
                        <a:t>0</a:t>
                      </a:r>
                    </a:p>
                  </a:txBody>
                  <a:tcPr marL="114300" marR="114300" marT="76200" marB="76200" anchor="ctr"/>
                </a:tc>
                <a:tc>
                  <a:txBody>
                    <a:bodyPr/>
                    <a:lstStyle/>
                    <a:p>
                      <a:r>
                        <a:rPr lang="en-US" sz="1800">
                          <a:effectLst/>
                        </a:rPr>
                        <a:t>Introduction and Setup</a:t>
                      </a:r>
                    </a:p>
                  </a:txBody>
                  <a:tcPr marL="114300" marR="114300" marT="76200" marB="76200" anchor="ctr"/>
                </a:tc>
                <a:tc>
                  <a:txBody>
                    <a:bodyPr/>
                    <a:lstStyle/>
                    <a:p>
                      <a:r>
                        <a:rPr lang="en-US" sz="1800" dirty="0" err="1">
                          <a:effectLst/>
                        </a:rPr>
                        <a:t>Anshu</a:t>
                      </a:r>
                      <a:r>
                        <a:rPr lang="en-US" sz="1800" dirty="0">
                          <a:effectLst/>
                        </a:rPr>
                        <a:t> Dubey(ANL)</a:t>
                      </a:r>
                    </a:p>
                  </a:txBody>
                  <a:tcPr marL="114300" marR="114300" marT="76200" marB="76200" anchor="ctr"/>
                </a:tc>
                <a:extLst>
                  <a:ext uri="{0D108BD9-81ED-4DB2-BD59-A6C34878D82A}">
                    <a16:rowId xmlns:a16="http://schemas.microsoft.com/office/drawing/2014/main" val="1735798684"/>
                  </a:ext>
                </a:extLst>
              </a:tr>
              <a:tr h="676863">
                <a:tc>
                  <a:txBody>
                    <a:bodyPr/>
                    <a:lstStyle/>
                    <a:p>
                      <a:pPr algn="r"/>
                      <a:r>
                        <a:rPr lang="en-US" sz="1800" dirty="0">
                          <a:effectLst/>
                        </a:rPr>
                        <a:t>2:10 PM</a:t>
                      </a:r>
                    </a:p>
                  </a:txBody>
                  <a:tcPr marL="114300" marR="114300" marT="76200" marB="76200" anchor="ctr"/>
                </a:tc>
                <a:tc>
                  <a:txBody>
                    <a:bodyPr/>
                    <a:lstStyle/>
                    <a:p>
                      <a:pPr algn="r"/>
                      <a:r>
                        <a:rPr lang="en-US" sz="1800">
                          <a:effectLst/>
                        </a:rPr>
                        <a:t>1</a:t>
                      </a:r>
                    </a:p>
                  </a:txBody>
                  <a:tcPr marL="114300" marR="114300" marT="76200" marB="76200" anchor="ctr"/>
                </a:tc>
                <a:tc>
                  <a:txBody>
                    <a:bodyPr/>
                    <a:lstStyle/>
                    <a:p>
                      <a:r>
                        <a:rPr lang="en-US" sz="1800" dirty="0">
                          <a:effectLst/>
                        </a:rPr>
                        <a:t>Motivation and Overview of Best Practices in HPC Software Development</a:t>
                      </a:r>
                    </a:p>
                  </a:txBody>
                  <a:tcPr marL="114300" marR="114300" marT="76200" marB="76200" anchor="ctr"/>
                </a:tc>
                <a:tc>
                  <a:txBody>
                    <a:bodyPr/>
                    <a:lstStyle/>
                    <a:p>
                      <a:r>
                        <a:rPr lang="en-US" sz="1800" dirty="0" err="1">
                          <a:effectLst/>
                        </a:rPr>
                        <a:t>Anshu</a:t>
                      </a:r>
                      <a:r>
                        <a:rPr lang="en-US" sz="1800" dirty="0">
                          <a:effectLst/>
                        </a:rPr>
                        <a:t> Dubey(ANL)</a:t>
                      </a:r>
                    </a:p>
                  </a:txBody>
                  <a:tcPr marL="114300" marR="114300" marT="76200" marB="76200" anchor="ctr"/>
                </a:tc>
                <a:extLst>
                  <a:ext uri="{0D108BD9-81ED-4DB2-BD59-A6C34878D82A}">
                    <a16:rowId xmlns:a16="http://schemas.microsoft.com/office/drawing/2014/main" val="4095277928"/>
                  </a:ext>
                </a:extLst>
              </a:tr>
              <a:tr h="412004">
                <a:tc>
                  <a:txBody>
                    <a:bodyPr/>
                    <a:lstStyle/>
                    <a:p>
                      <a:pPr algn="r"/>
                      <a:r>
                        <a:rPr lang="en-US" sz="1800" dirty="0">
                          <a:effectLst/>
                        </a:rPr>
                        <a:t>2:30 PM</a:t>
                      </a:r>
                    </a:p>
                  </a:txBody>
                  <a:tcPr marL="114300" marR="114300" marT="76200" marB="76200" anchor="ctr"/>
                </a:tc>
                <a:tc>
                  <a:txBody>
                    <a:bodyPr/>
                    <a:lstStyle/>
                    <a:p>
                      <a:pPr algn="r"/>
                      <a:r>
                        <a:rPr lang="en-US" sz="1800">
                          <a:effectLst/>
                        </a:rPr>
                        <a:t>2</a:t>
                      </a:r>
                    </a:p>
                  </a:txBody>
                  <a:tcPr marL="114300" marR="114300" marT="76200" marB="76200" anchor="ctr"/>
                </a:tc>
                <a:tc>
                  <a:txBody>
                    <a:bodyPr/>
                    <a:lstStyle/>
                    <a:p>
                      <a:r>
                        <a:rPr lang="en-US" sz="1800">
                          <a:effectLst/>
                        </a:rPr>
                        <a:t>Agile Methodologies</a:t>
                      </a:r>
                    </a:p>
                  </a:txBody>
                  <a:tcPr marL="114300" marR="114300" marT="76200" marB="76200" anchor="ctr"/>
                </a:tc>
                <a:tc>
                  <a:txBody>
                    <a:bodyPr/>
                    <a:lstStyle/>
                    <a:p>
                      <a:r>
                        <a:rPr lang="en-US" sz="1800" dirty="0">
                          <a:effectLst/>
                        </a:rPr>
                        <a:t>Greg Watson (ORNL)</a:t>
                      </a:r>
                    </a:p>
                  </a:txBody>
                  <a:tcPr marL="114300" marR="114300" marT="76200" marB="76200" anchor="ctr"/>
                </a:tc>
                <a:extLst>
                  <a:ext uri="{0D108BD9-81ED-4DB2-BD59-A6C34878D82A}">
                    <a16:rowId xmlns:a16="http://schemas.microsoft.com/office/drawing/2014/main" val="763903436"/>
                  </a:ext>
                </a:extLst>
              </a:tr>
              <a:tr h="412004">
                <a:tc>
                  <a:txBody>
                    <a:bodyPr/>
                    <a:lstStyle/>
                    <a:p>
                      <a:pPr algn="r"/>
                      <a:r>
                        <a:rPr lang="en-US" sz="1800" dirty="0">
                          <a:effectLst/>
                        </a:rPr>
                        <a:t>3:00 PM</a:t>
                      </a:r>
                    </a:p>
                  </a:txBody>
                  <a:tcPr marL="114300" marR="114300" marT="76200" marB="76200" anchor="ctr"/>
                </a:tc>
                <a:tc>
                  <a:txBody>
                    <a:bodyPr/>
                    <a:lstStyle/>
                    <a:p>
                      <a:pPr algn="r"/>
                      <a:r>
                        <a:rPr lang="en-US" sz="1800" dirty="0">
                          <a:effectLst/>
                        </a:rPr>
                        <a:t>3</a:t>
                      </a:r>
                    </a:p>
                  </a:txBody>
                  <a:tcPr marL="114300" marR="114300" marT="76200" marB="76200" anchor="ctr"/>
                </a:tc>
                <a:tc>
                  <a:txBody>
                    <a:bodyPr/>
                    <a:lstStyle/>
                    <a:p>
                      <a:r>
                        <a:rPr lang="en-US" sz="1800" i="0" dirty="0">
                          <a:effectLst/>
                        </a:rPr>
                        <a:t>Git Workflows</a:t>
                      </a:r>
                    </a:p>
                  </a:txBody>
                  <a:tcPr marL="114300" marR="114300" marT="76200" marB="76200" anchor="ctr"/>
                </a:tc>
                <a:tc>
                  <a:txBody>
                    <a:bodyPr/>
                    <a:lstStyle/>
                    <a:p>
                      <a:r>
                        <a:rPr lang="en-US" sz="1800" dirty="0">
                          <a:effectLst/>
                        </a:rPr>
                        <a:t>Greg Watson (ORNL)</a:t>
                      </a:r>
                    </a:p>
                  </a:txBody>
                  <a:tcPr marL="114300" marR="114300" marT="76200" marB="76200" anchor="ctr"/>
                </a:tc>
                <a:extLst>
                  <a:ext uri="{0D108BD9-81ED-4DB2-BD59-A6C34878D82A}">
                    <a16:rowId xmlns:a16="http://schemas.microsoft.com/office/drawing/2014/main" val="1954771440"/>
                  </a:ext>
                </a:extLst>
              </a:tr>
              <a:tr h="412004">
                <a:tc>
                  <a:txBody>
                    <a:bodyPr/>
                    <a:lstStyle/>
                    <a:p>
                      <a:pPr algn="r"/>
                      <a:r>
                        <a:rPr lang="en-US" sz="1800" dirty="0">
                          <a:effectLst/>
                        </a:rPr>
                        <a:t>3:30 PM</a:t>
                      </a:r>
                    </a:p>
                  </a:txBody>
                  <a:tcPr marL="114300" marR="114300" marT="76200" marB="76200" anchor="ctr"/>
                </a:tc>
                <a:tc>
                  <a:txBody>
                    <a:bodyPr/>
                    <a:lstStyle/>
                    <a:p>
                      <a:pPr algn="r"/>
                      <a:r>
                        <a:rPr lang="en-US" sz="1800" dirty="0">
                          <a:effectLst/>
                        </a:rPr>
                        <a:t>4</a:t>
                      </a:r>
                    </a:p>
                  </a:txBody>
                  <a:tcPr marL="114300" marR="114300" marT="76200" marB="76200" anchor="ctr"/>
                </a:tc>
                <a:tc>
                  <a:txBody>
                    <a:bodyPr/>
                    <a:lstStyle/>
                    <a:p>
                      <a:r>
                        <a:rPr lang="en-US" sz="1800" dirty="0">
                          <a:effectLst/>
                        </a:rPr>
                        <a:t>Software Design</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rPr>
                        <a:t>Anshu</a:t>
                      </a:r>
                      <a:r>
                        <a:rPr lang="en-US" sz="1800" dirty="0">
                          <a:effectLst/>
                        </a:rPr>
                        <a:t> Dubey (ANL)</a:t>
                      </a:r>
                    </a:p>
                  </a:txBody>
                  <a:tcPr marL="114300" marR="114300" marT="76200" marB="76200" anchor="ctr"/>
                </a:tc>
                <a:extLst>
                  <a:ext uri="{0D108BD9-81ED-4DB2-BD59-A6C34878D82A}">
                    <a16:rowId xmlns:a16="http://schemas.microsoft.com/office/drawing/2014/main" val="746396693"/>
                  </a:ext>
                </a:extLst>
              </a:tr>
              <a:tr h="412004">
                <a:tc>
                  <a:txBody>
                    <a:bodyPr/>
                    <a:lstStyle/>
                    <a:p>
                      <a:pPr algn="r"/>
                      <a:r>
                        <a:rPr lang="en-US" sz="1800" dirty="0">
                          <a:effectLst/>
                        </a:rPr>
                        <a:t>4:00 PM</a:t>
                      </a:r>
                    </a:p>
                  </a:txBody>
                  <a:tcPr marL="114300" marR="114300" marT="76200" marB="76200" anchor="ctr"/>
                </a:tc>
                <a:tc>
                  <a:txBody>
                    <a:bodyPr/>
                    <a:lstStyle/>
                    <a:p>
                      <a:pPr algn="r"/>
                      <a:endParaRPr lang="en-US" sz="1800" dirty="0">
                        <a:effectLst/>
                      </a:endParaRPr>
                    </a:p>
                  </a:txBody>
                  <a:tcPr marL="114300" marR="114300" marT="76200" marB="76200" anchor="ctr"/>
                </a:tc>
                <a:tc>
                  <a:txBody>
                    <a:bodyPr/>
                    <a:lstStyle/>
                    <a:p>
                      <a:r>
                        <a:rPr lang="en-US" sz="1800" i="1" dirty="0">
                          <a:effectLst/>
                        </a:rPr>
                        <a:t>Break</a:t>
                      </a:r>
                    </a:p>
                  </a:txBody>
                  <a:tcPr marL="114300" marR="114300" marT="76200" marB="76200" anchor="ctr"/>
                </a:tc>
                <a:tc>
                  <a:txBody>
                    <a:bodyPr/>
                    <a:lstStyle/>
                    <a:p>
                      <a:endParaRPr lang="en-US" sz="1800" dirty="0">
                        <a:effectLst/>
                      </a:endParaRPr>
                    </a:p>
                  </a:txBody>
                  <a:tcPr marL="114300" marR="114300" marT="76200" marB="76200" anchor="ctr"/>
                </a:tc>
                <a:extLst>
                  <a:ext uri="{0D108BD9-81ED-4DB2-BD59-A6C34878D82A}">
                    <a16:rowId xmlns:a16="http://schemas.microsoft.com/office/drawing/2014/main" val="1592907298"/>
                  </a:ext>
                </a:extLst>
              </a:tr>
              <a:tr h="412004">
                <a:tc>
                  <a:txBody>
                    <a:bodyPr/>
                    <a:lstStyle/>
                    <a:p>
                      <a:pPr algn="r"/>
                      <a:r>
                        <a:rPr lang="en-US" sz="1800" dirty="0">
                          <a:effectLst/>
                        </a:rPr>
                        <a:t>4:30 PM</a:t>
                      </a:r>
                    </a:p>
                  </a:txBody>
                  <a:tcPr marL="114300" marR="114300" marT="76200" marB="76200" anchor="ctr"/>
                </a:tc>
                <a:tc>
                  <a:txBody>
                    <a:bodyPr/>
                    <a:lstStyle/>
                    <a:p>
                      <a:pPr algn="r"/>
                      <a:r>
                        <a:rPr lang="en-US" sz="1800" dirty="0">
                          <a:effectLst/>
                        </a:rPr>
                        <a:t>5</a:t>
                      </a:r>
                    </a:p>
                  </a:txBody>
                  <a:tcPr marL="114300" marR="114300" marT="76200" marB="76200" anchor="ctr"/>
                </a:tc>
                <a:tc>
                  <a:txBody>
                    <a:bodyPr/>
                    <a:lstStyle/>
                    <a:p>
                      <a:r>
                        <a:rPr lang="en-US" sz="1800" dirty="0">
                          <a:effectLst/>
                        </a:rPr>
                        <a:t>Reproducibility</a:t>
                      </a:r>
                    </a:p>
                  </a:txBody>
                  <a:tcPr marL="114300" marR="114300" marT="76200" marB="76200" anchor="ctr"/>
                </a:tc>
                <a:tc>
                  <a:txBody>
                    <a:bodyPr/>
                    <a:lstStyle/>
                    <a:p>
                      <a:r>
                        <a:rPr lang="en-US" sz="1800" dirty="0">
                          <a:effectLst/>
                        </a:rPr>
                        <a:t>Greg Watson(ORNL)</a:t>
                      </a:r>
                    </a:p>
                  </a:txBody>
                  <a:tcPr marL="114300" marR="114300" marT="76200" marB="76200" anchor="ctr"/>
                </a:tc>
                <a:extLst>
                  <a:ext uri="{0D108BD9-81ED-4DB2-BD59-A6C34878D82A}">
                    <a16:rowId xmlns:a16="http://schemas.microsoft.com/office/drawing/2014/main" val="110245607"/>
                  </a:ext>
                </a:extLst>
              </a:tr>
              <a:tr h="412004">
                <a:tc>
                  <a:txBody>
                    <a:bodyPr/>
                    <a:lstStyle/>
                    <a:p>
                      <a:pPr algn="r"/>
                      <a:r>
                        <a:rPr lang="en-US" sz="1800" dirty="0">
                          <a:effectLst/>
                        </a:rPr>
                        <a:t>5:00 PM</a:t>
                      </a:r>
                    </a:p>
                  </a:txBody>
                  <a:tcPr marL="114300" marR="114300" marT="76200" marB="76200" anchor="ctr"/>
                </a:tc>
                <a:tc>
                  <a:txBody>
                    <a:bodyPr/>
                    <a:lstStyle/>
                    <a:p>
                      <a:pPr algn="r"/>
                      <a:r>
                        <a:rPr lang="en-US" sz="1800" dirty="0">
                          <a:effectLst/>
                        </a:rPr>
                        <a:t>6</a:t>
                      </a:r>
                    </a:p>
                  </a:txBody>
                  <a:tcPr marL="114300" marR="114300" marT="76200" marB="76200" anchor="ctr"/>
                </a:tc>
                <a:tc>
                  <a:txBody>
                    <a:bodyPr/>
                    <a:lstStyle/>
                    <a:p>
                      <a:r>
                        <a:rPr lang="en-US" sz="1800" dirty="0">
                          <a:effectLst/>
                        </a:rPr>
                        <a:t>Software Testing</a:t>
                      </a:r>
                    </a:p>
                  </a:txBody>
                  <a:tcPr marL="114300" marR="114300" marT="76200" marB="76200" anchor="ctr"/>
                </a:tc>
                <a:tc>
                  <a:txBody>
                    <a:bodyPr/>
                    <a:lstStyle/>
                    <a:p>
                      <a:r>
                        <a:rPr lang="en-US" sz="1800" dirty="0">
                          <a:effectLst/>
                        </a:rPr>
                        <a:t>Greg Watson (ORNL)</a:t>
                      </a:r>
                    </a:p>
                  </a:txBody>
                  <a:tcPr marL="114300" marR="114300" marT="76200" marB="76200" anchor="ctr"/>
                </a:tc>
                <a:extLst>
                  <a:ext uri="{0D108BD9-81ED-4DB2-BD59-A6C34878D82A}">
                    <a16:rowId xmlns:a16="http://schemas.microsoft.com/office/drawing/2014/main" val="1951011699"/>
                  </a:ext>
                </a:extLst>
              </a:tr>
              <a:tr h="412004">
                <a:tc>
                  <a:txBody>
                    <a:bodyPr/>
                    <a:lstStyle/>
                    <a:p>
                      <a:pPr algn="r"/>
                      <a:r>
                        <a:rPr lang="en-US" sz="1800" dirty="0">
                          <a:effectLst/>
                        </a:rPr>
                        <a:t>5:40 PM</a:t>
                      </a:r>
                    </a:p>
                  </a:txBody>
                  <a:tcPr marL="114300" marR="114300" marT="76200" marB="76200" anchor="ctr"/>
                </a:tc>
                <a:tc>
                  <a:txBody>
                    <a:bodyPr/>
                    <a:lstStyle/>
                    <a:p>
                      <a:pPr algn="r"/>
                      <a:r>
                        <a:rPr lang="en-US" sz="1800" dirty="0">
                          <a:effectLst/>
                        </a:rPr>
                        <a:t>7</a:t>
                      </a:r>
                    </a:p>
                  </a:txBody>
                  <a:tcPr marL="114300" marR="114300" marT="76200" marB="76200" anchor="ctr"/>
                </a:tc>
                <a:tc>
                  <a:txBody>
                    <a:bodyPr/>
                    <a:lstStyle/>
                    <a:p>
                      <a:r>
                        <a:rPr lang="en-US" sz="1800" dirty="0">
                          <a:effectLst/>
                        </a:rPr>
                        <a:t>Summary</a:t>
                      </a:r>
                    </a:p>
                  </a:txBody>
                  <a:tcPr marL="114300" marR="114300" marT="76200" marB="76200" anchor="ctr"/>
                </a:tc>
                <a:tc>
                  <a:txBody>
                    <a:bodyPr/>
                    <a:lstStyle/>
                    <a:p>
                      <a:r>
                        <a:rPr lang="en-US" sz="1800" dirty="0" err="1">
                          <a:effectLst/>
                        </a:rPr>
                        <a:t>Anshu</a:t>
                      </a:r>
                      <a:r>
                        <a:rPr lang="en-US" sz="1800" dirty="0">
                          <a:effectLst/>
                        </a:rPr>
                        <a:t> Dubey (ANL)</a:t>
                      </a:r>
                    </a:p>
                  </a:txBody>
                  <a:tcPr marL="114300" marR="114300" marT="76200" marB="76200" anchor="ctr"/>
                </a:tc>
                <a:extLst>
                  <a:ext uri="{0D108BD9-81ED-4DB2-BD59-A6C34878D82A}">
                    <a16:rowId xmlns:a16="http://schemas.microsoft.com/office/drawing/2014/main" val="2677893716"/>
                  </a:ext>
                </a:extLst>
              </a:tr>
              <a:tr h="412004">
                <a:tc>
                  <a:txBody>
                    <a:bodyPr/>
                    <a:lstStyle/>
                    <a:p>
                      <a:pPr algn="r"/>
                      <a:r>
                        <a:rPr lang="en-US" sz="1800">
                          <a:effectLst/>
                        </a:rPr>
                        <a:t>5:50 </a:t>
                      </a:r>
                      <a:r>
                        <a:rPr lang="en-US" sz="1800" dirty="0">
                          <a:effectLst/>
                        </a:rPr>
                        <a:t>PM</a:t>
                      </a:r>
                    </a:p>
                  </a:txBody>
                  <a:tcPr marL="114300" marR="114300" marT="76200" marB="76200" anchor="ctr"/>
                </a:tc>
                <a:tc>
                  <a:txBody>
                    <a:bodyPr/>
                    <a:lstStyle/>
                    <a:p>
                      <a:pPr algn="r"/>
                      <a:endParaRPr lang="en-US" sz="1800" dirty="0">
                        <a:effectLst/>
                      </a:endParaRPr>
                    </a:p>
                  </a:txBody>
                  <a:tcPr marL="114300" marR="114300" marT="76200" marB="76200" anchor="ctr"/>
                </a:tc>
                <a:tc>
                  <a:txBody>
                    <a:bodyPr/>
                    <a:lstStyle/>
                    <a:p>
                      <a:r>
                        <a:rPr lang="en-US" sz="1800" i="1">
                          <a:effectLst/>
                        </a:rPr>
                        <a:t>Q</a:t>
                      </a:r>
                      <a:r>
                        <a:rPr lang="en-US" sz="1800" i="1" dirty="0">
                          <a:effectLst/>
                        </a:rPr>
                        <a:t>&amp;A</a:t>
                      </a:r>
                      <a:endParaRPr lang="en-US" sz="1800" dirty="0">
                        <a:effectLst/>
                      </a:endParaRPr>
                    </a:p>
                  </a:txBody>
                  <a:tcPr marL="114300" marR="114300" marT="76200" marB="76200" anchor="ctr"/>
                </a:tc>
                <a:tc>
                  <a:txBody>
                    <a:bodyPr/>
                    <a:lstStyle/>
                    <a:p>
                      <a:endParaRPr lang="en-US" sz="1800" dirty="0"/>
                    </a:p>
                  </a:txBody>
                  <a:tcPr/>
                </a:tc>
                <a:extLst>
                  <a:ext uri="{0D108BD9-81ED-4DB2-BD59-A6C34878D82A}">
                    <a16:rowId xmlns:a16="http://schemas.microsoft.com/office/drawing/2014/main" val="1485688880"/>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err="1"/>
              <a:t>Anshu</a:t>
            </a:r>
            <a:r>
              <a:rPr lang="en-US" dirty="0"/>
              <a:t> Dubey, ANL</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pic>
        <p:nvPicPr>
          <p:cNvPr id="5" name="Picture 4">
            <a:extLst>
              <a:ext uri="{FF2B5EF4-FFF2-40B4-BE49-F238E27FC236}">
                <a16:creationId xmlns:a16="http://schemas.microsoft.com/office/drawing/2014/main" id="{6CC8798C-054E-37C8-6C39-64AA002F0A79}"/>
              </a:ext>
            </a:extLst>
          </p:cNvPr>
          <p:cNvPicPr>
            <a:picLocks noChangeAspect="1"/>
          </p:cNvPicPr>
          <p:nvPr/>
        </p:nvPicPr>
        <p:blipFill rotWithShape="1">
          <a:blip r:embed="rId4">
            <a:extLst>
              <a:ext uri="{28A0092B-C50C-407E-A947-70E740481C1C}">
                <a14:useLocalDpi xmlns:a14="http://schemas.microsoft.com/office/drawing/2010/main" val="0"/>
              </a:ext>
            </a:extLst>
          </a:blip>
          <a:srcRect t="-1" b="21904"/>
          <a:stretch/>
        </p:blipFill>
        <p:spPr>
          <a:xfrm>
            <a:off x="4929524" y="1233228"/>
            <a:ext cx="1157986" cy="1188720"/>
          </a:xfrm>
          <a:prstGeom prst="rect">
            <a:avLst/>
          </a:prstGeom>
        </p:spPr>
      </p:pic>
      <p:sp>
        <p:nvSpPr>
          <p:cNvPr id="13" name="TextBox 12">
            <a:extLst>
              <a:ext uri="{FF2B5EF4-FFF2-40B4-BE49-F238E27FC236}">
                <a16:creationId xmlns:a16="http://schemas.microsoft.com/office/drawing/2014/main" id="{F7244D04-A37E-FA33-716C-7A01F0FF1A4E}"/>
              </a:ext>
            </a:extLst>
          </p:cNvPr>
          <p:cNvSpPr txBox="1"/>
          <p:nvPr/>
        </p:nvSpPr>
        <p:spPr>
          <a:xfrm>
            <a:off x="4947701" y="2394747"/>
            <a:ext cx="954108" cy="590931"/>
          </a:xfrm>
          <a:prstGeom prst="rect">
            <a:avLst/>
          </a:prstGeom>
          <a:noFill/>
        </p:spPr>
        <p:txBody>
          <a:bodyPr wrap="none" rtlCol="0">
            <a:spAutoFit/>
          </a:bodyPr>
          <a:lstStyle/>
          <a:p>
            <a:pPr algn="ctr">
              <a:lnSpc>
                <a:spcPct val="90000"/>
              </a:lnSpc>
            </a:pPr>
            <a:r>
              <a:rPr lang="en-US" dirty="0" err="1"/>
              <a:t>Anshu</a:t>
            </a:r>
            <a:endParaRPr lang="en-US" dirty="0"/>
          </a:p>
          <a:p>
            <a:pPr algn="ctr">
              <a:lnSpc>
                <a:spcPct val="90000"/>
              </a:lnSpc>
            </a:pPr>
            <a:r>
              <a:rPr lang="en-US" i="1" dirty="0"/>
              <a:t>she/her</a:t>
            </a:r>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2795</TotalTime>
  <Words>1383</Words>
  <Application>Microsoft Macintosh PowerPoint</Application>
  <PresentationFormat>Custom</PresentationFormat>
  <Paragraphs>151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Hands-On Activities</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320</cp:revision>
  <cp:lastPrinted>2017-11-02T18:35:01Z</cp:lastPrinted>
  <dcterms:created xsi:type="dcterms:W3CDTF">2018-11-06T17:28:56Z</dcterms:created>
  <dcterms:modified xsi:type="dcterms:W3CDTF">2022-05-18T23:33:33Z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