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74"/>
  </p:notesMasterIdLst>
  <p:handoutMasterIdLst>
    <p:handoutMasterId r:id="rId75"/>
  </p:handoutMasterIdLst>
  <p:sldIdLst>
    <p:sldId id="256" r:id="rId5"/>
    <p:sldId id="320" r:id="rId6"/>
    <p:sldId id="706" r:id="rId7"/>
    <p:sldId id="653" r:id="rId8"/>
    <p:sldId id="660" r:id="rId9"/>
    <p:sldId id="661" r:id="rId10"/>
    <p:sldId id="1864" r:id="rId11"/>
    <p:sldId id="664" r:id="rId12"/>
    <p:sldId id="665" r:id="rId13"/>
    <p:sldId id="1846" r:id="rId14"/>
    <p:sldId id="1865" r:id="rId15"/>
    <p:sldId id="652" r:id="rId16"/>
    <p:sldId id="1863" r:id="rId17"/>
    <p:sldId id="642" r:id="rId18"/>
    <p:sldId id="670" r:id="rId19"/>
    <p:sldId id="651" r:id="rId20"/>
    <p:sldId id="668" r:id="rId21"/>
    <p:sldId id="683" r:id="rId22"/>
    <p:sldId id="684" r:id="rId23"/>
    <p:sldId id="687" r:id="rId24"/>
    <p:sldId id="686" r:id="rId25"/>
    <p:sldId id="688" r:id="rId26"/>
    <p:sldId id="698" r:id="rId27"/>
    <p:sldId id="699" r:id="rId28"/>
    <p:sldId id="662" r:id="rId29"/>
    <p:sldId id="704" r:id="rId30"/>
    <p:sldId id="705" r:id="rId31"/>
    <p:sldId id="666" r:id="rId32"/>
    <p:sldId id="650" r:id="rId33"/>
    <p:sldId id="632" r:id="rId34"/>
    <p:sldId id="654" r:id="rId35"/>
    <p:sldId id="663" r:id="rId36"/>
    <p:sldId id="700" r:id="rId37"/>
    <p:sldId id="696" r:id="rId38"/>
    <p:sldId id="676" r:id="rId39"/>
    <p:sldId id="677" r:id="rId40"/>
    <p:sldId id="656" r:id="rId41"/>
    <p:sldId id="667" r:id="rId42"/>
    <p:sldId id="701" r:id="rId43"/>
    <p:sldId id="695" r:id="rId44"/>
    <p:sldId id="692" r:id="rId45"/>
    <p:sldId id="697" r:id="rId46"/>
    <p:sldId id="671" r:id="rId47"/>
    <p:sldId id="669" r:id="rId48"/>
    <p:sldId id="702" r:id="rId49"/>
    <p:sldId id="658" r:id="rId50"/>
    <p:sldId id="655" r:id="rId51"/>
    <p:sldId id="657" r:id="rId52"/>
    <p:sldId id="659" r:id="rId53"/>
    <p:sldId id="678" r:id="rId54"/>
    <p:sldId id="679" r:id="rId55"/>
    <p:sldId id="672" r:id="rId56"/>
    <p:sldId id="675" r:id="rId57"/>
    <p:sldId id="680" r:id="rId58"/>
    <p:sldId id="673" r:id="rId59"/>
    <p:sldId id="681" r:id="rId60"/>
    <p:sldId id="674" r:id="rId61"/>
    <p:sldId id="682" r:id="rId62"/>
    <p:sldId id="649" r:id="rId63"/>
    <p:sldId id="645" r:id="rId64"/>
    <p:sldId id="639" r:id="rId65"/>
    <p:sldId id="644" r:id="rId66"/>
    <p:sldId id="637" r:id="rId67"/>
    <p:sldId id="643" r:id="rId68"/>
    <p:sldId id="638" r:id="rId69"/>
    <p:sldId id="646" r:id="rId70"/>
    <p:sldId id="640" r:id="rId71"/>
    <p:sldId id="641" r:id="rId72"/>
    <p:sldId id="648" r:id="rId73"/>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1E5"/>
    <a:srgbClr val="D883FF"/>
    <a:srgbClr val="8CFFB5"/>
    <a:srgbClr val="7FEAA5"/>
    <a:srgbClr val="00FA00"/>
    <a:srgbClr val="EDEC15"/>
    <a:srgbClr val="D13940"/>
    <a:srgbClr val="C39C2F"/>
    <a:srgbClr val="C59C27"/>
    <a:srgbClr val="EF9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270" autoAdjust="0"/>
    <p:restoredTop sz="97003" autoAdjust="0"/>
  </p:normalViewPr>
  <p:slideViewPr>
    <p:cSldViewPr snapToGrid="0" showGuides="1">
      <p:cViewPr varScale="1">
        <p:scale>
          <a:sx n="97" d="100"/>
          <a:sy n="97" d="100"/>
        </p:scale>
        <p:origin x="224" y="61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4/13/23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4/13/23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60257ae959_0_0:notes"/>
          <p:cNvSpPr>
            <a:spLocks noGrp="1" noRot="1" noChangeAspect="1"/>
          </p:cNvSpPr>
          <p:nvPr>
            <p:ph type="sldImg" idx="2"/>
          </p:nvPr>
        </p:nvSpPr>
        <p:spPr>
          <a:xfrm>
            <a:off x="407988" y="696913"/>
            <a:ext cx="6194425"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 name="Google Shape;47;g60257ae959_0_0:notes"/>
          <p:cNvSpPr txBox="1">
            <a:spLocks noGrp="1"/>
          </p:cNvSpPr>
          <p:nvPr>
            <p:ph type="body" idx="1"/>
          </p:nvPr>
        </p:nvSpPr>
        <p:spPr>
          <a:xfrm>
            <a:off x="701675" y="4416425"/>
            <a:ext cx="5607000" cy="41832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sz="1200" kern="1200" dirty="0">
                <a:solidFill>
                  <a:schemeClr val="tx1"/>
                </a:solidFill>
                <a:effectLst/>
                <a:latin typeface="+mn-lt"/>
                <a:ea typeface="+mn-ea"/>
                <a:cs typeface="+mn-cs"/>
              </a:rPr>
              <a:t>Hello, everyone.  I'm David Rogers from ORNL's National Center for Computational Sciences.  This module addresses software testing and its relationship to the development process.</a:t>
            </a:r>
          </a:p>
        </p:txBody>
      </p:sp>
      <p:sp>
        <p:nvSpPr>
          <p:cNvPr id="48" name="Google Shape;48;g60257ae959_0_0:notes"/>
          <p:cNvSpPr txBox="1">
            <a:spLocks noGrp="1"/>
          </p:cNvSpPr>
          <p:nvPr>
            <p:ph type="sldNum" idx="12"/>
          </p:nvPr>
        </p:nvSpPr>
        <p:spPr>
          <a:xfrm>
            <a:off x="3970338" y="8829675"/>
            <a:ext cx="3038400" cy="465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1071552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appease the audience, I want to present some quick, hopefully inspirational, examples of how to get tests into your daily workflow.  It's not as hard as it seems.  If you have written a function that checks for errors, you can turn it into a test.  Here's the </a:t>
            </a:r>
            <a:r>
              <a:rPr lang="en-US" sz="1200" kern="1200" dirty="0" err="1">
                <a:solidFill>
                  <a:schemeClr val="tx1"/>
                </a:solidFill>
                <a:effectLst/>
                <a:latin typeface="+mn-lt"/>
                <a:ea typeface="+mn-ea"/>
                <a:cs typeface="+mn-cs"/>
              </a:rPr>
              <a:t>pyscaffold</a:t>
            </a:r>
            <a:r>
              <a:rPr lang="en-US" sz="1200" kern="1200" dirty="0">
                <a:solidFill>
                  <a:schemeClr val="tx1"/>
                </a:solidFill>
                <a:effectLst/>
                <a:latin typeface="+mn-lt"/>
                <a:ea typeface="+mn-ea"/>
                <a:cs typeface="+mn-cs"/>
              </a:rPr>
              <a:t> framework.  It generates the </a:t>
            </a:r>
            <a:r>
              <a:rPr lang="en-US" sz="1200" kern="1200" dirty="0" err="1">
                <a:solidFill>
                  <a:schemeClr val="tx1"/>
                </a:solidFill>
                <a:effectLst/>
                <a:latin typeface="+mn-lt"/>
                <a:ea typeface="+mn-ea"/>
                <a:cs typeface="+mn-cs"/>
              </a:rPr>
              <a:t>setup.py</a:t>
            </a:r>
            <a:r>
              <a:rPr lang="en-US" sz="1200" kern="1200" dirty="0">
                <a:solidFill>
                  <a:schemeClr val="tx1"/>
                </a:solidFill>
                <a:effectLst/>
                <a:latin typeface="+mn-lt"/>
                <a:ea typeface="+mn-ea"/>
                <a:cs typeface="+mn-cs"/>
              </a:rPr>
              <a:t> and other files associated with python's build and test process.  You can use those generated files to jump-start your own test-writing.  As generated, it creates one </a:t>
            </a:r>
            <a:r>
              <a:rPr lang="en-US" sz="1200" kern="1200" dirty="0" err="1">
                <a:solidFill>
                  <a:schemeClr val="tx1"/>
                </a:solidFill>
                <a:effectLst/>
                <a:latin typeface="+mn-lt"/>
                <a:ea typeface="+mn-ea"/>
                <a:cs typeface="+mn-cs"/>
              </a:rPr>
              <a:t>test_scaffold.py</a:t>
            </a:r>
            <a:r>
              <a:rPr lang="en-US" sz="1200" kern="1200" dirty="0">
                <a:solidFill>
                  <a:schemeClr val="tx1"/>
                </a:solidFill>
                <a:effectLst/>
                <a:latin typeface="+mn-lt"/>
                <a:ea typeface="+mn-ea"/>
                <a:cs typeface="+mn-cs"/>
              </a:rPr>
              <a:t>, that uses the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framework to assert several properties of (of course), the Fibonacci function.</a:t>
            </a:r>
          </a:p>
          <a:p>
            <a:r>
              <a:rPr lang="en-US" sz="1200" kern="1200" dirty="0">
                <a:solidFill>
                  <a:schemeClr val="tx1"/>
                </a:solidFill>
                <a:effectLst/>
                <a:latin typeface="+mn-lt"/>
                <a:ea typeface="+mn-ea"/>
                <a:cs typeface="+mn-cs"/>
              </a:rPr>
              <a:t>Note, it even provides a neat summary of code coverage - how many lines of your program are exercised by one of the tests.</a:t>
            </a:r>
          </a:p>
          <a:p>
            <a:r>
              <a:rPr lang="en-US" sz="1200" kern="1200" dirty="0">
                <a:solidFill>
                  <a:schemeClr val="tx1"/>
                </a:solidFill>
                <a:effectLst/>
                <a:latin typeface="+mn-lt"/>
                <a:ea typeface="+mn-ea"/>
                <a:cs typeface="+mn-cs"/>
              </a:rPr>
              <a:t>You can customize the template to import your own project files and test them.  It also has some nice pre-sets for documenting with Sphinx and releasing your package to the </a:t>
            </a:r>
            <a:r>
              <a:rPr lang="en-US" sz="1200" kern="1200" dirty="0" err="1">
                <a:solidFill>
                  <a:schemeClr val="tx1"/>
                </a:solidFill>
                <a:effectLst/>
                <a:latin typeface="+mn-lt"/>
                <a:ea typeface="+mn-ea"/>
                <a:cs typeface="+mn-cs"/>
              </a:rPr>
              <a:t>pypi</a:t>
            </a:r>
            <a:r>
              <a:rPr lang="en-US" sz="1200" kern="1200" dirty="0">
                <a:solidFill>
                  <a:schemeClr val="tx1"/>
                </a:solidFill>
                <a:effectLst/>
                <a:latin typeface="+mn-lt"/>
                <a:ea typeface="+mn-ea"/>
                <a:cs typeface="+mn-cs"/>
              </a:rPr>
              <a:t> package repository.</a:t>
            </a:r>
          </a:p>
        </p:txBody>
      </p:sp>
      <p:sp>
        <p:nvSpPr>
          <p:cNvPr id="4" name="Slide Number Placeholder 3"/>
          <p:cNvSpPr>
            <a:spLocks noGrp="1"/>
          </p:cNvSpPr>
          <p:nvPr>
            <p:ph type="sldNum" sz="quarter" idx="5"/>
          </p:nvPr>
        </p:nvSpPr>
        <p:spPr/>
        <p:txBody>
          <a:bodyPr/>
          <a:lstStyle/>
          <a:p>
            <a:fld id="{54E672D7-8E2D-4611-973D-F4591A707C34}" type="slidenum">
              <a:rPr lang="en-US" smtClean="0"/>
              <a:t>35</a:t>
            </a:fld>
            <a:endParaRPr lang="en-US"/>
          </a:p>
        </p:txBody>
      </p:sp>
    </p:spTree>
    <p:extLst>
      <p:ext uri="{BB962C8B-B14F-4D97-AF65-F5344CB8AC3E}">
        <p14:creationId xmlns:p14="http://schemas.microsoft.com/office/powerpoint/2010/main" val="59324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47</a:t>
            </a:fld>
            <a:endParaRPr lang="en-US"/>
          </a:p>
        </p:txBody>
      </p:sp>
    </p:spTree>
    <p:extLst>
      <p:ext uri="{BB962C8B-B14F-4D97-AF65-F5344CB8AC3E}">
        <p14:creationId xmlns:p14="http://schemas.microsoft.com/office/powerpoint/2010/main" val="794208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59</a:t>
            </a:fld>
            <a:endParaRPr lang="en-US"/>
          </a:p>
        </p:txBody>
      </p:sp>
    </p:spTree>
    <p:extLst>
      <p:ext uri="{BB962C8B-B14F-4D97-AF65-F5344CB8AC3E}">
        <p14:creationId xmlns:p14="http://schemas.microsoft.com/office/powerpoint/2010/main" val="900104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60</a:t>
            </a:fld>
            <a:endParaRPr lang="en-US"/>
          </a:p>
        </p:txBody>
      </p:sp>
    </p:spTree>
    <p:extLst>
      <p:ext uri="{BB962C8B-B14F-4D97-AF65-F5344CB8AC3E}">
        <p14:creationId xmlns:p14="http://schemas.microsoft.com/office/powerpoint/2010/main" val="3367042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61</a:t>
            </a:fld>
            <a:endParaRPr lang="en-US"/>
          </a:p>
        </p:txBody>
      </p:sp>
    </p:spTree>
    <p:extLst>
      <p:ext uri="{BB962C8B-B14F-4D97-AF65-F5344CB8AC3E}">
        <p14:creationId xmlns:p14="http://schemas.microsoft.com/office/powerpoint/2010/main" val="1946042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62</a:t>
            </a:fld>
            <a:endParaRPr lang="en-US"/>
          </a:p>
        </p:txBody>
      </p:sp>
    </p:spTree>
    <p:extLst>
      <p:ext uri="{BB962C8B-B14F-4D97-AF65-F5344CB8AC3E}">
        <p14:creationId xmlns:p14="http://schemas.microsoft.com/office/powerpoint/2010/main" val="3299355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63</a:t>
            </a:fld>
            <a:endParaRPr lang="en-US"/>
          </a:p>
        </p:txBody>
      </p:sp>
    </p:spTree>
    <p:extLst>
      <p:ext uri="{BB962C8B-B14F-4D97-AF65-F5344CB8AC3E}">
        <p14:creationId xmlns:p14="http://schemas.microsoft.com/office/powerpoint/2010/main" val="42482511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64</a:t>
            </a:fld>
            <a:endParaRPr lang="en-US"/>
          </a:p>
        </p:txBody>
      </p:sp>
    </p:spTree>
    <p:extLst>
      <p:ext uri="{BB962C8B-B14F-4D97-AF65-F5344CB8AC3E}">
        <p14:creationId xmlns:p14="http://schemas.microsoft.com/office/powerpoint/2010/main" val="2196474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65</a:t>
            </a:fld>
            <a:endParaRPr lang="en-US"/>
          </a:p>
        </p:txBody>
      </p:sp>
    </p:spTree>
    <p:extLst>
      <p:ext uri="{BB962C8B-B14F-4D97-AF65-F5344CB8AC3E}">
        <p14:creationId xmlns:p14="http://schemas.microsoft.com/office/powerpoint/2010/main" val="30226857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66</a:t>
            </a:fld>
            <a:endParaRPr lang="en-US"/>
          </a:p>
        </p:txBody>
      </p:sp>
    </p:spTree>
    <p:extLst>
      <p:ext uri="{BB962C8B-B14F-4D97-AF65-F5344CB8AC3E}">
        <p14:creationId xmlns:p14="http://schemas.microsoft.com/office/powerpoint/2010/main" val="252817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13855049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67</a:t>
            </a:fld>
            <a:endParaRPr lang="en-US"/>
          </a:p>
        </p:txBody>
      </p:sp>
    </p:spTree>
    <p:extLst>
      <p:ext uri="{BB962C8B-B14F-4D97-AF65-F5344CB8AC3E}">
        <p14:creationId xmlns:p14="http://schemas.microsoft.com/office/powerpoint/2010/main" val="17042704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68</a:t>
            </a:fld>
            <a:endParaRPr lang="en-US"/>
          </a:p>
        </p:txBody>
      </p:sp>
    </p:spTree>
    <p:extLst>
      <p:ext uri="{BB962C8B-B14F-4D97-AF65-F5344CB8AC3E}">
        <p14:creationId xmlns:p14="http://schemas.microsoft.com/office/powerpoint/2010/main" val="33789728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69</a:t>
            </a:fld>
            <a:endParaRPr lang="en-US"/>
          </a:p>
        </p:txBody>
      </p:sp>
    </p:spTree>
    <p:extLst>
      <p:ext uri="{BB962C8B-B14F-4D97-AF65-F5344CB8AC3E}">
        <p14:creationId xmlns:p14="http://schemas.microsoft.com/office/powerpoint/2010/main" val="663381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I resolve issues?  New team members are essentially performing a "cold start", and are likely to be the first to encounter a lot of issues.</a:t>
            </a:r>
          </a:p>
          <a:p>
            <a:endParaRPr lang="en-US" dirty="0"/>
          </a:p>
          <a:p>
            <a:r>
              <a:rPr lang="en-US" dirty="0"/>
              <a:t>In my experience, the issues they file are among the most valuable because they reveal weak points in delivering quality software.  With that in mind, I want to encourage everyone to think about adopting a new code or dependency as a testing process.  Assume missing and non-working documentation is a bug, and report it.</a:t>
            </a:r>
          </a:p>
          <a:p>
            <a:endParaRPr lang="en-US" dirty="0"/>
          </a:p>
          <a:p>
            <a:r>
              <a:rPr lang="en-US" dirty="0"/>
              <a:t>However, be mindful that your HPC centers, collaborators, and system administrators share your perspective as code users.  They will also be tracking issues installing and running popular software packages, so it's good to partner with them and diagnose issues jointly.</a:t>
            </a:r>
          </a:p>
          <a:p>
            <a:endParaRPr lang="en-US" dirty="0"/>
          </a:p>
          <a:p>
            <a:r>
              <a:rPr lang="en-US" dirty="0"/>
              <a:t>If you have been able to get something working that wasn't trivial, this is also a great opportunity for building a ladder to others in the same situation.  Contribute your findings back to the developers if possible.  Many codes document how to correctly install their dependencies as well.</a:t>
            </a:r>
          </a:p>
          <a:p>
            <a:endParaRPr lang="en-US" dirty="0"/>
          </a:p>
          <a:p>
            <a:r>
              <a:rPr lang="en-US" dirty="0"/>
              <a:t>Finally, most projects have an established process for filing issues.  You'll usually see these as issue templates.  They will basically ask you for enough information so the developers can reproduce your problem (or go through reproducing it as a thought experiment).</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2100383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250278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1194351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25</a:t>
            </a:fld>
            <a:endParaRPr lang="en-US"/>
          </a:p>
        </p:txBody>
      </p:sp>
    </p:spTree>
    <p:extLst>
      <p:ext uri="{BB962C8B-B14F-4D97-AF65-F5344CB8AC3E}">
        <p14:creationId xmlns:p14="http://schemas.microsoft.com/office/powerpoint/2010/main" val="4101632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30</a:t>
            </a:fld>
            <a:endParaRPr lang="en-US"/>
          </a:p>
        </p:txBody>
      </p:sp>
    </p:spTree>
    <p:extLst>
      <p:ext uri="{BB962C8B-B14F-4D97-AF65-F5344CB8AC3E}">
        <p14:creationId xmlns:p14="http://schemas.microsoft.com/office/powerpoint/2010/main" val="1863364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31</a:t>
            </a:fld>
            <a:endParaRPr lang="en-US"/>
          </a:p>
        </p:txBody>
      </p:sp>
    </p:spTree>
    <p:extLst>
      <p:ext uri="{BB962C8B-B14F-4D97-AF65-F5344CB8AC3E}">
        <p14:creationId xmlns:p14="http://schemas.microsoft.com/office/powerpoint/2010/main" val="1277043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32</a:t>
            </a:fld>
            <a:endParaRPr lang="en-US"/>
          </a:p>
        </p:txBody>
      </p:sp>
    </p:spTree>
    <p:extLst>
      <p:ext uri="{BB962C8B-B14F-4D97-AF65-F5344CB8AC3E}">
        <p14:creationId xmlns:p14="http://schemas.microsoft.com/office/powerpoint/2010/main" val="3430774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code.ornl.gov/99R/mpi-test" TargetMode="External"/><Relationship Id="rId2" Type="http://schemas.openxmlformats.org/officeDocument/2006/relationships/hyperlink" Target="https://github.com/frobnitzem/lib0"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fluid-run.readthedocs.io/en/latest/HowTo/setup_your_repo.html" TargetMode="External"/><Relationship Id="rId2" Type="http://schemas.openxmlformats.org/officeDocument/2006/relationships/hyperlink" Target="https://supercontainers.github.io/sc20-tutorial/"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5130590"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bssw-tutorial/simple-heateq"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pyscaffold.or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selalib.github.io/" TargetMode="External"/><Relationship Id="rId2" Type="http://schemas.openxmlformats.org/officeDocument/2006/relationships/hyperlink" Target="https://github.com/leonfoks/coretran" TargetMode="External"/><Relationship Id="rId1" Type="http://schemas.openxmlformats.org/officeDocument/2006/relationships/slideLayout" Target="../slideLayouts/slideLayout3.xml"/><Relationship Id="rId6" Type="http://schemas.openxmlformats.org/officeDocument/2006/relationships/hyperlink" Target="https://fpm.fortran-lang.org/" TargetMode="External"/><Relationship Id="rId5" Type="http://schemas.openxmlformats.org/officeDocument/2006/relationships/hyperlink" Target="https://www.archaeologic.codes/software" TargetMode="External"/><Relationship Id="rId4" Type="http://schemas.openxmlformats.org/officeDocument/2006/relationships/hyperlink" Target="https://fortran-lang.org/" TargetMode="Externa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hyperlink" Target="https://github.com/spack/spack" TargetMode="External"/><Relationship Id="rId2" Type="http://schemas.openxmlformats.org/officeDocument/2006/relationships/hyperlink" Target="https://github.com/qcscine/sparrow" TargetMode="External"/><Relationship Id="rId1" Type="http://schemas.openxmlformats.org/officeDocument/2006/relationships/slideLayout" Target="../slideLayouts/slideLayout3.xml"/><Relationship Id="rId4" Type="http://schemas.openxmlformats.org/officeDocument/2006/relationships/hyperlink" Target="https://github.com/qcscine/sparrow/archive/refs/tags/3.0.0.tar.gz"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hyperlink" Target="https://github.com/twhite-cray/quip" TargetMode="External"/><Relationship Id="rId2" Type="http://schemas.openxmlformats.org/officeDocument/2006/relationships/hyperlink" Target="https://github.com/CompFUSE/DCA" TargetMode="External"/><Relationship Id="rId1" Type="http://schemas.openxmlformats.org/officeDocument/2006/relationships/slideLayout" Target="../slideLayouts/slideLayout3.xml"/><Relationship Id="rId4" Type="http://schemas.openxmlformats.org/officeDocument/2006/relationships/hyperlink" Target="https://code.ornl.gov/99R/mpi-test/-/tree/gpu_support" TargetMode="External"/></Relationships>
</file>

<file path=ppt/slides/_rels/slide53.xml.rels><?xml version="1.0" encoding="UTF-8" standalone="yes"?>
<Relationships xmlns="http://schemas.openxmlformats.org/package/2006/relationships"><Relationship Id="rId2" Type="http://schemas.openxmlformats.org/officeDocument/2006/relationships/hyperlink" Target="https://github.com/pyscf/extension-template" TargetMode="Externa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hyperlink" Target="https://github.com/pyscf/extension-template" TargetMode="Externa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s://scikit-build.readthedocs.io/" TargetMode="External"/><Relationship Id="rId2" Type="http://schemas.openxmlformats.org/officeDocument/2006/relationships/hyperlink" Target="https://github.com/LLNL/zfp" TargetMode="Externa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hyperlink" Target="https://scikit-build.readthedocs.io/" TargetMode="External"/><Relationship Id="rId2" Type="http://schemas.openxmlformats.org/officeDocument/2006/relationships/hyperlink" Target="https://github.com/LLNL/zfp" TargetMode="Externa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hyperlink" Target="https://cmake.org/cmake/help/latest/guide/tutorial/index.html"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hyperlink" Target="https://cmake.org/cmake/help/latest/command/add_test.html"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bssw-tutorial/simple-heateq"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g60257ae959_0_0"/>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r>
              <a:rPr lang="en-US" dirty="0"/>
              <a:t>Software Packaging – condensed version</a:t>
            </a:r>
            <a:endParaRPr lang="en-US" sz="2800" dirty="0">
              <a:effectLst/>
            </a:endParaRPr>
          </a:p>
        </p:txBody>
      </p:sp>
      <p:sp>
        <p:nvSpPr>
          <p:cNvPr id="51" name="Google Shape;51;g60257ae959_0_0"/>
          <p:cNvSpPr txBox="1">
            <a:spLocks noGrp="1"/>
          </p:cNvSpPr>
          <p:nvPr>
            <p:ph type="subTitle" idx="1"/>
          </p:nvPr>
        </p:nvSpPr>
        <p:spPr>
          <a:prstGeom prst="rect">
            <a:avLst/>
          </a:prstGeom>
          <a:noFill/>
          <a:ln>
            <a:noFill/>
          </a:ln>
        </p:spPr>
        <p:txBody>
          <a:bodyPr spcFirstLastPara="1" wrap="square" lIns="109725" tIns="45700" rIns="91425" bIns="45700" anchor="t" anchorCtr="0">
            <a:noAutofit/>
          </a:bodyPr>
          <a:lstStyle/>
          <a:p>
            <a:pPr marL="0" indent="0">
              <a:lnSpc>
                <a:spcPct val="100000"/>
              </a:lnSpc>
              <a:spcBef>
                <a:spcPts val="0"/>
              </a:spcBef>
              <a:buSzPts val="2000"/>
            </a:pPr>
            <a:r>
              <a:rPr lang="en-US" u="sng" dirty="0">
                <a:solidFill>
                  <a:srgbClr val="000000"/>
                </a:solidFill>
              </a:rPr>
              <a:t>David M. Rogers</a:t>
            </a:r>
            <a:br>
              <a:rPr lang="en-US" dirty="0">
                <a:solidFill>
                  <a:srgbClr val="000000"/>
                </a:solidFill>
              </a:rPr>
            </a:br>
            <a:r>
              <a:rPr lang="en-US" sz="2000" dirty="0">
                <a:solidFill>
                  <a:srgbClr val="000000"/>
                </a:solidFill>
              </a:rPr>
              <a:t>Oak Ridge National Laboratory</a:t>
            </a:r>
            <a:endParaRPr lang="en-US" sz="1800" dirty="0">
              <a:solidFill>
                <a:srgbClr val="000000"/>
              </a:solidFill>
            </a:endParaRPr>
          </a:p>
          <a:p>
            <a:pPr algn="r">
              <a:spcBef>
                <a:spcPts val="1200"/>
              </a:spcBef>
            </a:pPr>
            <a:endParaRPr lang="en-US" sz="1800" dirty="0"/>
          </a:p>
          <a:p>
            <a:pPr algn="r">
              <a:spcBef>
                <a:spcPts val="1200"/>
              </a:spcBef>
            </a:pPr>
            <a:endParaRPr lang="en-US" sz="1800" dirty="0"/>
          </a:p>
          <a:p>
            <a:pPr algn="r">
              <a:spcBef>
                <a:spcPts val="1200"/>
              </a:spcBef>
            </a:pPr>
            <a:r>
              <a:rPr lang="en-US" sz="1800" dirty="0"/>
              <a:t>NCAR Improving Scientific Software Conference</a:t>
            </a:r>
          </a:p>
          <a:p>
            <a:pPr algn="r">
              <a:spcBef>
                <a:spcPts val="1200"/>
              </a:spcBef>
            </a:pPr>
            <a:r>
              <a:rPr lang="en-US" sz="1800" dirty="0"/>
              <a:t>Apr. 17, 2023</a:t>
            </a:r>
          </a:p>
        </p:txBody>
      </p:sp>
    </p:spTree>
    <p:extLst>
      <p:ext uri="{BB962C8B-B14F-4D97-AF65-F5344CB8AC3E}">
        <p14:creationId xmlns:p14="http://schemas.microsoft.com/office/powerpoint/2010/main" val="3567305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F5487-C8AA-32DC-BECE-CE49A1B7CAE0}"/>
              </a:ext>
            </a:extLst>
          </p:cNvPr>
          <p:cNvSpPr>
            <a:spLocks noGrp="1"/>
          </p:cNvSpPr>
          <p:nvPr>
            <p:ph type="title"/>
          </p:nvPr>
        </p:nvSpPr>
        <p:spPr/>
        <p:txBody>
          <a:bodyPr/>
          <a:lstStyle/>
          <a:p>
            <a:r>
              <a:rPr lang="en-US" dirty="0"/>
              <a:t>What and Where to File Bugs? Issues? Doc. Requests?</a:t>
            </a:r>
          </a:p>
        </p:txBody>
      </p:sp>
      <p:sp>
        <p:nvSpPr>
          <p:cNvPr id="3" name="Content Placeholder 2">
            <a:extLst>
              <a:ext uri="{FF2B5EF4-FFF2-40B4-BE49-F238E27FC236}">
                <a16:creationId xmlns:a16="http://schemas.microsoft.com/office/drawing/2014/main" id="{1B6D00B8-037A-70EC-3D47-D4A1530AD227}"/>
              </a:ext>
            </a:extLst>
          </p:cNvPr>
          <p:cNvSpPr>
            <a:spLocks noGrp="1"/>
          </p:cNvSpPr>
          <p:nvPr>
            <p:ph idx="1"/>
          </p:nvPr>
        </p:nvSpPr>
        <p:spPr>
          <a:xfrm>
            <a:off x="802488" y="1118964"/>
            <a:ext cx="10211255" cy="4926994"/>
          </a:xfrm>
        </p:spPr>
        <p:txBody>
          <a:bodyPr/>
          <a:lstStyle/>
          <a:p>
            <a:r>
              <a:rPr lang="en-US" dirty="0"/>
              <a:t>Doesn't compile / install / run as documented? No documentation?</a:t>
            </a:r>
          </a:p>
          <a:p>
            <a:pPr lvl="1"/>
            <a:r>
              <a:rPr lang="en-US" dirty="0"/>
              <a:t>These are vital fixes and the </a:t>
            </a:r>
            <a:r>
              <a:rPr lang="en-US" dirty="0" err="1"/>
              <a:t>devs</a:t>
            </a:r>
            <a:r>
              <a:rPr lang="en-US" dirty="0"/>
              <a:t> will (</a:t>
            </a:r>
            <a:r>
              <a:rPr lang="en-US" i="1" dirty="0"/>
              <a:t>should</a:t>
            </a:r>
            <a:r>
              <a:rPr lang="en-US" dirty="0"/>
              <a:t>) thank you.</a:t>
            </a:r>
          </a:p>
          <a:p>
            <a:pPr lvl="1"/>
            <a:r>
              <a:rPr lang="en-US" dirty="0"/>
              <a:t>But </a:t>
            </a:r>
            <a:r>
              <a:rPr lang="en-US" i="1" dirty="0"/>
              <a:t>first</a:t>
            </a:r>
            <a:r>
              <a:rPr lang="en-US" dirty="0"/>
              <a:t> check HPC site facilities / colleagues.</a:t>
            </a:r>
          </a:p>
          <a:p>
            <a:pPr lvl="1"/>
            <a:r>
              <a:rPr lang="en-US" dirty="0"/>
              <a:t>Then complain (politely) to maintainers when something doesn't work.</a:t>
            </a:r>
          </a:p>
          <a:p>
            <a:pPr lvl="1"/>
            <a:r>
              <a:rPr lang="en-US" dirty="0"/>
              <a:t>"standard" contribution policy: If it isn't obvious to someone, it should be documented.</a:t>
            </a:r>
          </a:p>
          <a:p>
            <a:r>
              <a:rPr lang="en-US" dirty="0"/>
              <a:t>Got it working?</a:t>
            </a:r>
          </a:p>
          <a:p>
            <a:pPr lvl="1"/>
            <a:r>
              <a:rPr lang="en-US" dirty="0"/>
              <a:t>Document in your own project (will help onboarding, and you later).</a:t>
            </a:r>
          </a:p>
          <a:p>
            <a:pPr lvl="1"/>
            <a:r>
              <a:rPr lang="en-US" dirty="0"/>
              <a:t>Reply to same people anyway. (can increase your project's visibility)</a:t>
            </a:r>
          </a:p>
          <a:p>
            <a:r>
              <a:rPr lang="en-US" dirty="0"/>
              <a:t>Submit issues / PRs for docs to </a:t>
            </a:r>
            <a:r>
              <a:rPr lang="en-US" dirty="0" err="1"/>
              <a:t>upstreams</a:t>
            </a:r>
            <a:r>
              <a:rPr lang="en-US" dirty="0"/>
              <a:t>.</a:t>
            </a:r>
          </a:p>
          <a:p>
            <a:pPr lvl="1"/>
            <a:r>
              <a:rPr lang="en-US" dirty="0"/>
              <a:t>Great way to make friends &amp; forge collaborations.</a:t>
            </a:r>
          </a:p>
          <a:p>
            <a:r>
              <a:rPr lang="en-US" dirty="0"/>
              <a:t>Send self-contained, full examples (reference existing docs).</a:t>
            </a:r>
          </a:p>
        </p:txBody>
      </p:sp>
    </p:spTree>
    <p:extLst>
      <p:ext uri="{BB962C8B-B14F-4D97-AF65-F5344CB8AC3E}">
        <p14:creationId xmlns:p14="http://schemas.microsoft.com/office/powerpoint/2010/main" val="4256393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77860" y="2327674"/>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3256" y="1139242"/>
            <a:ext cx="11369809" cy="1605876"/>
          </a:xfrm>
        </p:spPr>
        <p:txBody>
          <a:bodyPr/>
          <a:lstStyle/>
          <a:p>
            <a:pPr>
              <a:spcBef>
                <a:spcPts val="800"/>
              </a:spcBef>
            </a:pPr>
            <a:r>
              <a:rPr lang="en-US" sz="2800" dirty="0"/>
              <a:t>How will other projects use this work?</a:t>
            </a:r>
          </a:p>
          <a:p>
            <a:pPr lvl="1"/>
            <a:endParaRPr lang="en-US" sz="2400" dirty="0"/>
          </a:p>
        </p:txBody>
      </p:sp>
      <p:sp>
        <p:nvSpPr>
          <p:cNvPr id="7" name="Content Placeholder 2">
            <a:extLst>
              <a:ext uri="{FF2B5EF4-FFF2-40B4-BE49-F238E27FC236}">
                <a16:creationId xmlns:a16="http://schemas.microsoft.com/office/drawing/2014/main" id="{6A273E53-E63C-7A4E-B5FA-B04AAC75EF85}"/>
              </a:ext>
            </a:extLst>
          </p:cNvPr>
          <p:cNvSpPr txBox="1">
            <a:spLocks/>
          </p:cNvSpPr>
          <p:nvPr/>
        </p:nvSpPr>
        <p:spPr bwMode="auto">
          <a:xfrm>
            <a:off x="5685234" y="4827330"/>
            <a:ext cx="2613991"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libraries</a:t>
            </a:r>
          </a:p>
        </p:txBody>
      </p:sp>
      <p:sp>
        <p:nvSpPr>
          <p:cNvPr id="8" name="Content Placeholder 2">
            <a:extLst>
              <a:ext uri="{FF2B5EF4-FFF2-40B4-BE49-F238E27FC236}">
                <a16:creationId xmlns:a16="http://schemas.microsoft.com/office/drawing/2014/main" id="{E37C86E7-3AFC-3F40-8B82-4EA788E39FA3}"/>
              </a:ext>
            </a:extLst>
          </p:cNvPr>
          <p:cNvSpPr txBox="1">
            <a:spLocks/>
          </p:cNvSpPr>
          <p:nvPr/>
        </p:nvSpPr>
        <p:spPr bwMode="auto">
          <a:xfrm>
            <a:off x="5698488" y="3184567"/>
            <a:ext cx="3157329"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headers</a:t>
            </a:r>
          </a:p>
        </p:txBody>
      </p:sp>
      <p:sp>
        <p:nvSpPr>
          <p:cNvPr id="10" name="Content Placeholder 2">
            <a:extLst>
              <a:ext uri="{FF2B5EF4-FFF2-40B4-BE49-F238E27FC236}">
                <a16:creationId xmlns:a16="http://schemas.microsoft.com/office/drawing/2014/main" id="{3AE6C402-2EB6-5949-9C4A-E5614617BF07}"/>
              </a:ext>
            </a:extLst>
          </p:cNvPr>
          <p:cNvSpPr txBox="1">
            <a:spLocks/>
          </p:cNvSpPr>
          <p:nvPr/>
        </p:nvSpPr>
        <p:spPr bwMode="auto">
          <a:xfrm>
            <a:off x="5721680" y="1541874"/>
            <a:ext cx="2421836" cy="5117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executable</a:t>
            </a:r>
          </a:p>
        </p:txBody>
      </p:sp>
      <p:sp>
        <p:nvSpPr>
          <p:cNvPr id="12" name="Rectangle 11">
            <a:extLst>
              <a:ext uri="{FF2B5EF4-FFF2-40B4-BE49-F238E27FC236}">
                <a16:creationId xmlns:a16="http://schemas.microsoft.com/office/drawing/2014/main" id="{4E0BECF8-1C1A-094A-AD66-3F96B7338B1D}"/>
              </a:ext>
            </a:extLst>
          </p:cNvPr>
          <p:cNvSpPr/>
          <p:nvPr/>
        </p:nvSpPr>
        <p:spPr>
          <a:xfrm>
            <a:off x="6992230" y="1921077"/>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$PREFIX/bin/</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artifact-tools</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run-parallel</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run-serial</a:t>
            </a:r>
          </a:p>
        </p:txBody>
      </p:sp>
      <p:sp>
        <p:nvSpPr>
          <p:cNvPr id="13" name="Rectangle 12">
            <a:extLst>
              <a:ext uri="{FF2B5EF4-FFF2-40B4-BE49-F238E27FC236}">
                <a16:creationId xmlns:a16="http://schemas.microsoft.com/office/drawing/2014/main" id="{73B3C071-30B7-9843-9963-AD7724EFD719}"/>
              </a:ext>
            </a:extLst>
          </p:cNvPr>
          <p:cNvSpPr/>
          <p:nvPr/>
        </p:nvSpPr>
        <p:spPr>
          <a:xfrm>
            <a:off x="6992230" y="3526953"/>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$PREFIX/include/$PROJ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config.h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heat.mod</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14" name="Rectangle 13">
            <a:extLst>
              <a:ext uri="{FF2B5EF4-FFF2-40B4-BE49-F238E27FC236}">
                <a16:creationId xmlns:a16="http://schemas.microsoft.com/office/drawing/2014/main" id="{06971C46-E75C-1943-9E9A-862CD8813AC0}"/>
              </a:ext>
            </a:extLst>
          </p:cNvPr>
          <p:cNvSpPr/>
          <p:nvPr/>
        </p:nvSpPr>
        <p:spPr>
          <a:xfrm>
            <a:off x="6992229" y="5203619"/>
            <a:ext cx="4545634" cy="923330"/>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$PREFIX/lib/$PROJ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libheat.so</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libheat.a</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3" name="TextBox 2">
            <a:extLst>
              <a:ext uri="{FF2B5EF4-FFF2-40B4-BE49-F238E27FC236}">
                <a16:creationId xmlns:a16="http://schemas.microsoft.com/office/drawing/2014/main" id="{0DA724E3-1C34-3249-8DF7-F543BF1C2012}"/>
              </a:ext>
            </a:extLst>
          </p:cNvPr>
          <p:cNvSpPr txBox="1"/>
          <p:nvPr/>
        </p:nvSpPr>
        <p:spPr>
          <a:xfrm>
            <a:off x="1033669" y="5082817"/>
            <a:ext cx="5060743" cy="1514261"/>
          </a:xfrm>
          <a:prstGeom prst="rect">
            <a:avLst/>
          </a:prstGeom>
          <a:noFill/>
        </p:spPr>
        <p:txBody>
          <a:bodyPr wrap="square" lIns="118872" tIns="91440" rIns="118872" bIns="91440" rtlCol="0" anchor="ctr" anchorCtr="0">
            <a:spAutoFit/>
          </a:bodyPr>
          <a:lstStyle/>
          <a:p>
            <a:pPr algn="l">
              <a:lnSpc>
                <a:spcPct val="90000"/>
              </a:lnSpc>
            </a:pPr>
            <a:r>
              <a:rPr lang="en-US" sz="2400" u="sng" dirty="0"/>
              <a:t>Front-lines: Documentation!</a:t>
            </a:r>
          </a:p>
          <a:p>
            <a:pPr algn="l">
              <a:lnSpc>
                <a:spcPct val="90000"/>
              </a:lnSpc>
            </a:pPr>
            <a:endParaRPr lang="en-US" sz="2400" u="sng" dirty="0"/>
          </a:p>
          <a:p>
            <a:pPr algn="l">
              <a:lnSpc>
                <a:spcPct val="90000"/>
              </a:lnSpc>
            </a:pPr>
            <a:r>
              <a:rPr lang="en-US" sz="2400" dirty="0"/>
              <a:t>* what's expected to work?</a:t>
            </a:r>
          </a:p>
          <a:p>
            <a:pPr algn="l">
              <a:lnSpc>
                <a:spcPct val="90000"/>
              </a:lnSpc>
            </a:pPr>
            <a:r>
              <a:rPr lang="en-US" sz="2400" dirty="0"/>
              <a:t>* where / how do I configure it?</a:t>
            </a:r>
          </a:p>
        </p:txBody>
      </p:sp>
    </p:spTree>
    <p:extLst>
      <p:ext uri="{BB962C8B-B14F-4D97-AF65-F5344CB8AC3E}">
        <p14:creationId xmlns:p14="http://schemas.microsoft.com/office/powerpoint/2010/main" val="1245578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Using the package stack during/with development</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5760" y="868680"/>
            <a:ext cx="11369809" cy="5529943"/>
          </a:xfrm>
        </p:spPr>
        <p:txBody>
          <a:bodyPr/>
          <a:lstStyle/>
          <a:p>
            <a:r>
              <a:rPr lang="en-US" dirty="0"/>
              <a:t>C++:</a:t>
            </a:r>
          </a:p>
          <a:p>
            <a:pPr lvl="1"/>
            <a:r>
              <a:rPr lang="en-US" dirty="0"/>
              <a:t>Maintain a "</a:t>
            </a:r>
            <a:r>
              <a:rPr lang="en-US" dirty="0" err="1"/>
              <a:t>env.sh</a:t>
            </a:r>
            <a:r>
              <a:rPr lang="en-US" dirty="0"/>
              <a:t>" file loading appropriate modules</a:t>
            </a:r>
          </a:p>
          <a:p>
            <a:pPr lvl="1"/>
            <a:r>
              <a:rPr lang="en-US" dirty="0"/>
              <a:t>Install all packages you build up into a common "/</a:t>
            </a:r>
            <a:r>
              <a:rPr lang="en-US" dirty="0" err="1"/>
              <a:t>usr</a:t>
            </a:r>
            <a:r>
              <a:rPr lang="en-US" dirty="0"/>
              <a:t>/local" prefix</a:t>
            </a:r>
          </a:p>
          <a:p>
            <a:pPr lvl="1"/>
            <a:r>
              <a:rPr lang="en-US" dirty="0"/>
              <a:t>Do development there, but be aware that env changes machine to machine</a:t>
            </a:r>
          </a:p>
          <a:p>
            <a:r>
              <a:rPr lang="en-US" dirty="0"/>
              <a:t>Python:</a:t>
            </a:r>
          </a:p>
          <a:p>
            <a:pPr lvl="1"/>
            <a:r>
              <a:rPr lang="en-US" dirty="0"/>
              <a:t>Create a poetry project to use for its virtual environment.</a:t>
            </a:r>
          </a:p>
          <a:p>
            <a:pPr lvl="2"/>
            <a:r>
              <a:rPr lang="en-US" dirty="0"/>
              <a:t>cd &lt;project&gt;; poetry shell</a:t>
            </a:r>
          </a:p>
          <a:p>
            <a:pPr lvl="1"/>
            <a:r>
              <a:rPr lang="en-US" dirty="0"/>
              <a:t>Keep working scripts / gist-s there.</a:t>
            </a:r>
          </a:p>
          <a:p>
            <a:r>
              <a:rPr lang="en-US" dirty="0" err="1"/>
              <a:t>Spack</a:t>
            </a:r>
            <a:r>
              <a:rPr lang="en-US" dirty="0"/>
              <a:t>:</a:t>
            </a:r>
          </a:p>
          <a:p>
            <a:pPr lvl="1"/>
            <a:r>
              <a:rPr lang="en-US" dirty="0"/>
              <a:t>Create a </a:t>
            </a:r>
            <a:r>
              <a:rPr lang="en-US" dirty="0" err="1"/>
              <a:t>spack</a:t>
            </a:r>
            <a:r>
              <a:rPr lang="en-US" dirty="0"/>
              <a:t> environment (</a:t>
            </a:r>
            <a:r>
              <a:rPr lang="en-US" dirty="0" err="1"/>
              <a:t>spack</a:t>
            </a:r>
            <a:r>
              <a:rPr lang="en-US" dirty="0"/>
              <a:t> env create; </a:t>
            </a:r>
            <a:r>
              <a:rPr lang="en-US" dirty="0" err="1"/>
              <a:t>spack</a:t>
            </a:r>
            <a:r>
              <a:rPr lang="en-US" dirty="0"/>
              <a:t> env activate; </a:t>
            </a:r>
            <a:r>
              <a:rPr lang="en-US" dirty="0" err="1"/>
              <a:t>spack</a:t>
            </a:r>
            <a:r>
              <a:rPr lang="en-US" dirty="0"/>
              <a:t> install; </a:t>
            </a:r>
            <a:r>
              <a:rPr lang="en-US" dirty="0" err="1"/>
              <a:t>spack</a:t>
            </a:r>
            <a:r>
              <a:rPr lang="en-US" dirty="0"/>
              <a:t> load)</a:t>
            </a:r>
          </a:p>
          <a:p>
            <a:pPr lvl="1"/>
            <a:r>
              <a:rPr lang="en-US" dirty="0"/>
              <a:t>Note also: </a:t>
            </a:r>
            <a:r>
              <a:rPr lang="en-US" dirty="0" err="1"/>
              <a:t>spack</a:t>
            </a:r>
            <a:r>
              <a:rPr lang="en-US" dirty="0"/>
              <a:t> build-env &lt;project name&gt; bash (sets CXXFLAGS, etc.)</a:t>
            </a:r>
          </a:p>
          <a:p>
            <a:pPr lvl="1"/>
            <a:r>
              <a:rPr lang="en-US" dirty="0"/>
              <a:t>These will load up the environment variables for accessing your installed software.</a:t>
            </a:r>
          </a:p>
          <a:p>
            <a:pPr marL="0" indent="-49212">
              <a:buNone/>
            </a:pPr>
            <a:r>
              <a:rPr lang="en-US" dirty="0"/>
              <a:t>Main complication: working on multiple packages at once – usu. Special specs exist for sourcing filesystem paths / </a:t>
            </a:r>
            <a:r>
              <a:rPr lang="en-US" dirty="0" err="1"/>
              <a:t>github</a:t>
            </a:r>
            <a:r>
              <a:rPr lang="en-US" dirty="0"/>
              <a:t> repos directly</a:t>
            </a:r>
          </a:p>
          <a:p>
            <a:endParaRPr lang="en-US" dirty="0"/>
          </a:p>
        </p:txBody>
      </p:sp>
    </p:spTree>
    <p:extLst>
      <p:ext uri="{BB962C8B-B14F-4D97-AF65-F5344CB8AC3E}">
        <p14:creationId xmlns:p14="http://schemas.microsoft.com/office/powerpoint/2010/main" val="1226352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AADE2-7232-935A-C697-3123EBFDA092}"/>
              </a:ext>
            </a:extLst>
          </p:cNvPr>
          <p:cNvSpPr>
            <a:spLocks noGrp="1"/>
          </p:cNvSpPr>
          <p:nvPr>
            <p:ph type="title"/>
          </p:nvPr>
        </p:nvSpPr>
        <p:spPr/>
        <p:txBody>
          <a:bodyPr/>
          <a:lstStyle/>
          <a:p>
            <a:r>
              <a:rPr lang="en-US" dirty="0"/>
              <a:t>Complications: Software Supply Chain Stability / Security</a:t>
            </a:r>
          </a:p>
        </p:txBody>
      </p:sp>
      <p:sp>
        <p:nvSpPr>
          <p:cNvPr id="3" name="Content Placeholder 2">
            <a:extLst>
              <a:ext uri="{FF2B5EF4-FFF2-40B4-BE49-F238E27FC236}">
                <a16:creationId xmlns:a16="http://schemas.microsoft.com/office/drawing/2014/main" id="{DCDF3B71-DB0A-A1F2-A299-AD9F1EECB221}"/>
              </a:ext>
            </a:extLst>
          </p:cNvPr>
          <p:cNvSpPr>
            <a:spLocks noGrp="1"/>
          </p:cNvSpPr>
          <p:nvPr>
            <p:ph idx="1"/>
          </p:nvPr>
        </p:nvSpPr>
        <p:spPr>
          <a:xfrm>
            <a:off x="666011" y="1405111"/>
            <a:ext cx="10480210" cy="4380834"/>
          </a:xfrm>
        </p:spPr>
        <p:txBody>
          <a:bodyPr/>
          <a:lstStyle/>
          <a:p>
            <a:r>
              <a:rPr lang="en-US" dirty="0"/>
              <a:t>Packaging systems may install vulnerable software </a:t>
            </a:r>
          </a:p>
          <a:p>
            <a:r>
              <a:rPr lang="en-US" dirty="0"/>
              <a:t>Regularly test your dependencies – check for CVE-s on dependencies?</a:t>
            </a:r>
          </a:p>
          <a:p>
            <a:r>
              <a:rPr lang="en-US" dirty="0"/>
              <a:t>Add GPG-signatures to releases</a:t>
            </a:r>
          </a:p>
          <a:p>
            <a:pPr lvl="1"/>
            <a:r>
              <a:rPr lang="en-US" dirty="0"/>
              <a:t>Ensures the code has not been tampered with</a:t>
            </a:r>
          </a:p>
          <a:p>
            <a:pPr lvl="1"/>
            <a:r>
              <a:rPr lang="en-US" dirty="0"/>
              <a:t>Places responsibility on developer for ensuring software stack trustworthiness</a:t>
            </a:r>
          </a:p>
          <a:p>
            <a:r>
              <a:rPr lang="en-US" dirty="0" err="1"/>
              <a:t>Lockfiles</a:t>
            </a:r>
            <a:r>
              <a:rPr lang="en-US" dirty="0"/>
              <a:t> – </a:t>
            </a:r>
            <a:r>
              <a:rPr lang="en-US" dirty="0" err="1"/>
              <a:t>npm</a:t>
            </a:r>
            <a:r>
              <a:rPr lang="en-US" dirty="0"/>
              <a:t> package-</a:t>
            </a:r>
            <a:r>
              <a:rPr lang="en-US" dirty="0" err="1"/>
              <a:t>lock.json</a:t>
            </a:r>
            <a:r>
              <a:rPr lang="en-US" dirty="0"/>
              <a:t> / </a:t>
            </a:r>
            <a:r>
              <a:rPr lang="en-US" dirty="0" err="1"/>
              <a:t>Gemfile.lock</a:t>
            </a:r>
            <a:r>
              <a:rPr lang="en-US" dirty="0"/>
              <a:t> / </a:t>
            </a:r>
            <a:r>
              <a:rPr lang="en-US" dirty="0" err="1"/>
              <a:t>poetry.lock</a:t>
            </a:r>
            <a:r>
              <a:rPr lang="en-US" dirty="0"/>
              <a:t> / </a:t>
            </a:r>
            <a:r>
              <a:rPr lang="en-US" dirty="0" err="1"/>
              <a:t>Spack.lock</a:t>
            </a:r>
            <a:r>
              <a:rPr lang="en-US" dirty="0"/>
              <a:t> (kind of) / etc.</a:t>
            </a:r>
          </a:p>
          <a:p>
            <a:pPr lvl="1"/>
            <a:r>
              <a:rPr lang="en-US" dirty="0"/>
              <a:t>Allows auditing of exact versions for all installed dependencies</a:t>
            </a:r>
          </a:p>
          <a:p>
            <a:endParaRPr lang="en-US" dirty="0"/>
          </a:p>
        </p:txBody>
      </p:sp>
    </p:spTree>
    <p:extLst>
      <p:ext uri="{BB962C8B-B14F-4D97-AF65-F5344CB8AC3E}">
        <p14:creationId xmlns:p14="http://schemas.microsoft.com/office/powerpoint/2010/main" val="630256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Complications: Transitive Build / Link Requirements</a:t>
            </a:r>
          </a:p>
        </p:txBody>
      </p:sp>
      <p:cxnSp>
        <p:nvCxnSpPr>
          <p:cNvPr id="6" name="Straight Connector 5">
            <a:extLst>
              <a:ext uri="{FF2B5EF4-FFF2-40B4-BE49-F238E27FC236}">
                <a16:creationId xmlns:a16="http://schemas.microsoft.com/office/drawing/2014/main" id="{12C989C3-3E3E-BD4A-B5A4-E4DEF9516015}"/>
              </a:ext>
            </a:extLst>
          </p:cNvPr>
          <p:cNvCxnSpPr>
            <a:cxnSpLocks/>
          </p:cNvCxnSpPr>
          <p:nvPr/>
        </p:nvCxnSpPr>
        <p:spPr>
          <a:xfrm>
            <a:off x="5756371" y="1747608"/>
            <a:ext cx="0" cy="1055537"/>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B6B229C-3389-024D-B602-2052B91C723F}"/>
              </a:ext>
            </a:extLst>
          </p:cNvPr>
          <p:cNvSpPr txBox="1"/>
          <p:nvPr/>
        </p:nvSpPr>
        <p:spPr>
          <a:xfrm>
            <a:off x="5224869" y="1262401"/>
            <a:ext cx="996683" cy="433965"/>
          </a:xfrm>
          <a:prstGeom prst="rect">
            <a:avLst/>
          </a:prstGeom>
          <a:noFill/>
        </p:spPr>
        <p:txBody>
          <a:bodyPr wrap="none" lIns="118872" tIns="91440" rIns="118872" bIns="91440" rtlCol="0" anchor="ctr" anchorCtr="0">
            <a:spAutoFit/>
          </a:bodyPr>
          <a:lstStyle/>
          <a:p>
            <a:pPr algn="l">
              <a:lnSpc>
                <a:spcPct val="90000"/>
              </a:lnSpc>
            </a:pPr>
            <a:r>
              <a:rPr lang="en-US" dirty="0" err="1"/>
              <a:t>LibXYZ</a:t>
            </a:r>
            <a:endParaRPr lang="en-US" dirty="0"/>
          </a:p>
        </p:txBody>
      </p:sp>
      <p:sp>
        <p:nvSpPr>
          <p:cNvPr id="23" name="TextBox 22">
            <a:extLst>
              <a:ext uri="{FF2B5EF4-FFF2-40B4-BE49-F238E27FC236}">
                <a16:creationId xmlns:a16="http://schemas.microsoft.com/office/drawing/2014/main" id="{AE84062C-3DFE-9E4C-92BD-D79B7BF0D643}"/>
              </a:ext>
            </a:extLst>
          </p:cNvPr>
          <p:cNvSpPr txBox="1"/>
          <p:nvPr/>
        </p:nvSpPr>
        <p:spPr>
          <a:xfrm>
            <a:off x="5457406" y="2956649"/>
            <a:ext cx="1317284" cy="433965"/>
          </a:xfrm>
          <a:prstGeom prst="rect">
            <a:avLst/>
          </a:prstGeom>
          <a:noFill/>
        </p:spPr>
        <p:txBody>
          <a:bodyPr wrap="none" lIns="118872" tIns="91440" rIns="118872" bIns="91440" rtlCol="0" anchor="ctr" anchorCtr="0">
            <a:spAutoFit/>
          </a:bodyPr>
          <a:lstStyle/>
          <a:p>
            <a:pPr algn="l">
              <a:lnSpc>
                <a:spcPct val="90000"/>
              </a:lnSpc>
            </a:pPr>
            <a:r>
              <a:rPr lang="en-US" dirty="0" err="1"/>
              <a:t>OpenPMD</a:t>
            </a:r>
            <a:endParaRPr lang="en-US" dirty="0"/>
          </a:p>
        </p:txBody>
      </p:sp>
      <p:sp>
        <p:nvSpPr>
          <p:cNvPr id="24" name="TextBox 23">
            <a:extLst>
              <a:ext uri="{FF2B5EF4-FFF2-40B4-BE49-F238E27FC236}">
                <a16:creationId xmlns:a16="http://schemas.microsoft.com/office/drawing/2014/main" id="{C0F641DB-0DE4-174C-8BF6-07580A868793}"/>
              </a:ext>
            </a:extLst>
          </p:cNvPr>
          <p:cNvSpPr txBox="1"/>
          <p:nvPr/>
        </p:nvSpPr>
        <p:spPr>
          <a:xfrm>
            <a:off x="6624762" y="4051189"/>
            <a:ext cx="727379" cy="433965"/>
          </a:xfrm>
          <a:prstGeom prst="rect">
            <a:avLst/>
          </a:prstGeom>
          <a:noFill/>
        </p:spPr>
        <p:txBody>
          <a:bodyPr wrap="none" lIns="118872" tIns="91440" rIns="118872" bIns="91440" rtlCol="0" anchor="ctr" anchorCtr="0">
            <a:spAutoFit/>
          </a:bodyPr>
          <a:lstStyle/>
          <a:p>
            <a:pPr algn="l">
              <a:lnSpc>
                <a:spcPct val="90000"/>
              </a:lnSpc>
            </a:pPr>
            <a:r>
              <a:rPr lang="en-US" dirty="0"/>
              <a:t>Heat</a:t>
            </a:r>
          </a:p>
        </p:txBody>
      </p:sp>
      <p:sp>
        <p:nvSpPr>
          <p:cNvPr id="25" name="TextBox 24">
            <a:extLst>
              <a:ext uri="{FF2B5EF4-FFF2-40B4-BE49-F238E27FC236}">
                <a16:creationId xmlns:a16="http://schemas.microsoft.com/office/drawing/2014/main" id="{7AC9498E-E445-914D-BB07-2D054E8E75D1}"/>
              </a:ext>
            </a:extLst>
          </p:cNvPr>
          <p:cNvSpPr txBox="1"/>
          <p:nvPr/>
        </p:nvSpPr>
        <p:spPr>
          <a:xfrm>
            <a:off x="7352141" y="3021495"/>
            <a:ext cx="894091" cy="433965"/>
          </a:xfrm>
          <a:prstGeom prst="rect">
            <a:avLst/>
          </a:prstGeom>
          <a:noFill/>
        </p:spPr>
        <p:txBody>
          <a:bodyPr wrap="none" lIns="118872" tIns="91440" rIns="118872" bIns="91440" rtlCol="0" anchor="ctr" anchorCtr="0">
            <a:spAutoFit/>
          </a:bodyPr>
          <a:lstStyle/>
          <a:p>
            <a:pPr algn="l">
              <a:lnSpc>
                <a:spcPct val="90000"/>
              </a:lnSpc>
            </a:pPr>
            <a:r>
              <a:rPr lang="en-US" dirty="0"/>
              <a:t>CUDA</a:t>
            </a:r>
          </a:p>
        </p:txBody>
      </p:sp>
      <p:sp>
        <p:nvSpPr>
          <p:cNvPr id="26" name="TextBox 25">
            <a:extLst>
              <a:ext uri="{FF2B5EF4-FFF2-40B4-BE49-F238E27FC236}">
                <a16:creationId xmlns:a16="http://schemas.microsoft.com/office/drawing/2014/main" id="{3F356628-6E1D-3B49-8A1E-EA87FCF78D58}"/>
              </a:ext>
            </a:extLst>
          </p:cNvPr>
          <p:cNvSpPr txBox="1"/>
          <p:nvPr/>
        </p:nvSpPr>
        <p:spPr>
          <a:xfrm>
            <a:off x="7799186" y="5177624"/>
            <a:ext cx="1496820" cy="433965"/>
          </a:xfrm>
          <a:prstGeom prst="rect">
            <a:avLst/>
          </a:prstGeom>
          <a:noFill/>
        </p:spPr>
        <p:txBody>
          <a:bodyPr wrap="none" lIns="118872" tIns="91440" rIns="118872" bIns="91440" rtlCol="0" anchor="ctr" anchorCtr="0">
            <a:spAutoFit/>
          </a:bodyPr>
          <a:lstStyle/>
          <a:p>
            <a:pPr algn="l">
              <a:lnSpc>
                <a:spcPct val="90000"/>
              </a:lnSpc>
            </a:pPr>
            <a:r>
              <a:rPr lang="en-US" dirty="0"/>
              <a:t>Multiphysics</a:t>
            </a:r>
          </a:p>
        </p:txBody>
      </p:sp>
      <p:cxnSp>
        <p:nvCxnSpPr>
          <p:cNvPr id="27" name="Straight Connector 26">
            <a:extLst>
              <a:ext uri="{FF2B5EF4-FFF2-40B4-BE49-F238E27FC236}">
                <a16:creationId xmlns:a16="http://schemas.microsoft.com/office/drawing/2014/main" id="{CEA77AAF-36C5-DF4A-B27B-86E205715624}"/>
              </a:ext>
            </a:extLst>
          </p:cNvPr>
          <p:cNvCxnSpPr>
            <a:cxnSpLocks/>
          </p:cNvCxnSpPr>
          <p:nvPr/>
        </p:nvCxnSpPr>
        <p:spPr>
          <a:xfrm flipH="1" flipV="1">
            <a:off x="6136246" y="3390614"/>
            <a:ext cx="598137" cy="641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96C317B-3C93-974F-9F8B-37B7F5686CE6}"/>
              </a:ext>
            </a:extLst>
          </p:cNvPr>
          <p:cNvCxnSpPr>
            <a:cxnSpLocks/>
          </p:cNvCxnSpPr>
          <p:nvPr/>
        </p:nvCxnSpPr>
        <p:spPr>
          <a:xfrm flipV="1">
            <a:off x="7162492" y="3409653"/>
            <a:ext cx="461121" cy="622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F02F9B-0D6C-9742-AA33-B71DC7448305}"/>
              </a:ext>
            </a:extLst>
          </p:cNvPr>
          <p:cNvCxnSpPr>
            <a:cxnSpLocks/>
          </p:cNvCxnSpPr>
          <p:nvPr/>
        </p:nvCxnSpPr>
        <p:spPr>
          <a:xfrm>
            <a:off x="7309725" y="4420309"/>
            <a:ext cx="592115" cy="644188"/>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A9C96BA-03A5-E140-9FBC-52B55F2661C9}"/>
              </a:ext>
            </a:extLst>
          </p:cNvPr>
          <p:cNvSpPr txBox="1"/>
          <p:nvPr/>
        </p:nvSpPr>
        <p:spPr>
          <a:xfrm>
            <a:off x="8401915" y="3021495"/>
            <a:ext cx="1176219" cy="433965"/>
          </a:xfrm>
          <a:prstGeom prst="rect">
            <a:avLst/>
          </a:prstGeom>
          <a:noFill/>
        </p:spPr>
        <p:txBody>
          <a:bodyPr wrap="none" lIns="118872" tIns="91440" rIns="118872" bIns="91440" rtlCol="0" anchor="ctr" anchorCtr="0">
            <a:spAutoFit/>
          </a:bodyPr>
          <a:lstStyle/>
          <a:p>
            <a:pPr algn="l">
              <a:lnSpc>
                <a:spcPct val="90000"/>
              </a:lnSpc>
            </a:pPr>
            <a:r>
              <a:rPr lang="en-US" dirty="0" err="1"/>
              <a:t>openblas</a:t>
            </a:r>
            <a:endParaRPr lang="en-US" dirty="0"/>
          </a:p>
        </p:txBody>
      </p:sp>
      <p:cxnSp>
        <p:nvCxnSpPr>
          <p:cNvPr id="33" name="Straight Connector 32">
            <a:extLst>
              <a:ext uri="{FF2B5EF4-FFF2-40B4-BE49-F238E27FC236}">
                <a16:creationId xmlns:a16="http://schemas.microsoft.com/office/drawing/2014/main" id="{ACE35897-1E8B-A04F-8248-767D00FB795A}"/>
              </a:ext>
            </a:extLst>
          </p:cNvPr>
          <p:cNvCxnSpPr>
            <a:cxnSpLocks/>
          </p:cNvCxnSpPr>
          <p:nvPr/>
        </p:nvCxnSpPr>
        <p:spPr>
          <a:xfrm flipV="1">
            <a:off x="7309725" y="3409653"/>
            <a:ext cx="1363662" cy="723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7BF31CC-6131-784C-9CA5-8F9E1AF28023}"/>
              </a:ext>
            </a:extLst>
          </p:cNvPr>
          <p:cNvCxnSpPr>
            <a:cxnSpLocks/>
          </p:cNvCxnSpPr>
          <p:nvPr/>
        </p:nvCxnSpPr>
        <p:spPr>
          <a:xfrm flipV="1">
            <a:off x="8820620" y="3464474"/>
            <a:ext cx="169404" cy="1600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C9F41DD-09D9-6B4C-94F3-97B2B85D982E}"/>
              </a:ext>
            </a:extLst>
          </p:cNvPr>
          <p:cNvCxnSpPr>
            <a:cxnSpLocks/>
          </p:cNvCxnSpPr>
          <p:nvPr/>
        </p:nvCxnSpPr>
        <p:spPr>
          <a:xfrm flipH="1" flipV="1">
            <a:off x="7927483" y="3390614"/>
            <a:ext cx="592115" cy="1673883"/>
          </a:xfrm>
          <a:prstGeom prst="line">
            <a:avLst/>
          </a:prstGeom>
        </p:spPr>
        <p:style>
          <a:lnRef idx="1">
            <a:schemeClr val="accent1"/>
          </a:lnRef>
          <a:fillRef idx="0">
            <a:schemeClr val="accent1"/>
          </a:fillRef>
          <a:effectRef idx="0">
            <a:schemeClr val="accent1"/>
          </a:effectRef>
          <a:fontRef idx="minor">
            <a:schemeClr val="tx1"/>
          </a:fontRef>
        </p:style>
      </p:cxnSp>
      <p:sp>
        <p:nvSpPr>
          <p:cNvPr id="42" name="Content Placeholder 2">
            <a:extLst>
              <a:ext uri="{FF2B5EF4-FFF2-40B4-BE49-F238E27FC236}">
                <a16:creationId xmlns:a16="http://schemas.microsoft.com/office/drawing/2014/main" id="{D0A82DEB-9C29-C14D-B140-23A95238CE74}"/>
              </a:ext>
            </a:extLst>
          </p:cNvPr>
          <p:cNvSpPr>
            <a:spLocks noGrp="1"/>
          </p:cNvSpPr>
          <p:nvPr>
            <p:ph idx="1"/>
          </p:nvPr>
        </p:nvSpPr>
        <p:spPr>
          <a:xfrm>
            <a:off x="712188" y="1325880"/>
            <a:ext cx="3985647" cy="4449066"/>
          </a:xfrm>
        </p:spPr>
        <p:txBody>
          <a:bodyPr/>
          <a:lstStyle/>
          <a:p>
            <a:r>
              <a:rPr lang="en-US" sz="2800" dirty="0"/>
              <a:t>Header include paths</a:t>
            </a:r>
          </a:p>
          <a:p>
            <a:r>
              <a:rPr lang="en-US" sz="2800" dirty="0"/>
              <a:t>Library search paths</a:t>
            </a:r>
          </a:p>
          <a:p>
            <a:r>
              <a:rPr lang="en-US" sz="2800" dirty="0"/>
              <a:t>Compiler features</a:t>
            </a:r>
          </a:p>
          <a:p>
            <a:pPr lvl="1"/>
            <a:r>
              <a:rPr lang="en-US" dirty="0"/>
              <a:t>e.g. C++11/14/17/20</a:t>
            </a:r>
          </a:p>
          <a:p>
            <a:pPr lvl="1"/>
            <a:r>
              <a:rPr lang="en-US" dirty="0"/>
              <a:t>Compiler-dependent runtimes (GCC OpenMP vs. Clang)</a:t>
            </a:r>
          </a:p>
          <a:p>
            <a:r>
              <a:rPr lang="en-US" dirty="0"/>
              <a:t>Linking features</a:t>
            </a:r>
          </a:p>
          <a:p>
            <a:pPr lvl="1"/>
            <a:r>
              <a:rPr lang="en-US" dirty="0"/>
              <a:t>Fat-binary formatted coprocessor objects.</a:t>
            </a:r>
          </a:p>
        </p:txBody>
      </p:sp>
      <p:sp>
        <p:nvSpPr>
          <p:cNvPr id="43" name="TextBox 42">
            <a:extLst>
              <a:ext uri="{FF2B5EF4-FFF2-40B4-BE49-F238E27FC236}">
                <a16:creationId xmlns:a16="http://schemas.microsoft.com/office/drawing/2014/main" id="{483714DB-2888-7B4B-ACF8-84D3DF7BCBF6}"/>
              </a:ext>
            </a:extLst>
          </p:cNvPr>
          <p:cNvSpPr txBox="1"/>
          <p:nvPr/>
        </p:nvSpPr>
        <p:spPr>
          <a:xfrm>
            <a:off x="7228286" y="979419"/>
            <a:ext cx="4709713" cy="1431161"/>
          </a:xfrm>
          <a:prstGeom prst="rect">
            <a:avLst/>
          </a:prstGeom>
          <a:noFill/>
        </p:spPr>
        <p:txBody>
          <a:bodyPr wrap="square" lIns="118872" tIns="91440" rIns="118872" bIns="91440" rtlCol="0" anchor="ctr" anchorCtr="0">
            <a:spAutoFit/>
          </a:bodyPr>
          <a:lstStyle/>
          <a:p>
            <a:pPr algn="l">
              <a:lnSpc>
                <a:spcPct val="90000"/>
              </a:lnSpc>
            </a:pPr>
            <a:r>
              <a:rPr lang="en-US" u="sng" dirty="0"/>
              <a:t>Intended to be solved by</a:t>
            </a:r>
            <a:r>
              <a:rPr lang="en-US" dirty="0"/>
              <a:t> (pick one)</a:t>
            </a:r>
            <a:endParaRPr lang="en-US" u="sng" dirty="0"/>
          </a:p>
          <a:p>
            <a:pPr algn="l">
              <a:lnSpc>
                <a:spcPct val="90000"/>
              </a:lnSpc>
            </a:pPr>
            <a:endParaRPr lang="en-US" u="sng" dirty="0"/>
          </a:p>
          <a:p>
            <a:pPr marL="285750" indent="-285750" algn="l">
              <a:lnSpc>
                <a:spcPct val="90000"/>
              </a:lnSpc>
              <a:buFont typeface="Arial" panose="020B0604020202020204" pitchFamily="34" charset="0"/>
              <a:buChar char="•"/>
            </a:pPr>
            <a:r>
              <a:rPr lang="en-US" dirty="0" err="1"/>
              <a:t>pkgconfig</a:t>
            </a:r>
            <a:r>
              <a:rPr lang="en-US" dirty="0"/>
              <a:t>/$</a:t>
            </a:r>
            <a:r>
              <a:rPr lang="en-US" dirty="0" err="1"/>
              <a:t>PROJ.pc</a:t>
            </a:r>
            <a:endParaRPr lang="en-US" dirty="0"/>
          </a:p>
          <a:p>
            <a:pPr marL="285750" indent="-285750" algn="l">
              <a:lnSpc>
                <a:spcPct val="90000"/>
              </a:lnSpc>
              <a:buFont typeface="Arial" panose="020B0604020202020204" pitchFamily="34" charset="0"/>
              <a:buChar char="•"/>
            </a:pPr>
            <a:endParaRPr lang="en-US" dirty="0"/>
          </a:p>
          <a:p>
            <a:pPr marL="285750" indent="-285750" algn="l">
              <a:lnSpc>
                <a:spcPct val="90000"/>
              </a:lnSpc>
              <a:buFont typeface="Arial" panose="020B0604020202020204" pitchFamily="34" charset="0"/>
              <a:buChar char="•"/>
            </a:pPr>
            <a:r>
              <a:rPr lang="en-US" dirty="0" err="1"/>
              <a:t>cmake</a:t>
            </a:r>
            <a:r>
              <a:rPr lang="en-US" dirty="0"/>
              <a:t>/${PROJ}/${PROJ}</a:t>
            </a:r>
            <a:r>
              <a:rPr lang="en-US" dirty="0" err="1"/>
              <a:t>Config.cmake</a:t>
            </a:r>
            <a:endParaRPr lang="en-US" dirty="0"/>
          </a:p>
        </p:txBody>
      </p:sp>
    </p:spTree>
    <p:extLst>
      <p:ext uri="{BB962C8B-B14F-4D97-AF65-F5344CB8AC3E}">
        <p14:creationId xmlns:p14="http://schemas.microsoft.com/office/powerpoint/2010/main" val="297646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D0FD7-B4BF-8F4E-B6A1-42988477DCEF}"/>
              </a:ext>
            </a:extLst>
          </p:cNvPr>
          <p:cNvSpPr>
            <a:spLocks noGrp="1"/>
          </p:cNvSpPr>
          <p:nvPr>
            <p:ph type="title"/>
          </p:nvPr>
        </p:nvSpPr>
        <p:spPr/>
        <p:txBody>
          <a:bodyPr/>
          <a:lstStyle/>
          <a:p>
            <a:r>
              <a:rPr lang="en-US" dirty="0"/>
              <a:t>Installing a library with </a:t>
            </a:r>
            <a:r>
              <a:rPr lang="en-US" dirty="0" err="1"/>
              <a:t>CMake</a:t>
            </a:r>
            <a:endParaRPr lang="en-US" dirty="0"/>
          </a:p>
        </p:txBody>
      </p:sp>
      <p:sp>
        <p:nvSpPr>
          <p:cNvPr id="3" name="Content Placeholder 2">
            <a:extLst>
              <a:ext uri="{FF2B5EF4-FFF2-40B4-BE49-F238E27FC236}">
                <a16:creationId xmlns:a16="http://schemas.microsoft.com/office/drawing/2014/main" id="{7B84153A-AC45-D548-B42B-CD843A26849D}"/>
              </a:ext>
            </a:extLst>
          </p:cNvPr>
          <p:cNvSpPr>
            <a:spLocks noGrp="1"/>
          </p:cNvSpPr>
          <p:nvPr>
            <p:ph idx="1"/>
          </p:nvPr>
        </p:nvSpPr>
        <p:spPr>
          <a:xfrm>
            <a:off x="365760" y="4617184"/>
            <a:ext cx="11284977" cy="1848118"/>
          </a:xfrm>
        </p:spPr>
        <p:txBody>
          <a:bodyPr/>
          <a:lstStyle/>
          <a:p>
            <a:r>
              <a:rPr lang="en-US" dirty="0"/>
              <a:t>References:</a:t>
            </a:r>
          </a:p>
          <a:p>
            <a:pPr lvl="1"/>
            <a:r>
              <a:rPr lang="en-US" sz="1800" dirty="0">
                <a:hlinkClick r:id="rId2"/>
              </a:rPr>
              <a:t>github.com/frobnitzem/lib0</a:t>
            </a:r>
            <a:endParaRPr lang="en-US" sz="1800" dirty="0"/>
          </a:p>
          <a:p>
            <a:pPr lvl="1"/>
            <a:r>
              <a:rPr lang="en-US" sz="1800" dirty="0">
                <a:hlinkClick r:id="rId3"/>
              </a:rPr>
              <a:t>https://code.ornl.gov/99R/mpi-test</a:t>
            </a:r>
            <a:endParaRPr lang="en-US" sz="1800" dirty="0"/>
          </a:p>
          <a:p>
            <a:pPr lvl="1"/>
            <a:r>
              <a:rPr lang="en-US" sz="1800" dirty="0"/>
              <a:t>https://</a:t>
            </a:r>
            <a:r>
              <a:rPr lang="en-US" sz="1800" dirty="0" err="1"/>
              <a:t>cmake.org</a:t>
            </a:r>
            <a:r>
              <a:rPr lang="en-US" sz="1800" dirty="0"/>
              <a:t>/</a:t>
            </a:r>
            <a:r>
              <a:rPr lang="en-US" sz="1800" dirty="0" err="1"/>
              <a:t>cmake</a:t>
            </a:r>
            <a:r>
              <a:rPr lang="en-US" sz="1800" dirty="0"/>
              <a:t>/help/git-stage/manual/cmake-packages.7.html#creating-packages</a:t>
            </a:r>
          </a:p>
        </p:txBody>
      </p:sp>
      <p:sp>
        <p:nvSpPr>
          <p:cNvPr id="5" name="Rectangle 4">
            <a:extLst>
              <a:ext uri="{FF2B5EF4-FFF2-40B4-BE49-F238E27FC236}">
                <a16:creationId xmlns:a16="http://schemas.microsoft.com/office/drawing/2014/main" id="{50F0C2DB-6D99-1F4F-91A8-6485EC0CE842}"/>
              </a:ext>
            </a:extLst>
          </p:cNvPr>
          <p:cNvSpPr/>
          <p:nvPr/>
        </p:nvSpPr>
        <p:spPr>
          <a:xfrm>
            <a:off x="6094412" y="1072862"/>
            <a:ext cx="5913695"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Config.cmake.in</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@PACKAGE_INIT@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rgbClr val="8CFFB5"/>
                </a:solidFill>
                <a:latin typeface="Menlo" panose="020B0609030804020204" pitchFamily="49" charset="0"/>
                <a:ea typeface="Menlo" panose="020B0609030804020204" pitchFamily="49" charset="0"/>
                <a:cs typeface="Menlo" panose="020B0609030804020204" pitchFamily="49" charset="0"/>
              </a:rPr>
              <a:t>${CMAKE_CURRENT_LIST_DIR}</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HeateqTargets.cmake</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CMakeFindDependencyMacro</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find_dependency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(MPI 2.0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REQUIRED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check_required_components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(&lt;package name&gt;)</a:t>
            </a:r>
          </a:p>
        </p:txBody>
      </p:sp>
      <p:sp>
        <p:nvSpPr>
          <p:cNvPr id="6" name="Rectangle 5">
            <a:extLst>
              <a:ext uri="{FF2B5EF4-FFF2-40B4-BE49-F238E27FC236}">
                <a16:creationId xmlns:a16="http://schemas.microsoft.com/office/drawing/2014/main" id="{A5BE9C93-1EEE-4947-893B-08207D33F104}"/>
              </a:ext>
            </a:extLst>
          </p:cNvPr>
          <p:cNvSpPr/>
          <p:nvPr/>
        </p:nvSpPr>
        <p:spPr>
          <a:xfrm>
            <a:off x="180717" y="1072862"/>
            <a:ext cx="5762883" cy="3139321"/>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TARGETS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installable_libs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DESTINATION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EXPORT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(EXPORT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FILE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HeatEqTargets.cmake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NAMESPACE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DESTINATION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 15 more lines of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cruft</a:t>
            </a:r>
          </a:p>
        </p:txBody>
      </p:sp>
    </p:spTree>
    <p:extLst>
      <p:ext uri="{BB962C8B-B14F-4D97-AF65-F5344CB8AC3E}">
        <p14:creationId xmlns:p14="http://schemas.microsoft.com/office/powerpoint/2010/main" val="536171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 with </a:t>
            </a:r>
            <a:r>
              <a:rPr lang="en-US" dirty="0" err="1"/>
              <a:t>cmake</a:t>
            </a:r>
            <a:endParaRPr lang="en-US" dirty="0"/>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323146"/>
            <a:ext cx="11369809" cy="4709160"/>
          </a:xfrm>
        </p:spPr>
        <p:txBody>
          <a:bodyPr/>
          <a:lstStyle/>
          <a:p>
            <a:r>
              <a:rPr lang="en-US" dirty="0"/>
              <a:t>After editing </a:t>
            </a:r>
            <a:r>
              <a:rPr lang="en-US" dirty="0" err="1"/>
              <a:t>CMakeLists.txt</a:t>
            </a:r>
            <a:r>
              <a:rPr lang="en-US" dirty="0"/>
              <a:t>:</a:t>
            </a:r>
          </a:p>
          <a:p>
            <a:r>
              <a:rPr lang="en-US" dirty="0"/>
              <a:t>Check and run tests with </a:t>
            </a:r>
            <a:r>
              <a:rPr lang="en-US" u="sng" dirty="0" err="1"/>
              <a:t>cmake</a:t>
            </a:r>
            <a:r>
              <a:rPr lang="en-US" u="sng" dirty="0"/>
              <a:t>; make &amp;&amp; </a:t>
            </a:r>
            <a:r>
              <a:rPr lang="en-US" u="sng" dirty="0" err="1"/>
              <a:t>ctest</a:t>
            </a:r>
            <a:endParaRPr lang="en-US" dirty="0"/>
          </a:p>
          <a:p>
            <a:r>
              <a:rPr lang="en-US" dirty="0"/>
              <a:t>Update </a:t>
            </a:r>
            <a:r>
              <a:rPr lang="en-US" dirty="0" err="1"/>
              <a:t>ChangeLog</a:t>
            </a:r>
            <a:r>
              <a:rPr lang="en-US" dirty="0"/>
              <a:t>, documentation</a:t>
            </a:r>
          </a:p>
          <a:p>
            <a:r>
              <a:rPr lang="en-US" dirty="0"/>
              <a:t>git tag -m "Bug fixes to v1.1.1" v1.1.2</a:t>
            </a:r>
          </a:p>
          <a:p>
            <a:r>
              <a:rPr lang="en-US" dirty="0"/>
              <a:t>git push</a:t>
            </a:r>
          </a:p>
          <a:p>
            <a:r>
              <a:rPr lang="en-US" dirty="0"/>
              <a:t>Change public facing websites, modules, </a:t>
            </a:r>
            <a:r>
              <a:rPr lang="en-US" dirty="0" err="1"/>
              <a:t>spack</a:t>
            </a:r>
            <a:r>
              <a:rPr lang="en-US" dirty="0"/>
              <a:t> versions, links, etc. to point to new version</a:t>
            </a:r>
          </a:p>
          <a:p>
            <a:pPr lvl="1"/>
            <a:r>
              <a:rPr lang="en-US" dirty="0"/>
              <a:t>For </a:t>
            </a:r>
            <a:r>
              <a:rPr lang="en-US" dirty="0" err="1"/>
              <a:t>spack</a:t>
            </a:r>
            <a:r>
              <a:rPr lang="en-US" dirty="0"/>
              <a:t> &lt;package name&gt;/</a:t>
            </a:r>
            <a:r>
              <a:rPr lang="en-US" dirty="0" err="1"/>
              <a:t>package.py</a:t>
            </a:r>
            <a:r>
              <a:rPr lang="en-US" dirty="0"/>
              <a:t>, use "</a:t>
            </a:r>
            <a:r>
              <a:rPr lang="en-US" dirty="0" err="1"/>
              <a:t>spack</a:t>
            </a:r>
            <a:r>
              <a:rPr lang="en-US" dirty="0"/>
              <a:t> checksum &lt;package name&gt;"</a:t>
            </a:r>
          </a:p>
          <a:p>
            <a:r>
              <a:rPr lang="en-US" dirty="0"/>
              <a:t>** Users should find and use new versions **</a:t>
            </a:r>
          </a:p>
          <a:p>
            <a:pPr lvl="1"/>
            <a:r>
              <a:rPr lang="en-US" dirty="0"/>
              <a:t>This highlights the need for testing deployments using both simultaneous versions and update-in-place strategies.  Did you document that?</a:t>
            </a:r>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2AEEA6A2-A0C7-D34E-9662-F29E7D1EE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9381" y="1381566"/>
            <a:ext cx="3771900" cy="2184400"/>
          </a:xfrm>
          <a:prstGeom prst="rect">
            <a:avLst/>
          </a:prstGeom>
        </p:spPr>
      </p:pic>
    </p:spTree>
    <p:extLst>
      <p:ext uri="{BB962C8B-B14F-4D97-AF65-F5344CB8AC3E}">
        <p14:creationId xmlns:p14="http://schemas.microsoft.com/office/powerpoint/2010/main" val="3206854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65760" y="1641874"/>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094412" y="1641874"/>
            <a:ext cx="5643820" cy="3416320"/>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80  README</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50</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--&gt; tests/</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30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test_heat.sh</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fheat.f90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365761" y="4406900"/>
            <a:ext cx="5643819" cy="21717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CMakeLists.txt</a:t>
            </a:r>
            <a:r>
              <a:rPr lang="en-US" dirty="0"/>
              <a:t>: added library export and a test (calling </a:t>
            </a:r>
            <a:r>
              <a:rPr lang="en-US" dirty="0" err="1"/>
              <a:t>test_heat.sh</a:t>
            </a:r>
            <a:r>
              <a:rPr lang="en-US" dirty="0"/>
              <a:t>)</a:t>
            </a:r>
          </a:p>
          <a:p>
            <a:r>
              <a:rPr lang="en-US" dirty="0"/>
              <a:t>README: note "</a:t>
            </a:r>
            <a:r>
              <a:rPr lang="en-US" dirty="0" err="1"/>
              <a:t>find_package</a:t>
            </a:r>
            <a:r>
              <a:rPr lang="en-US" dirty="0"/>
              <a:t>" and "</a:t>
            </a:r>
            <a:r>
              <a:rPr lang="en-US" dirty="0" err="1"/>
              <a:t>ctest</a:t>
            </a:r>
            <a:r>
              <a:rPr lang="en-US" dirty="0"/>
              <a:t>" commands</a:t>
            </a:r>
          </a:p>
          <a:p>
            <a:r>
              <a:rPr lang="en-US" dirty="0" err="1"/>
              <a:t>ChangeLog</a:t>
            </a:r>
            <a:r>
              <a:rPr lang="en-US" dirty="0"/>
              <a:t>: document your success!</a:t>
            </a:r>
          </a:p>
        </p:txBody>
      </p:sp>
    </p:spTree>
    <p:extLst>
      <p:ext uri="{BB962C8B-B14F-4D97-AF65-F5344CB8AC3E}">
        <p14:creationId xmlns:p14="http://schemas.microsoft.com/office/powerpoint/2010/main" val="385761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5AC42-DD95-D247-DF5C-925D1C18853F}"/>
              </a:ext>
            </a:extLst>
          </p:cNvPr>
          <p:cNvSpPr>
            <a:spLocks noGrp="1"/>
          </p:cNvSpPr>
          <p:nvPr>
            <p:ph type="title"/>
          </p:nvPr>
        </p:nvSpPr>
        <p:spPr/>
        <p:txBody>
          <a:bodyPr/>
          <a:lstStyle/>
          <a:p>
            <a:r>
              <a:rPr lang="en-US" dirty="0"/>
              <a:t>"Progression" of Packaging</a:t>
            </a:r>
          </a:p>
        </p:txBody>
      </p:sp>
      <p:sp>
        <p:nvSpPr>
          <p:cNvPr id="3" name="Content Placeholder 2">
            <a:extLst>
              <a:ext uri="{FF2B5EF4-FFF2-40B4-BE49-F238E27FC236}">
                <a16:creationId xmlns:a16="http://schemas.microsoft.com/office/drawing/2014/main" id="{52BA3B93-FCD4-A0B8-CFB3-A1C5DDD4CC73}"/>
              </a:ext>
            </a:extLst>
          </p:cNvPr>
          <p:cNvSpPr>
            <a:spLocks noGrp="1"/>
          </p:cNvSpPr>
          <p:nvPr>
            <p:ph idx="1"/>
          </p:nvPr>
        </p:nvSpPr>
        <p:spPr>
          <a:xfrm>
            <a:off x="365760" y="1737359"/>
            <a:ext cx="11369809" cy="4475871"/>
          </a:xfrm>
        </p:spPr>
        <p:txBody>
          <a:bodyPr/>
          <a:lstStyle/>
          <a:p>
            <a:r>
              <a:rPr lang="en-US" dirty="0"/>
              <a:t>Build System</a:t>
            </a:r>
          </a:p>
          <a:p>
            <a:pPr lvl="1"/>
            <a:r>
              <a:rPr lang="en-US" dirty="0" err="1"/>
              <a:t>Automake</a:t>
            </a:r>
            <a:r>
              <a:rPr lang="en-US" dirty="0"/>
              <a:t> / </a:t>
            </a:r>
            <a:r>
              <a:rPr lang="en-US" dirty="0" err="1"/>
              <a:t>scons</a:t>
            </a:r>
            <a:r>
              <a:rPr lang="en-US" dirty="0"/>
              <a:t> / </a:t>
            </a:r>
            <a:r>
              <a:rPr lang="en-US" dirty="0" err="1"/>
              <a:t>cmake</a:t>
            </a:r>
            <a:r>
              <a:rPr lang="en-US" dirty="0"/>
              <a:t> / </a:t>
            </a:r>
            <a:r>
              <a:rPr lang="en-US" dirty="0" err="1"/>
              <a:t>mesonbuild.com</a:t>
            </a:r>
            <a:r>
              <a:rPr lang="en-US" dirty="0"/>
              <a:t> </a:t>
            </a:r>
          </a:p>
          <a:p>
            <a:r>
              <a:rPr lang="en-US" dirty="0"/>
              <a:t>Package Management</a:t>
            </a:r>
          </a:p>
          <a:p>
            <a:pPr lvl="1"/>
            <a:r>
              <a:rPr lang="en-US" dirty="0"/>
              <a:t>Pkg-config / </a:t>
            </a:r>
            <a:r>
              <a:rPr lang="en-US" dirty="0" err="1"/>
              <a:t>CMake</a:t>
            </a:r>
            <a:r>
              <a:rPr lang="en-US" dirty="0"/>
              <a:t> Package Manager / </a:t>
            </a:r>
            <a:r>
              <a:rPr lang="en-US" dirty="0" err="1"/>
              <a:t>spack</a:t>
            </a:r>
            <a:endParaRPr lang="en-US" dirty="0"/>
          </a:p>
          <a:p>
            <a:r>
              <a:rPr lang="en-US" dirty="0"/>
              <a:t>Containerization</a:t>
            </a:r>
          </a:p>
          <a:p>
            <a:pPr lvl="1"/>
            <a:r>
              <a:rPr lang="en-US" dirty="0"/>
              <a:t>Singularity / </a:t>
            </a:r>
            <a:r>
              <a:rPr lang="en-US" dirty="0" err="1"/>
              <a:t>charliecloud</a:t>
            </a:r>
            <a:r>
              <a:rPr lang="en-US" dirty="0"/>
              <a:t> + docker-compose</a:t>
            </a:r>
          </a:p>
          <a:p>
            <a:pPr lvl="1"/>
            <a:endParaRPr lang="en-US" dirty="0"/>
          </a:p>
          <a:p>
            <a:r>
              <a:rPr lang="en-US" dirty="0"/>
              <a:t>References</a:t>
            </a:r>
          </a:p>
          <a:p>
            <a:pPr lvl="1"/>
            <a:r>
              <a:rPr lang="en-US" dirty="0">
                <a:hlinkClick r:id="rId2"/>
              </a:rPr>
              <a:t>https://supercontainers.github.io/sc20-tutorial/</a:t>
            </a:r>
            <a:endParaRPr lang="en-US" dirty="0"/>
          </a:p>
          <a:p>
            <a:pPr lvl="1"/>
            <a:r>
              <a:rPr lang="en-US" dirty="0">
                <a:hlinkClick r:id="rId3"/>
              </a:rPr>
              <a:t>https://fluid-run.readthedocs.io/en/latest/HowTo/setup_your_repo.html</a:t>
            </a:r>
            <a:r>
              <a:rPr lang="en-US" dirty="0"/>
              <a:t> </a:t>
            </a:r>
          </a:p>
        </p:txBody>
      </p:sp>
    </p:spTree>
    <p:extLst>
      <p:ext uri="{BB962C8B-B14F-4D97-AF65-F5344CB8AC3E}">
        <p14:creationId xmlns:p14="http://schemas.microsoft.com/office/powerpoint/2010/main" val="2805900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7BF970-AABE-7F25-702B-345B5A7E33AD}"/>
              </a:ext>
            </a:extLst>
          </p:cNvPr>
          <p:cNvSpPr/>
          <p:nvPr/>
        </p:nvSpPr>
        <p:spPr>
          <a:xfrm>
            <a:off x="1052855" y="1110726"/>
            <a:ext cx="10083114" cy="4913555"/>
          </a:xfrm>
          <a:prstGeom prst="rect">
            <a:avLst/>
          </a:prstGeom>
          <a:solidFill>
            <a:schemeClr val="accent3">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5" name="Rectangle 14">
            <a:extLst>
              <a:ext uri="{FF2B5EF4-FFF2-40B4-BE49-F238E27FC236}">
                <a16:creationId xmlns:a16="http://schemas.microsoft.com/office/drawing/2014/main" id="{93A06961-6917-69BE-BC8E-BAFFC0BB620F}"/>
              </a:ext>
            </a:extLst>
          </p:cNvPr>
          <p:cNvSpPr/>
          <p:nvPr/>
        </p:nvSpPr>
        <p:spPr>
          <a:xfrm>
            <a:off x="1434353" y="1893586"/>
            <a:ext cx="6877330" cy="3987259"/>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6" name="Rectangle 15">
            <a:extLst>
              <a:ext uri="{FF2B5EF4-FFF2-40B4-BE49-F238E27FC236}">
                <a16:creationId xmlns:a16="http://schemas.microsoft.com/office/drawing/2014/main" id="{98149F46-9D5D-88FB-B05D-C6256FB46C4F}"/>
              </a:ext>
            </a:extLst>
          </p:cNvPr>
          <p:cNvSpPr/>
          <p:nvPr/>
        </p:nvSpPr>
        <p:spPr>
          <a:xfrm>
            <a:off x="8667457" y="1917169"/>
            <a:ext cx="2112629" cy="1140026"/>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7047982D-0F6A-8F78-44BA-C6BA5359397E}"/>
              </a:ext>
            </a:extLst>
          </p:cNvPr>
          <p:cNvSpPr>
            <a:spLocks noGrp="1"/>
          </p:cNvSpPr>
          <p:nvPr>
            <p:ph type="title"/>
          </p:nvPr>
        </p:nvSpPr>
        <p:spPr/>
        <p:txBody>
          <a:bodyPr/>
          <a:lstStyle/>
          <a:p>
            <a:r>
              <a:rPr lang="en-US" dirty="0"/>
              <a:t>Containerization</a:t>
            </a:r>
          </a:p>
        </p:txBody>
      </p:sp>
      <p:sp>
        <p:nvSpPr>
          <p:cNvPr id="5" name="TextBox 4">
            <a:extLst>
              <a:ext uri="{FF2B5EF4-FFF2-40B4-BE49-F238E27FC236}">
                <a16:creationId xmlns:a16="http://schemas.microsoft.com/office/drawing/2014/main" id="{36C7A253-0C2D-19E4-C18F-FF88E3D628B3}"/>
              </a:ext>
            </a:extLst>
          </p:cNvPr>
          <p:cNvSpPr txBox="1"/>
          <p:nvPr/>
        </p:nvSpPr>
        <p:spPr>
          <a:xfrm>
            <a:off x="1296732" y="1250043"/>
            <a:ext cx="7945395" cy="572464"/>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Xen Hypervisor = kernel built to manage kernels </a:t>
            </a:r>
          </a:p>
        </p:txBody>
      </p:sp>
      <p:sp>
        <p:nvSpPr>
          <p:cNvPr id="14" name="Content Placeholder 2">
            <a:extLst>
              <a:ext uri="{FF2B5EF4-FFF2-40B4-BE49-F238E27FC236}">
                <a16:creationId xmlns:a16="http://schemas.microsoft.com/office/drawing/2014/main" id="{56B9DDBD-6111-BFF1-14E7-845D3EFA2C63}"/>
              </a:ext>
            </a:extLst>
          </p:cNvPr>
          <p:cNvSpPr txBox="1">
            <a:spLocks/>
          </p:cNvSpPr>
          <p:nvPr/>
        </p:nvSpPr>
        <p:spPr bwMode="auto">
          <a:xfrm>
            <a:off x="1864777" y="2760858"/>
            <a:ext cx="3024252" cy="19007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800" dirty="0">
                <a:solidFill>
                  <a:schemeClr val="bg1"/>
                </a:solidFill>
              </a:rPr>
              <a:t>Daemons</a:t>
            </a:r>
          </a:p>
          <a:p>
            <a:pPr marL="0" indent="0">
              <a:buFont typeface="Arial" charset="0"/>
              <a:buNone/>
            </a:pPr>
            <a:r>
              <a:rPr lang="en-US" sz="2800" dirty="0">
                <a:solidFill>
                  <a:schemeClr val="bg1"/>
                </a:solidFill>
              </a:rPr>
              <a:t>User Programs</a:t>
            </a:r>
          </a:p>
          <a:p>
            <a:pPr marL="0" indent="0">
              <a:buFont typeface="Arial" charset="0"/>
              <a:buNone/>
            </a:pPr>
            <a:r>
              <a:rPr lang="en-US" sz="2800" dirty="0">
                <a:solidFill>
                  <a:schemeClr val="bg1"/>
                </a:solidFill>
              </a:rPr>
              <a:t>Real Filesystems</a:t>
            </a:r>
          </a:p>
        </p:txBody>
      </p:sp>
      <p:sp>
        <p:nvSpPr>
          <p:cNvPr id="17" name="TextBox 16">
            <a:extLst>
              <a:ext uri="{FF2B5EF4-FFF2-40B4-BE49-F238E27FC236}">
                <a16:creationId xmlns:a16="http://schemas.microsoft.com/office/drawing/2014/main" id="{62DB1A7E-AB4D-CF58-1148-6A725228C88A}"/>
              </a:ext>
            </a:extLst>
          </p:cNvPr>
          <p:cNvSpPr txBox="1"/>
          <p:nvPr/>
        </p:nvSpPr>
        <p:spPr>
          <a:xfrm>
            <a:off x="1540838" y="2061612"/>
            <a:ext cx="3348191" cy="572464"/>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Linux Kernel</a:t>
            </a:r>
          </a:p>
        </p:txBody>
      </p:sp>
      <p:sp>
        <p:nvSpPr>
          <p:cNvPr id="18" name="TextBox 17">
            <a:extLst>
              <a:ext uri="{FF2B5EF4-FFF2-40B4-BE49-F238E27FC236}">
                <a16:creationId xmlns:a16="http://schemas.microsoft.com/office/drawing/2014/main" id="{9DC771C7-A8A6-2BF8-E048-BB90585E3A27}"/>
              </a:ext>
            </a:extLst>
          </p:cNvPr>
          <p:cNvSpPr txBox="1"/>
          <p:nvPr/>
        </p:nvSpPr>
        <p:spPr>
          <a:xfrm>
            <a:off x="8934877" y="1993006"/>
            <a:ext cx="1845209" cy="960263"/>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FreeBSD</a:t>
            </a:r>
          </a:p>
          <a:p>
            <a:pPr algn="l">
              <a:lnSpc>
                <a:spcPct val="90000"/>
              </a:lnSpc>
            </a:pPr>
            <a:r>
              <a:rPr lang="en-US" sz="2800" dirty="0">
                <a:solidFill>
                  <a:schemeClr val="bg1"/>
                </a:solidFill>
              </a:rPr>
              <a:t>Kernel</a:t>
            </a:r>
          </a:p>
        </p:txBody>
      </p:sp>
      <p:sp>
        <p:nvSpPr>
          <p:cNvPr id="19" name="Rectangle 18">
            <a:extLst>
              <a:ext uri="{FF2B5EF4-FFF2-40B4-BE49-F238E27FC236}">
                <a16:creationId xmlns:a16="http://schemas.microsoft.com/office/drawing/2014/main" id="{BC49568E-A03C-40CD-B276-68FA41D7D11E}"/>
              </a:ext>
            </a:extLst>
          </p:cNvPr>
          <p:cNvSpPr/>
          <p:nvPr/>
        </p:nvSpPr>
        <p:spPr>
          <a:xfrm>
            <a:off x="8657361" y="3292806"/>
            <a:ext cx="2112629" cy="1140026"/>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0" name="TextBox 19">
            <a:extLst>
              <a:ext uri="{FF2B5EF4-FFF2-40B4-BE49-F238E27FC236}">
                <a16:creationId xmlns:a16="http://schemas.microsoft.com/office/drawing/2014/main" id="{0927650A-C287-F768-B164-893EB1613DA7}"/>
              </a:ext>
            </a:extLst>
          </p:cNvPr>
          <p:cNvSpPr txBox="1"/>
          <p:nvPr/>
        </p:nvSpPr>
        <p:spPr>
          <a:xfrm>
            <a:off x="8924781" y="3368643"/>
            <a:ext cx="1845209" cy="960263"/>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Linux</a:t>
            </a:r>
          </a:p>
          <a:p>
            <a:pPr algn="l">
              <a:lnSpc>
                <a:spcPct val="90000"/>
              </a:lnSpc>
            </a:pPr>
            <a:r>
              <a:rPr lang="en-US" sz="2800" dirty="0">
                <a:solidFill>
                  <a:schemeClr val="bg1"/>
                </a:solidFill>
              </a:rPr>
              <a:t>Kernel</a:t>
            </a:r>
          </a:p>
        </p:txBody>
      </p:sp>
      <p:sp>
        <p:nvSpPr>
          <p:cNvPr id="21" name="Rectangle 20">
            <a:extLst>
              <a:ext uri="{FF2B5EF4-FFF2-40B4-BE49-F238E27FC236}">
                <a16:creationId xmlns:a16="http://schemas.microsoft.com/office/drawing/2014/main" id="{E1EB9DA8-048A-DDD8-2CB6-FFC80CFEC3DB}"/>
              </a:ext>
            </a:extLst>
          </p:cNvPr>
          <p:cNvSpPr/>
          <p:nvPr/>
        </p:nvSpPr>
        <p:spPr>
          <a:xfrm>
            <a:off x="5576124" y="4166251"/>
            <a:ext cx="2099541" cy="781726"/>
          </a:xfrm>
          <a:prstGeom prst="rect">
            <a:avLst/>
          </a:prstGeom>
          <a:solidFill>
            <a:schemeClr val="bg2">
              <a:lumMod val="9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Rectangle 21">
            <a:extLst>
              <a:ext uri="{FF2B5EF4-FFF2-40B4-BE49-F238E27FC236}">
                <a16:creationId xmlns:a16="http://schemas.microsoft.com/office/drawing/2014/main" id="{0CCEAF2D-2DBA-0971-8AFB-8A93E1E0178D}"/>
              </a:ext>
            </a:extLst>
          </p:cNvPr>
          <p:cNvSpPr/>
          <p:nvPr/>
        </p:nvSpPr>
        <p:spPr>
          <a:xfrm>
            <a:off x="4752822" y="1993006"/>
            <a:ext cx="3348191" cy="2047684"/>
          </a:xfrm>
          <a:prstGeom prst="rect">
            <a:avLst/>
          </a:prstGeom>
          <a:solidFill>
            <a:schemeClr val="bg2">
              <a:lumMod val="9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BB8A31D3-9366-4570-09B5-92E0288ADB8B}"/>
              </a:ext>
            </a:extLst>
          </p:cNvPr>
          <p:cNvSpPr>
            <a:spLocks noGrp="1"/>
          </p:cNvSpPr>
          <p:nvPr>
            <p:ph idx="1"/>
          </p:nvPr>
        </p:nvSpPr>
        <p:spPr>
          <a:xfrm>
            <a:off x="5738112" y="4367202"/>
            <a:ext cx="2099540" cy="498296"/>
          </a:xfrm>
        </p:spPr>
        <p:txBody>
          <a:bodyPr/>
          <a:lstStyle/>
          <a:p>
            <a:pPr marL="0" indent="0">
              <a:buNone/>
            </a:pPr>
            <a:r>
              <a:rPr lang="en-US" dirty="0"/>
              <a:t>...</a:t>
            </a:r>
          </a:p>
        </p:txBody>
      </p:sp>
      <p:grpSp>
        <p:nvGrpSpPr>
          <p:cNvPr id="13" name="Group 12">
            <a:extLst>
              <a:ext uri="{FF2B5EF4-FFF2-40B4-BE49-F238E27FC236}">
                <a16:creationId xmlns:a16="http://schemas.microsoft.com/office/drawing/2014/main" id="{A59987A7-2A0D-E7E0-0F36-1B01F018D6F7}"/>
              </a:ext>
            </a:extLst>
          </p:cNvPr>
          <p:cNvGrpSpPr/>
          <p:nvPr/>
        </p:nvGrpSpPr>
        <p:grpSpPr>
          <a:xfrm>
            <a:off x="7109977" y="1663765"/>
            <a:ext cx="1258456" cy="1268110"/>
            <a:chOff x="5066021" y="2250931"/>
            <a:chExt cx="3642017" cy="3669957"/>
          </a:xfrm>
        </p:grpSpPr>
        <p:sp>
          <p:nvSpPr>
            <p:cNvPr id="6" name="Oval 5">
              <a:extLst>
                <a:ext uri="{FF2B5EF4-FFF2-40B4-BE49-F238E27FC236}">
                  <a16:creationId xmlns:a16="http://schemas.microsoft.com/office/drawing/2014/main" id="{6D9B68BC-31D5-C6DF-D52B-B0B144061512}"/>
                </a:ext>
              </a:extLst>
            </p:cNvPr>
            <p:cNvSpPr/>
            <p:nvPr/>
          </p:nvSpPr>
          <p:spPr>
            <a:xfrm>
              <a:off x="5683823" y="2935732"/>
              <a:ext cx="2422209" cy="2422209"/>
            </a:xfrm>
            <a:prstGeom prst="ellipse">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9" name="Straight Connector 8">
              <a:extLst>
                <a:ext uri="{FF2B5EF4-FFF2-40B4-BE49-F238E27FC236}">
                  <a16:creationId xmlns:a16="http://schemas.microsoft.com/office/drawing/2014/main" id="{62DCB2E0-42F5-45D9-1D68-ED1EE1EDBD03}"/>
                </a:ext>
              </a:extLst>
            </p:cNvPr>
            <p:cNvCxnSpPr/>
            <p:nvPr/>
          </p:nvCxnSpPr>
          <p:spPr>
            <a:xfrm>
              <a:off x="6887030" y="2250931"/>
              <a:ext cx="0" cy="3669957"/>
            </a:xfrm>
            <a:prstGeom prst="line">
              <a:avLst/>
            </a:prstGeom>
            <a:ln w="31750"/>
          </p:spPr>
          <p:style>
            <a:lnRef idx="1">
              <a:schemeClr val="accent4"/>
            </a:lnRef>
            <a:fillRef idx="0">
              <a:schemeClr val="accent4"/>
            </a:fillRef>
            <a:effectRef idx="0">
              <a:schemeClr val="accent4"/>
            </a:effectRef>
            <a:fontRef idx="minor">
              <a:schemeClr val="tx1"/>
            </a:fontRef>
          </p:style>
        </p:cxnSp>
        <p:cxnSp>
          <p:nvCxnSpPr>
            <p:cNvPr id="10" name="Straight Connector 9">
              <a:extLst>
                <a:ext uri="{FF2B5EF4-FFF2-40B4-BE49-F238E27FC236}">
                  <a16:creationId xmlns:a16="http://schemas.microsoft.com/office/drawing/2014/main" id="{E06EF810-5543-1FE5-8306-CA2E41EB986C}"/>
                </a:ext>
              </a:extLst>
            </p:cNvPr>
            <p:cNvCxnSpPr>
              <a:cxnSpLocks/>
            </p:cNvCxnSpPr>
            <p:nvPr/>
          </p:nvCxnSpPr>
          <p:spPr>
            <a:xfrm flipH="1">
              <a:off x="5066021" y="4146836"/>
              <a:ext cx="3642017" cy="0"/>
            </a:xfrm>
            <a:prstGeom prst="line">
              <a:avLst/>
            </a:prstGeom>
            <a:ln w="31750"/>
          </p:spPr>
          <p:style>
            <a:lnRef idx="1">
              <a:schemeClr val="accent4"/>
            </a:lnRef>
            <a:fillRef idx="0">
              <a:schemeClr val="accent4"/>
            </a:fillRef>
            <a:effectRef idx="0">
              <a:schemeClr val="accent4"/>
            </a:effectRef>
            <a:fontRef idx="minor">
              <a:schemeClr val="tx1"/>
            </a:fontRef>
          </p:style>
        </p:cxnSp>
      </p:grpSp>
      <p:sp>
        <p:nvSpPr>
          <p:cNvPr id="23" name="Content Placeholder 2">
            <a:extLst>
              <a:ext uri="{FF2B5EF4-FFF2-40B4-BE49-F238E27FC236}">
                <a16:creationId xmlns:a16="http://schemas.microsoft.com/office/drawing/2014/main" id="{C9103AAD-EDFC-02E8-7EAA-31FCBBD763C3}"/>
              </a:ext>
            </a:extLst>
          </p:cNvPr>
          <p:cNvSpPr txBox="1">
            <a:spLocks/>
          </p:cNvSpPr>
          <p:nvPr/>
        </p:nvSpPr>
        <p:spPr bwMode="auto">
          <a:xfrm>
            <a:off x="4914809" y="2097035"/>
            <a:ext cx="3024215" cy="1893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dirty="0"/>
              <a:t>App Container</a:t>
            </a:r>
          </a:p>
          <a:p>
            <a:pPr marL="0"/>
            <a:r>
              <a:rPr lang="en-US" dirty="0"/>
              <a:t>Emulated / shared filesystems + images</a:t>
            </a:r>
          </a:p>
          <a:p>
            <a:pPr marL="0"/>
            <a:r>
              <a:rPr lang="en-US" dirty="0"/>
              <a:t>User program(s)</a:t>
            </a:r>
          </a:p>
        </p:txBody>
      </p:sp>
      <p:sp>
        <p:nvSpPr>
          <p:cNvPr id="25" name="Rectangle 24">
            <a:extLst>
              <a:ext uri="{FF2B5EF4-FFF2-40B4-BE49-F238E27FC236}">
                <a16:creationId xmlns:a16="http://schemas.microsoft.com/office/drawing/2014/main" id="{1A48E705-EAEE-728D-58C2-41E49864EAD5}"/>
              </a:ext>
            </a:extLst>
          </p:cNvPr>
          <p:cNvSpPr/>
          <p:nvPr/>
        </p:nvSpPr>
        <p:spPr>
          <a:xfrm>
            <a:off x="8675937" y="4668527"/>
            <a:ext cx="2112629" cy="570013"/>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4" name="TextBox 23">
            <a:extLst>
              <a:ext uri="{FF2B5EF4-FFF2-40B4-BE49-F238E27FC236}">
                <a16:creationId xmlns:a16="http://schemas.microsoft.com/office/drawing/2014/main" id="{5897D8AC-4B1F-731C-1674-978CA8258BAE}"/>
              </a:ext>
            </a:extLst>
          </p:cNvPr>
          <p:cNvSpPr txBox="1"/>
          <p:nvPr/>
        </p:nvSpPr>
        <p:spPr>
          <a:xfrm>
            <a:off x="8873443" y="4614345"/>
            <a:ext cx="1845209" cy="572464"/>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a:t>
            </a:r>
          </a:p>
        </p:txBody>
      </p:sp>
      <p:sp>
        <p:nvSpPr>
          <p:cNvPr id="26" name="Rectangle 25">
            <a:extLst>
              <a:ext uri="{FF2B5EF4-FFF2-40B4-BE49-F238E27FC236}">
                <a16:creationId xmlns:a16="http://schemas.microsoft.com/office/drawing/2014/main" id="{3D8646FF-8002-D9BA-3133-23DD4E58CE90}"/>
              </a:ext>
            </a:extLst>
          </p:cNvPr>
          <p:cNvSpPr/>
          <p:nvPr/>
        </p:nvSpPr>
        <p:spPr>
          <a:xfrm>
            <a:off x="1721224" y="4500282"/>
            <a:ext cx="3348191" cy="1237130"/>
          </a:xfrm>
          <a:prstGeom prst="rect">
            <a:avLst/>
          </a:prstGeom>
          <a:solidFill>
            <a:schemeClr val="accent1">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7" name="TextBox 26">
            <a:extLst>
              <a:ext uri="{FF2B5EF4-FFF2-40B4-BE49-F238E27FC236}">
                <a16:creationId xmlns:a16="http://schemas.microsoft.com/office/drawing/2014/main" id="{B38F9369-71AB-429D-7A57-8A6C1B38904D}"/>
              </a:ext>
            </a:extLst>
          </p:cNvPr>
          <p:cNvSpPr txBox="1"/>
          <p:nvPr/>
        </p:nvSpPr>
        <p:spPr>
          <a:xfrm>
            <a:off x="1864777" y="4473133"/>
            <a:ext cx="3186240" cy="1181862"/>
          </a:xfrm>
          <a:prstGeom prst="rect">
            <a:avLst/>
          </a:prstGeom>
          <a:noFill/>
        </p:spPr>
        <p:txBody>
          <a:bodyPr wrap="square" lIns="118872" tIns="91440" rIns="118872" bIns="91440" rtlCol="0" anchor="ctr" anchorCtr="0">
            <a:spAutoFit/>
          </a:bodyPr>
          <a:lstStyle/>
          <a:p>
            <a:pPr algn="l">
              <a:lnSpc>
                <a:spcPct val="90000"/>
              </a:lnSpc>
            </a:pPr>
            <a:r>
              <a:rPr lang="en-US" dirty="0"/>
              <a:t>Virtual Machine</a:t>
            </a:r>
          </a:p>
          <a:p>
            <a:pPr marL="285750" indent="-285750" algn="l">
              <a:lnSpc>
                <a:spcPct val="90000"/>
              </a:lnSpc>
              <a:buFontTx/>
              <a:buChar char="-"/>
            </a:pPr>
            <a:r>
              <a:rPr lang="en-US" dirty="0"/>
              <a:t>Kernel, Daemons</a:t>
            </a:r>
          </a:p>
          <a:p>
            <a:pPr marL="285750" indent="-285750" algn="l">
              <a:lnSpc>
                <a:spcPct val="90000"/>
              </a:lnSpc>
              <a:buFontTx/>
              <a:buChar char="-"/>
            </a:pPr>
            <a:r>
              <a:rPr lang="en-US" dirty="0"/>
              <a:t>User Programs + </a:t>
            </a:r>
            <a:r>
              <a:rPr lang="en-US" dirty="0" err="1"/>
              <a:t>tty</a:t>
            </a:r>
            <a:r>
              <a:rPr lang="en-US" dirty="0"/>
              <a:t>/</a:t>
            </a:r>
            <a:r>
              <a:rPr lang="en-US" dirty="0" err="1"/>
              <a:t>gui</a:t>
            </a:r>
            <a:r>
              <a:rPr lang="en-US" dirty="0"/>
              <a:t> </a:t>
            </a:r>
          </a:p>
          <a:p>
            <a:pPr marL="285750" indent="-285750" algn="l">
              <a:lnSpc>
                <a:spcPct val="90000"/>
              </a:lnSpc>
              <a:buFontTx/>
              <a:buChar char="-"/>
            </a:pPr>
            <a:r>
              <a:rPr lang="en-US" dirty="0"/>
              <a:t>Disk Image Filesystem</a:t>
            </a:r>
          </a:p>
        </p:txBody>
      </p:sp>
    </p:spTree>
    <p:extLst>
      <p:ext uri="{BB962C8B-B14F-4D97-AF65-F5344CB8AC3E}">
        <p14:creationId xmlns:p14="http://schemas.microsoft.com/office/powerpoint/2010/main" val="3445684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0"/>
            <a:ext cx="11369809" cy="5023167"/>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endParaRPr lang="en-US" sz="1600" b="1" dirty="0"/>
          </a:p>
          <a:p>
            <a:pPr>
              <a:spcBef>
                <a:spcPts val="400"/>
              </a:spcBef>
            </a:pPr>
            <a:r>
              <a:rPr lang="en-US" sz="1600" b="1" dirty="0"/>
              <a:t>Recommended citation: </a:t>
            </a:r>
            <a:r>
              <a:rPr lang="en-US" sz="1600" dirty="0"/>
              <a:t>David M. Rogers, Software Packaging, in IDEAS-ECP Webinar Series, online, Sept. 2022.</a:t>
            </a:r>
          </a:p>
          <a:p>
            <a:pPr>
              <a:spcBef>
                <a:spcPts val="400"/>
              </a:spcBef>
            </a:pPr>
            <a:endParaRPr lang="en-US" sz="1600" b="1" dirty="0"/>
          </a:p>
          <a:p>
            <a:pPr marL="0" indent="0">
              <a:spcBef>
                <a:spcPts val="400"/>
              </a:spcBef>
              <a:buNone/>
            </a:pPr>
            <a:endParaRPr lang="en-US" sz="1600" b="1" dirty="0"/>
          </a:p>
          <a:p>
            <a:pPr>
              <a:spcBef>
                <a:spcPts val="400"/>
              </a:spcBef>
            </a:pPr>
            <a:endParaRPr lang="en-US" sz="1600" b="1" dirty="0"/>
          </a:p>
          <a:p>
            <a:pPr>
              <a:spcBef>
                <a:spcPts val="400"/>
              </a:spcBef>
            </a:pPr>
            <a:endParaRPr lang="en-US" sz="1600" b="1" dirty="0"/>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Oak Ridge National Laboratory, which is managed by UT-Battelle, LLC for the U.S. Department of Energy under Contract No. DE-AC05-00OR22725.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E3D5C-914F-6A71-B5BA-5DD731085352}"/>
              </a:ext>
            </a:extLst>
          </p:cNvPr>
          <p:cNvSpPr>
            <a:spLocks noGrp="1"/>
          </p:cNvSpPr>
          <p:nvPr>
            <p:ph type="title"/>
          </p:nvPr>
        </p:nvSpPr>
        <p:spPr/>
        <p:txBody>
          <a:bodyPr/>
          <a:lstStyle/>
          <a:p>
            <a:r>
              <a:rPr lang="en-US" dirty="0"/>
              <a:t>Virtualization vs. Containerization</a:t>
            </a:r>
          </a:p>
        </p:txBody>
      </p:sp>
      <p:sp>
        <p:nvSpPr>
          <p:cNvPr id="3" name="Text Placeholder 2">
            <a:extLst>
              <a:ext uri="{FF2B5EF4-FFF2-40B4-BE49-F238E27FC236}">
                <a16:creationId xmlns:a16="http://schemas.microsoft.com/office/drawing/2014/main" id="{613287A9-1815-170E-4A56-454E16E045A8}"/>
              </a:ext>
            </a:extLst>
          </p:cNvPr>
          <p:cNvSpPr>
            <a:spLocks noGrp="1"/>
          </p:cNvSpPr>
          <p:nvPr>
            <p:ph type="body" idx="1"/>
          </p:nvPr>
        </p:nvSpPr>
        <p:spPr/>
        <p:txBody>
          <a:bodyPr/>
          <a:lstStyle/>
          <a:p>
            <a:r>
              <a:rPr lang="en-US" dirty="0"/>
              <a:t>Virtual Machines [VirtualBox, KVM+QEMU, ...]</a:t>
            </a:r>
          </a:p>
        </p:txBody>
      </p:sp>
      <p:sp>
        <p:nvSpPr>
          <p:cNvPr id="4" name="Content Placeholder 3">
            <a:extLst>
              <a:ext uri="{FF2B5EF4-FFF2-40B4-BE49-F238E27FC236}">
                <a16:creationId xmlns:a16="http://schemas.microsoft.com/office/drawing/2014/main" id="{3D26DC6C-A5ED-CA55-987F-E5E26A830003}"/>
              </a:ext>
            </a:extLst>
          </p:cNvPr>
          <p:cNvSpPr>
            <a:spLocks noGrp="1"/>
          </p:cNvSpPr>
          <p:nvPr>
            <p:ph sz="half" idx="2"/>
          </p:nvPr>
        </p:nvSpPr>
        <p:spPr/>
        <p:txBody>
          <a:bodyPr/>
          <a:lstStyle/>
          <a:p>
            <a:r>
              <a:rPr lang="en-US" dirty="0"/>
              <a:t>Act at the OS-level, run their own kernel</a:t>
            </a:r>
          </a:p>
          <a:p>
            <a:r>
              <a:rPr lang="en-US" dirty="0"/>
              <a:t>Disk image filesystem (lots of space)</a:t>
            </a:r>
          </a:p>
          <a:p>
            <a:r>
              <a:rPr lang="en-US" dirty="0"/>
              <a:t>Some support processor emulation</a:t>
            </a:r>
          </a:p>
          <a:p>
            <a:r>
              <a:rPr lang="en-US" dirty="0"/>
              <a:t>Must be self-contained (think network-level connectivity like NFS-mounts)</a:t>
            </a:r>
          </a:p>
        </p:txBody>
      </p:sp>
      <p:sp>
        <p:nvSpPr>
          <p:cNvPr id="5" name="Text Placeholder 4">
            <a:extLst>
              <a:ext uri="{FF2B5EF4-FFF2-40B4-BE49-F238E27FC236}">
                <a16:creationId xmlns:a16="http://schemas.microsoft.com/office/drawing/2014/main" id="{1ED4A3E9-6156-292E-309B-2B850F0A7A61}"/>
              </a:ext>
            </a:extLst>
          </p:cNvPr>
          <p:cNvSpPr>
            <a:spLocks noGrp="1"/>
          </p:cNvSpPr>
          <p:nvPr>
            <p:ph type="body" sz="quarter" idx="3"/>
          </p:nvPr>
        </p:nvSpPr>
        <p:spPr/>
        <p:txBody>
          <a:bodyPr/>
          <a:lstStyle/>
          <a:p>
            <a:r>
              <a:rPr lang="en-US" dirty="0"/>
              <a:t>Containers [Docker, </a:t>
            </a:r>
            <a:r>
              <a:rPr lang="en-US" dirty="0" err="1"/>
              <a:t>Apptainer</a:t>
            </a:r>
            <a:r>
              <a:rPr lang="en-US" dirty="0"/>
              <a:t>, Charlie-Cloud, ...]</a:t>
            </a:r>
          </a:p>
        </p:txBody>
      </p:sp>
      <p:sp>
        <p:nvSpPr>
          <p:cNvPr id="6" name="Content Placeholder 5">
            <a:extLst>
              <a:ext uri="{FF2B5EF4-FFF2-40B4-BE49-F238E27FC236}">
                <a16:creationId xmlns:a16="http://schemas.microsoft.com/office/drawing/2014/main" id="{C97475CC-1858-1BA5-00A4-DA6976919EB1}"/>
              </a:ext>
            </a:extLst>
          </p:cNvPr>
          <p:cNvSpPr>
            <a:spLocks noGrp="1"/>
          </p:cNvSpPr>
          <p:nvPr>
            <p:ph sz="quarter" idx="4"/>
          </p:nvPr>
        </p:nvSpPr>
        <p:spPr/>
        <p:txBody>
          <a:bodyPr/>
          <a:lstStyle/>
          <a:p>
            <a:r>
              <a:rPr lang="en-US" dirty="0"/>
              <a:t>Act at the application-level, and share the same OS</a:t>
            </a:r>
          </a:p>
          <a:p>
            <a:r>
              <a:rPr lang="en-US" dirty="0"/>
              <a:t>Virtual filesystems = fully custom system libraries, SW stack, and tools</a:t>
            </a:r>
          </a:p>
          <a:p>
            <a:r>
              <a:rPr lang="en-US" dirty="0"/>
              <a:t>Can still mount/map libraries and system facilities from host</a:t>
            </a:r>
          </a:p>
          <a:p>
            <a:r>
              <a:rPr lang="en-US" dirty="0"/>
              <a:t>Distinguish "image" (stored container) from "container" (running container)</a:t>
            </a:r>
          </a:p>
        </p:txBody>
      </p:sp>
      <p:sp>
        <p:nvSpPr>
          <p:cNvPr id="7" name="Content Placeholder 2">
            <a:extLst>
              <a:ext uri="{FF2B5EF4-FFF2-40B4-BE49-F238E27FC236}">
                <a16:creationId xmlns:a16="http://schemas.microsoft.com/office/drawing/2014/main" id="{70895553-2769-AD64-AAA0-993B5E4591A2}"/>
              </a:ext>
            </a:extLst>
          </p:cNvPr>
          <p:cNvSpPr txBox="1">
            <a:spLocks/>
          </p:cNvSpPr>
          <p:nvPr/>
        </p:nvSpPr>
        <p:spPr bwMode="auto">
          <a:xfrm>
            <a:off x="1418001" y="5240313"/>
            <a:ext cx="4478707" cy="1206207"/>
          </a:xfrm>
          <a:prstGeom prst="rect">
            <a:avLst/>
          </a:prstGeom>
          <a:solidFill>
            <a:schemeClr val="accent1">
              <a:lumMod val="40000"/>
              <a:lumOff val="60000"/>
            </a:schemeClr>
          </a:solidFill>
          <a:ln w="19050">
            <a:solidFill>
              <a:schemeClr val="tx2">
                <a:lumMod val="60000"/>
                <a:lumOff val="40000"/>
              </a:schemeClr>
            </a:solidFill>
            <a:miter lim="800000"/>
            <a:headEnd/>
            <a:tailEnd/>
          </a:ln>
        </p:spPr>
        <p:txBody>
          <a:bodyPr vert="horz" wrap="square" lIns="91440" tIns="45720" rIns="91440" bIns="45720" numCol="1" anchor="b" anchorCtr="0" compatLnSpc="1">
            <a:prstTxWarp prst="textNoShape">
              <a:avLst/>
            </a:prstTxWarp>
            <a:noAutofit/>
          </a:bodyPr>
          <a:lstStyle>
            <a:lvl1pPr marL="0" indent="0" algn="l" rtl="0" eaLnBrk="1" fontAlgn="base" hangingPunct="1">
              <a:lnSpc>
                <a:spcPct val="90000"/>
              </a:lnSpc>
              <a:spcBef>
                <a:spcPts val="1400"/>
              </a:spcBef>
              <a:spcAft>
                <a:spcPct val="0"/>
              </a:spcAft>
              <a:buClr>
                <a:schemeClr val="tx1"/>
              </a:buClr>
              <a:buFont typeface="Arial" charset="0"/>
              <a:buNone/>
              <a:defRPr sz="2000" b="1" kern="1200">
                <a:solidFill>
                  <a:schemeClr val="tx2"/>
                </a:solidFill>
                <a:latin typeface="+mn-lt"/>
                <a:ea typeface="+mn-ea"/>
                <a:cs typeface="+mn-cs"/>
              </a:defRPr>
            </a:lvl1pPr>
            <a:lvl2pPr marL="457200" indent="0" algn="l" rtl="0" eaLnBrk="1" fontAlgn="base" hangingPunct="1">
              <a:lnSpc>
                <a:spcPct val="90000"/>
              </a:lnSpc>
              <a:spcBef>
                <a:spcPts val="800"/>
              </a:spcBef>
              <a:spcAft>
                <a:spcPct val="0"/>
              </a:spcAft>
              <a:buClr>
                <a:schemeClr val="tx1"/>
              </a:buClr>
              <a:buFont typeface="Arial" charset="0"/>
              <a:buNone/>
              <a:defRPr sz="2000" b="1" kern="1200">
                <a:solidFill>
                  <a:schemeClr val="tx1"/>
                </a:solidFill>
                <a:latin typeface="+mn-lt"/>
                <a:ea typeface="+mn-ea"/>
                <a:cs typeface="+mn-cs"/>
              </a:defRPr>
            </a:lvl2pPr>
            <a:lvl3pPr marL="914400" indent="0" algn="l" rtl="0" eaLnBrk="1" fontAlgn="base" hangingPunct="1">
              <a:lnSpc>
                <a:spcPct val="90000"/>
              </a:lnSpc>
              <a:spcBef>
                <a:spcPts val="800"/>
              </a:spcBef>
              <a:spcAft>
                <a:spcPct val="0"/>
              </a:spcAft>
              <a:buClr>
                <a:schemeClr val="tx1"/>
              </a:buClr>
              <a:buFont typeface="Arial" charset="0"/>
              <a:buNone/>
              <a:defRPr sz="1800" b="1" kern="1200">
                <a:solidFill>
                  <a:schemeClr val="tx1"/>
                </a:solidFill>
                <a:latin typeface="+mn-lt"/>
                <a:ea typeface="+mn-ea"/>
                <a:cs typeface="+mn-cs"/>
              </a:defRPr>
            </a:lvl3pPr>
            <a:lvl4pPr marL="1371600" indent="0" algn="l" rtl="0" eaLnBrk="1" fontAlgn="base" hangingPunct="1">
              <a:lnSpc>
                <a:spcPct val="90000"/>
              </a:lnSpc>
              <a:spcBef>
                <a:spcPts val="800"/>
              </a:spcBef>
              <a:spcAft>
                <a:spcPct val="0"/>
              </a:spcAft>
              <a:buClr>
                <a:schemeClr val="tx1"/>
              </a:buClr>
              <a:buFont typeface="Arial" charset="0"/>
              <a:buNone/>
              <a:defRPr sz="1600" b="1" kern="1200">
                <a:solidFill>
                  <a:schemeClr val="tx1"/>
                </a:solidFill>
                <a:latin typeface="+mn-lt"/>
                <a:ea typeface="+mn-ea"/>
                <a:cs typeface="+mn-cs"/>
              </a:defRPr>
            </a:lvl4pPr>
            <a:lvl5pPr marL="1828800" indent="0" algn="l" rtl="0" eaLnBrk="1" fontAlgn="base" hangingPunct="1">
              <a:lnSpc>
                <a:spcPct val="90000"/>
              </a:lnSpc>
              <a:spcBef>
                <a:spcPts val="600"/>
              </a:spcBef>
              <a:spcAft>
                <a:spcPct val="0"/>
              </a:spcAft>
              <a:buClr>
                <a:schemeClr val="tx1"/>
              </a:buClr>
              <a:buFont typeface="Arial"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a:t>Both:</a:t>
            </a:r>
          </a:p>
          <a:p>
            <a:pPr lvl="1"/>
            <a:r>
              <a:rPr lang="en-US"/>
              <a:t>allow checkpoint / restart</a:t>
            </a:r>
          </a:p>
          <a:p>
            <a:pPr lvl="1"/>
            <a:endParaRPr lang="en-US" dirty="0"/>
          </a:p>
        </p:txBody>
      </p:sp>
    </p:spTree>
    <p:extLst>
      <p:ext uri="{BB962C8B-B14F-4D97-AF65-F5344CB8AC3E}">
        <p14:creationId xmlns:p14="http://schemas.microsoft.com/office/powerpoint/2010/main" val="3173903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FD99-ACF6-8D60-342F-7F96B009BFCE}"/>
              </a:ext>
            </a:extLst>
          </p:cNvPr>
          <p:cNvSpPr>
            <a:spLocks noGrp="1"/>
          </p:cNvSpPr>
          <p:nvPr>
            <p:ph type="title"/>
          </p:nvPr>
        </p:nvSpPr>
        <p:spPr/>
        <p:txBody>
          <a:bodyPr/>
          <a:lstStyle/>
          <a:p>
            <a:r>
              <a:rPr lang="en-US" dirty="0"/>
              <a:t>Stacking</a:t>
            </a:r>
          </a:p>
        </p:txBody>
      </p:sp>
      <p:pic>
        <p:nvPicPr>
          <p:cNvPr id="9" name="Picture 8">
            <a:extLst>
              <a:ext uri="{FF2B5EF4-FFF2-40B4-BE49-F238E27FC236}">
                <a16:creationId xmlns:a16="http://schemas.microsoft.com/office/drawing/2014/main" id="{E30ADE2D-3190-D589-2783-9ED226439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77" y="126455"/>
            <a:ext cx="7772400" cy="6605089"/>
          </a:xfrm>
          <a:prstGeom prst="rect">
            <a:avLst/>
          </a:prstGeom>
        </p:spPr>
      </p:pic>
    </p:spTree>
    <p:extLst>
      <p:ext uri="{BB962C8B-B14F-4D97-AF65-F5344CB8AC3E}">
        <p14:creationId xmlns:p14="http://schemas.microsoft.com/office/powerpoint/2010/main" val="3209871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FD99-ACF6-8D60-342F-7F96B009BFCE}"/>
              </a:ext>
            </a:extLst>
          </p:cNvPr>
          <p:cNvSpPr>
            <a:spLocks noGrp="1"/>
          </p:cNvSpPr>
          <p:nvPr>
            <p:ph type="title"/>
          </p:nvPr>
        </p:nvSpPr>
        <p:spPr/>
        <p:txBody>
          <a:bodyPr/>
          <a:lstStyle/>
          <a:p>
            <a:r>
              <a:rPr lang="en-US" dirty="0"/>
              <a:t>Stacking</a:t>
            </a:r>
          </a:p>
        </p:txBody>
      </p:sp>
      <p:pic>
        <p:nvPicPr>
          <p:cNvPr id="9" name="Picture 8">
            <a:extLst>
              <a:ext uri="{FF2B5EF4-FFF2-40B4-BE49-F238E27FC236}">
                <a16:creationId xmlns:a16="http://schemas.microsoft.com/office/drawing/2014/main" id="{E30ADE2D-3190-D589-2783-9ED226439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77" y="126455"/>
            <a:ext cx="7772400" cy="6605089"/>
          </a:xfrm>
          <a:prstGeom prst="rect">
            <a:avLst/>
          </a:prstGeom>
        </p:spPr>
      </p:pic>
      <p:cxnSp>
        <p:nvCxnSpPr>
          <p:cNvPr id="4" name="Straight Arrow Connector 3">
            <a:extLst>
              <a:ext uri="{FF2B5EF4-FFF2-40B4-BE49-F238E27FC236}">
                <a16:creationId xmlns:a16="http://schemas.microsoft.com/office/drawing/2014/main" id="{887973E9-D878-1A60-3031-BFA1E3C1E9C3}"/>
              </a:ext>
            </a:extLst>
          </p:cNvPr>
          <p:cNvCxnSpPr/>
          <p:nvPr/>
        </p:nvCxnSpPr>
        <p:spPr>
          <a:xfrm flipV="1">
            <a:off x="365760" y="2836985"/>
            <a:ext cx="8543778" cy="140677"/>
          </a:xfrm>
          <a:prstGeom prst="straightConnector1">
            <a:avLst/>
          </a:prstGeom>
          <a:ln w="25400">
            <a:solidFill>
              <a:srgbClr val="7030A0"/>
            </a:solidFill>
            <a:prstDash val="dash"/>
            <a:headEnd w="lg" len="lg"/>
            <a:tailEnd type="triangle" w="lg" len="lg"/>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146F2533-B444-0641-41E2-2B4C20445ED9}"/>
              </a:ext>
            </a:extLst>
          </p:cNvPr>
          <p:cNvCxnSpPr>
            <a:cxnSpLocks/>
          </p:cNvCxnSpPr>
          <p:nvPr/>
        </p:nvCxnSpPr>
        <p:spPr>
          <a:xfrm>
            <a:off x="9339943" y="3070105"/>
            <a:ext cx="0" cy="1835349"/>
          </a:xfrm>
          <a:prstGeom prst="straightConnector1">
            <a:avLst/>
          </a:prstGeom>
          <a:ln w="25400">
            <a:solidFill>
              <a:srgbClr val="7030A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AF9010A-7D7F-BCA7-EA4E-867F5113E957}"/>
              </a:ext>
            </a:extLst>
          </p:cNvPr>
          <p:cNvSpPr txBox="1"/>
          <p:nvPr/>
        </p:nvSpPr>
        <p:spPr>
          <a:xfrm>
            <a:off x="166816" y="2244255"/>
            <a:ext cx="2171700"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Base image</a:t>
            </a:r>
          </a:p>
        </p:txBody>
      </p:sp>
      <p:sp>
        <p:nvSpPr>
          <p:cNvPr id="8" name="TextBox 7">
            <a:extLst>
              <a:ext uri="{FF2B5EF4-FFF2-40B4-BE49-F238E27FC236}">
                <a16:creationId xmlns:a16="http://schemas.microsoft.com/office/drawing/2014/main" id="{063ADB71-9683-58BA-D8C5-ECC5633E880E}"/>
              </a:ext>
            </a:extLst>
          </p:cNvPr>
          <p:cNvSpPr txBox="1"/>
          <p:nvPr/>
        </p:nvSpPr>
        <p:spPr>
          <a:xfrm>
            <a:off x="9099197" y="4905454"/>
            <a:ext cx="2171700"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Copy Sources</a:t>
            </a:r>
          </a:p>
        </p:txBody>
      </p:sp>
      <p:sp>
        <p:nvSpPr>
          <p:cNvPr id="13" name="TextBox 12">
            <a:extLst>
              <a:ext uri="{FF2B5EF4-FFF2-40B4-BE49-F238E27FC236}">
                <a16:creationId xmlns:a16="http://schemas.microsoft.com/office/drawing/2014/main" id="{3535BD99-4AC6-121F-6334-746FCC829B77}"/>
              </a:ext>
            </a:extLst>
          </p:cNvPr>
          <p:cNvSpPr txBox="1"/>
          <p:nvPr/>
        </p:nvSpPr>
        <p:spPr>
          <a:xfrm>
            <a:off x="8995455" y="2636140"/>
            <a:ext cx="2171700"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Install Packages</a:t>
            </a:r>
          </a:p>
        </p:txBody>
      </p:sp>
      <p:sp>
        <p:nvSpPr>
          <p:cNvPr id="14" name="TextBox 13">
            <a:extLst>
              <a:ext uri="{FF2B5EF4-FFF2-40B4-BE49-F238E27FC236}">
                <a16:creationId xmlns:a16="http://schemas.microsoft.com/office/drawing/2014/main" id="{99DE3F33-3272-3592-54E5-1A8ABD761F8E}"/>
              </a:ext>
            </a:extLst>
          </p:cNvPr>
          <p:cNvSpPr txBox="1"/>
          <p:nvPr/>
        </p:nvSpPr>
        <p:spPr>
          <a:xfrm>
            <a:off x="9920799" y="3590873"/>
            <a:ext cx="2646815"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Run Build Process</a:t>
            </a:r>
          </a:p>
        </p:txBody>
      </p:sp>
      <p:cxnSp>
        <p:nvCxnSpPr>
          <p:cNvPr id="15" name="Straight Arrow Connector 14">
            <a:extLst>
              <a:ext uri="{FF2B5EF4-FFF2-40B4-BE49-F238E27FC236}">
                <a16:creationId xmlns:a16="http://schemas.microsoft.com/office/drawing/2014/main" id="{420A9CE0-D386-051F-2687-C44C7BFE678E}"/>
              </a:ext>
            </a:extLst>
          </p:cNvPr>
          <p:cNvCxnSpPr>
            <a:cxnSpLocks/>
          </p:cNvCxnSpPr>
          <p:nvPr/>
        </p:nvCxnSpPr>
        <p:spPr>
          <a:xfrm flipV="1">
            <a:off x="9920799" y="4090153"/>
            <a:ext cx="528495" cy="636814"/>
          </a:xfrm>
          <a:prstGeom prst="straightConnector1">
            <a:avLst/>
          </a:prstGeom>
          <a:ln w="25400">
            <a:solidFill>
              <a:srgbClr val="7030A0"/>
            </a:solidFill>
            <a:prstDash val="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441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24C2C-E024-E9AE-D0DC-28933386864C}"/>
              </a:ext>
            </a:extLst>
          </p:cNvPr>
          <p:cNvSpPr>
            <a:spLocks noGrp="1"/>
          </p:cNvSpPr>
          <p:nvPr>
            <p:ph type="title"/>
          </p:nvPr>
        </p:nvSpPr>
        <p:spPr/>
        <p:txBody>
          <a:bodyPr/>
          <a:lstStyle/>
          <a:p>
            <a:r>
              <a:rPr lang="en-US" dirty="0"/>
              <a:t>Container Build Examples</a:t>
            </a:r>
          </a:p>
        </p:txBody>
      </p:sp>
      <p:sp>
        <p:nvSpPr>
          <p:cNvPr id="6" name="TextBox 5">
            <a:extLst>
              <a:ext uri="{FF2B5EF4-FFF2-40B4-BE49-F238E27FC236}">
                <a16:creationId xmlns:a16="http://schemas.microsoft.com/office/drawing/2014/main" id="{F0A805AD-2E9F-4FD0-FB8F-46825875E65F}"/>
              </a:ext>
            </a:extLst>
          </p:cNvPr>
          <p:cNvSpPr txBox="1"/>
          <p:nvPr/>
        </p:nvSpPr>
        <p:spPr>
          <a:xfrm>
            <a:off x="5918029" y="1136301"/>
            <a:ext cx="6096000" cy="3323987"/>
          </a:xfrm>
          <a:prstGeom prst="rect">
            <a:avLst/>
          </a:prstGeom>
          <a:solidFill>
            <a:schemeClr val="tx1">
              <a:lumMod val="75000"/>
              <a:lumOff val="25000"/>
            </a:schemeClr>
          </a:solidFill>
        </p:spPr>
        <p:txBody>
          <a:bodyPr wrap="square">
            <a:spAutoFit/>
          </a:bodyPr>
          <a:lstStyle/>
          <a:p>
            <a:r>
              <a:rPr lang="en-US" sz="1400" dirty="0" err="1">
                <a:solidFill>
                  <a:schemeClr val="bg1"/>
                </a:solidFill>
                <a:latin typeface="Menlo" panose="020B0609030804020204" pitchFamily="49" charset="0"/>
              </a:rPr>
              <a:t>BootStrap</a:t>
            </a:r>
            <a:r>
              <a:rPr lang="en-US" sz="1400" dirty="0">
                <a:solidFill>
                  <a:schemeClr val="bg1"/>
                </a:solidFill>
                <a:latin typeface="Menlo" panose="020B0609030804020204" pitchFamily="49" charset="0"/>
              </a:rPr>
              <a:t>: docker</a:t>
            </a:r>
          </a:p>
          <a:p>
            <a:r>
              <a:rPr lang="en-US" sz="1400" dirty="0">
                <a:solidFill>
                  <a:schemeClr val="bg1"/>
                </a:solidFill>
                <a:latin typeface="Menlo" panose="020B0609030804020204" pitchFamily="49" charset="0"/>
              </a:rPr>
              <a:t>From: python:3.9</a:t>
            </a:r>
          </a:p>
          <a:p>
            <a:endParaRPr lang="en-US" sz="1400" b="1" dirty="0">
              <a:solidFill>
                <a:schemeClr val="bg1"/>
              </a:solidFill>
              <a:latin typeface="Menlo" panose="020B0609030804020204" pitchFamily="49" charset="0"/>
            </a:endParaRPr>
          </a:p>
          <a:p>
            <a:r>
              <a:rPr lang="en-US" sz="1400" b="1" dirty="0">
                <a:solidFill>
                  <a:schemeClr val="bg1"/>
                </a:solidFill>
                <a:latin typeface="Menlo" panose="020B0609030804020204" pitchFamily="49" charset="0"/>
              </a:rPr>
              <a:t>%files</a:t>
            </a:r>
          </a:p>
          <a:p>
            <a:r>
              <a:rPr lang="en-US" sz="1400" b="1"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 /build/</a:t>
            </a:r>
            <a:r>
              <a:rPr lang="en-US" sz="1400" dirty="0" err="1">
                <a:solidFill>
                  <a:schemeClr val="bg1"/>
                </a:solidFill>
                <a:latin typeface="Menlo" panose="020B0609030804020204" pitchFamily="49" charset="0"/>
              </a:rPr>
              <a:t>heateq</a:t>
            </a:r>
            <a:endParaRPr lang="en-US" sz="1400" dirty="0">
              <a:solidFill>
                <a:schemeClr val="bg1"/>
              </a:solidFill>
              <a:latin typeface="Menlo" panose="020B0609030804020204" pitchFamily="49" charset="0"/>
            </a:endParaRPr>
          </a:p>
          <a:p>
            <a:endParaRPr lang="en-US" sz="1400" b="1" dirty="0">
              <a:solidFill>
                <a:schemeClr val="bg1"/>
              </a:solidFill>
              <a:latin typeface="Menlo" panose="020B0609030804020204" pitchFamily="49" charset="0"/>
            </a:endParaRPr>
          </a:p>
          <a:p>
            <a:r>
              <a:rPr lang="en-US" sz="1400" b="1" dirty="0">
                <a:solidFill>
                  <a:schemeClr val="bg1"/>
                </a:solidFill>
                <a:latin typeface="Menlo" panose="020B0609030804020204" pitchFamily="49" charset="0"/>
              </a:rPr>
              <a:t>%post</a:t>
            </a:r>
          </a:p>
          <a:p>
            <a:r>
              <a:rPr lang="en-US" sz="1400" dirty="0">
                <a:solidFill>
                  <a:schemeClr val="bg1"/>
                </a:solidFill>
                <a:latin typeface="Menlo" panose="020B0609030804020204" pitchFamily="49" charset="0"/>
              </a:rPr>
              <a:t>    apt-get -y update</a:t>
            </a:r>
          </a:p>
          <a:p>
            <a:r>
              <a:rPr lang="en-US" sz="1400" dirty="0">
                <a:solidFill>
                  <a:schemeClr val="bg1"/>
                </a:solidFill>
                <a:latin typeface="Menlo" panose="020B0609030804020204" pitchFamily="49" charset="0"/>
              </a:rPr>
              <a:t>    apt-get -y install </a:t>
            </a:r>
            <a:r>
              <a:rPr lang="en-US" sz="1400" dirty="0" err="1">
                <a:solidFill>
                  <a:schemeClr val="bg1"/>
                </a:solidFill>
                <a:latin typeface="Menlo" panose="020B0609030804020204" pitchFamily="49" charset="0"/>
              </a:rPr>
              <a:t>openblas</a:t>
            </a:r>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cmake</a:t>
            </a:r>
            <a:r>
              <a:rPr lang="en-US" sz="1400" dirty="0">
                <a:solidFill>
                  <a:schemeClr val="bg1"/>
                </a:solidFill>
                <a:latin typeface="Menlo" panose="020B0609030804020204" pitchFamily="49" charset="0"/>
              </a:rPr>
              <a:t> build-essential</a:t>
            </a:r>
          </a:p>
          <a:p>
            <a:r>
              <a:rPr lang="en-US" sz="1400" dirty="0">
                <a:solidFill>
                  <a:schemeClr val="bg1"/>
                </a:solidFill>
                <a:latin typeface="Menlo" panose="020B0609030804020204" pitchFamily="49" charset="0"/>
              </a:rPr>
              <a:t>    pip install </a:t>
            </a:r>
            <a:r>
              <a:rPr lang="en-US" sz="1400" dirty="0" err="1">
                <a:solidFill>
                  <a:schemeClr val="bg1"/>
                </a:solidFill>
                <a:latin typeface="Menlo" panose="020B0609030804020204" pitchFamily="49" charset="0"/>
              </a:rPr>
              <a:t>numpy</a:t>
            </a:r>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scipy</a:t>
            </a:r>
            <a:endParaRPr lang="en-US" sz="1400" dirty="0">
              <a:solidFill>
                <a:schemeClr val="bg1"/>
              </a:solidFill>
              <a:latin typeface="Menlo" panose="020B0609030804020204" pitchFamily="49" charset="0"/>
            </a:endParaRPr>
          </a:p>
          <a:p>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mkdir</a:t>
            </a:r>
            <a:r>
              <a:rPr lang="en-US" sz="1400" dirty="0">
                <a:solidFill>
                  <a:schemeClr val="bg1"/>
                </a:solidFill>
                <a:latin typeface="Menlo" panose="020B0609030804020204" pitchFamily="49" charset="0"/>
              </a:rPr>
              <a:t> /build/</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/build &amp;&amp; cd /build/</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/build</a:t>
            </a:r>
          </a:p>
          <a:p>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cmake</a:t>
            </a:r>
            <a:r>
              <a:rPr lang="en-US" sz="1400" dirty="0">
                <a:solidFill>
                  <a:schemeClr val="bg1"/>
                </a:solidFill>
                <a:latin typeface="Menlo" panose="020B0609030804020204" pitchFamily="49" charset="0"/>
              </a:rPr>
              <a:t> ..; make -j4 install</a:t>
            </a:r>
          </a:p>
          <a:p>
            <a:endParaRPr lang="en-US" sz="1400" dirty="0">
              <a:solidFill>
                <a:schemeClr val="bg1"/>
              </a:solidFill>
              <a:latin typeface="Menlo" panose="020B0609030804020204" pitchFamily="49" charset="0"/>
            </a:endParaRPr>
          </a:p>
          <a:p>
            <a:r>
              <a:rPr lang="en-US" sz="1400" b="1" dirty="0">
                <a:solidFill>
                  <a:schemeClr val="bg1"/>
                </a:solidFill>
                <a:latin typeface="Menlo" panose="020B0609030804020204" pitchFamily="49" charset="0"/>
              </a:rPr>
              <a:t>%help</a:t>
            </a:r>
          </a:p>
          <a:p>
            <a:r>
              <a:rPr lang="en-US" sz="1400" dirty="0">
                <a:solidFill>
                  <a:schemeClr val="bg1"/>
                </a:solidFill>
                <a:latin typeface="Menlo" panose="020B0609030804020204" pitchFamily="49" charset="0"/>
              </a:rPr>
              <a:t>    Installs </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 library</a:t>
            </a:r>
          </a:p>
        </p:txBody>
      </p:sp>
      <p:sp>
        <p:nvSpPr>
          <p:cNvPr id="8" name="TextBox 7">
            <a:extLst>
              <a:ext uri="{FF2B5EF4-FFF2-40B4-BE49-F238E27FC236}">
                <a16:creationId xmlns:a16="http://schemas.microsoft.com/office/drawing/2014/main" id="{00F68F00-1AF2-787F-07A9-8A0C090772E5}"/>
              </a:ext>
            </a:extLst>
          </p:cNvPr>
          <p:cNvSpPr txBox="1"/>
          <p:nvPr/>
        </p:nvSpPr>
        <p:spPr>
          <a:xfrm>
            <a:off x="5918029" y="4644065"/>
            <a:ext cx="6096000" cy="738664"/>
          </a:xfrm>
          <a:prstGeom prst="rect">
            <a:avLst/>
          </a:prstGeom>
          <a:solidFill>
            <a:schemeClr val="tx1">
              <a:lumMod val="75000"/>
              <a:lumOff val="25000"/>
            </a:schemeClr>
          </a:solidFill>
        </p:spPr>
        <p:txBody>
          <a:bodyPr wrap="square">
            <a:spAutoFit/>
          </a:bodyPr>
          <a:lstStyle/>
          <a:p>
            <a:pPr algn="l"/>
            <a:r>
              <a:rPr lang="en-US" sz="1400" b="0" i="0" dirty="0">
                <a:solidFill>
                  <a:srgbClr val="D883FF"/>
                </a:solidFill>
                <a:effectLst/>
                <a:latin typeface="Menlo" panose="020B0609030804020204" pitchFamily="49" charset="0"/>
                <a:ea typeface="Menlo" panose="020B0609030804020204" pitchFamily="49" charset="0"/>
                <a:cs typeface="Menlo" panose="020B0609030804020204" pitchFamily="49" charset="0"/>
              </a:rPr>
              <a:t>#!/bin/</a:t>
            </a:r>
            <a:r>
              <a:rPr lang="en-US" sz="1400" b="0" i="0" dirty="0" err="1">
                <a:solidFill>
                  <a:srgbClr val="D883FF"/>
                </a:solidFill>
                <a:effectLst/>
                <a:latin typeface="Menlo" panose="020B0609030804020204" pitchFamily="49" charset="0"/>
                <a:ea typeface="Menlo" panose="020B0609030804020204" pitchFamily="49" charset="0"/>
                <a:cs typeface="Menlo" panose="020B0609030804020204" pitchFamily="49" charset="0"/>
              </a:rPr>
              <a:t>sh</a:t>
            </a:r>
            <a:endParaRPr lang="en-US" sz="1400" b="0" i="0" dirty="0">
              <a:solidFill>
                <a:srgbClr val="D883FF"/>
              </a:solidFill>
              <a:effectLst/>
              <a:latin typeface="Menlo" panose="020B0609030804020204" pitchFamily="49" charset="0"/>
              <a:ea typeface="Menlo" panose="020B0609030804020204" pitchFamily="49" charset="0"/>
              <a:cs typeface="Menlo" panose="020B0609030804020204" pitchFamily="49" charset="0"/>
            </a:endParaRPr>
          </a:p>
          <a:p>
            <a:pPr algn="l"/>
            <a:endParaRPr lang="en-US" sz="1400" b="0" i="0" dirty="0">
              <a:solidFill>
                <a:schemeClr val="bg1"/>
              </a:solidFill>
              <a:effectLst/>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singularity build --remote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heateq.sif</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heateq.def</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p:txBody>
      </p:sp>
      <p:sp>
        <p:nvSpPr>
          <p:cNvPr id="15" name="TextBox 14">
            <a:extLst>
              <a:ext uri="{FF2B5EF4-FFF2-40B4-BE49-F238E27FC236}">
                <a16:creationId xmlns:a16="http://schemas.microsoft.com/office/drawing/2014/main" id="{04C9C5A8-2C2A-3C30-2071-B0DEBC70C718}"/>
              </a:ext>
            </a:extLst>
          </p:cNvPr>
          <p:cNvSpPr txBox="1"/>
          <p:nvPr/>
        </p:nvSpPr>
        <p:spPr>
          <a:xfrm>
            <a:off x="481326" y="1712630"/>
            <a:ext cx="5321135" cy="3108543"/>
          </a:xfrm>
          <a:prstGeom prst="rect">
            <a:avLst/>
          </a:prstGeom>
          <a:solidFill>
            <a:schemeClr val="tx1">
              <a:lumMod val="75000"/>
              <a:lumOff val="25000"/>
            </a:schemeClr>
          </a:solidFill>
        </p:spPr>
        <p:txBody>
          <a:bodyPr wrap="square">
            <a:spAutoFit/>
          </a:bodyPr>
          <a:lstStyle/>
          <a:p>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BootStrap</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localimage</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From: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heateq.sif</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sz="1400" b="1"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%files</a:t>
            </a: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app.py</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/app/</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app.py</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sz="1400" b="1"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%post</a:t>
            </a: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pip install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aiohttp</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pygit2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mpi</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-list</a:t>
            </a:r>
          </a:p>
          <a:p>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sz="1400" b="1" dirty="0" err="1">
                <a:solidFill>
                  <a:schemeClr val="bg1"/>
                </a:solidFill>
                <a:latin typeface="Menlo" panose="020B0609030804020204" pitchFamily="49" charset="0"/>
                <a:ea typeface="Menlo" panose="020B0609030804020204" pitchFamily="49" charset="0"/>
                <a:cs typeface="Menlo" panose="020B0609030804020204" pitchFamily="49" charset="0"/>
              </a:rPr>
              <a:t>runscript</a:t>
            </a:r>
            <a:endParaRPr lang="en-US" sz="1400" b="1"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/app/</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app.py</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%help</a:t>
            </a: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Simulate heat equation and post to REST API.</a:t>
            </a:r>
          </a:p>
        </p:txBody>
      </p:sp>
      <p:sp>
        <p:nvSpPr>
          <p:cNvPr id="16" name="TextBox 15">
            <a:extLst>
              <a:ext uri="{FF2B5EF4-FFF2-40B4-BE49-F238E27FC236}">
                <a16:creationId xmlns:a16="http://schemas.microsoft.com/office/drawing/2014/main" id="{E17FC3EF-969D-1B67-BD49-5A88C7C463D9}"/>
              </a:ext>
            </a:extLst>
          </p:cNvPr>
          <p:cNvSpPr txBox="1"/>
          <p:nvPr/>
        </p:nvSpPr>
        <p:spPr>
          <a:xfrm>
            <a:off x="208193" y="1260942"/>
            <a:ext cx="2861953" cy="461665"/>
          </a:xfrm>
          <a:prstGeom prst="rect">
            <a:avLst/>
          </a:prstGeom>
          <a:noFill/>
        </p:spPr>
        <p:txBody>
          <a:bodyPr wrap="square" lIns="118872" tIns="91440" rIns="118872" bIns="91440" rtlCol="0" anchor="ctr" anchorCtr="0">
            <a:spAutoFit/>
          </a:bodyPr>
          <a:lstStyle/>
          <a:p>
            <a:pPr algn="l">
              <a:lnSpc>
                <a:spcPct val="90000"/>
              </a:lnSpc>
            </a:pPr>
            <a:r>
              <a:rPr lang="en-US" sz="2000" dirty="0"/>
              <a:t>User documentation</a:t>
            </a:r>
          </a:p>
        </p:txBody>
      </p:sp>
      <p:sp>
        <p:nvSpPr>
          <p:cNvPr id="18" name="TextBox 17">
            <a:extLst>
              <a:ext uri="{FF2B5EF4-FFF2-40B4-BE49-F238E27FC236}">
                <a16:creationId xmlns:a16="http://schemas.microsoft.com/office/drawing/2014/main" id="{D3FB386E-BB33-8B9E-3875-6F5570A8E5CF}"/>
              </a:ext>
            </a:extLst>
          </p:cNvPr>
          <p:cNvSpPr txBox="1"/>
          <p:nvPr/>
        </p:nvSpPr>
        <p:spPr>
          <a:xfrm>
            <a:off x="675393" y="5844669"/>
            <a:ext cx="11254633" cy="646331"/>
          </a:xfrm>
          <a:prstGeom prst="rect">
            <a:avLst/>
          </a:prstGeom>
          <a:noFill/>
        </p:spPr>
        <p:txBody>
          <a:bodyPr wrap="square">
            <a:spAutoFit/>
          </a:bodyPr>
          <a:lstStyle/>
          <a:p>
            <a:r>
              <a:rPr lang="en-US" sz="1200" dirty="0"/>
              <a:t>https://</a:t>
            </a:r>
            <a:r>
              <a:rPr lang="en-US" sz="1200" dirty="0" err="1"/>
              <a:t>fastapi.tiangolo.com</a:t>
            </a:r>
            <a:r>
              <a:rPr lang="en-US" sz="1200" dirty="0"/>
              <a:t>/deployment/docker/#build-a-docker-image-for-</a:t>
            </a:r>
            <a:r>
              <a:rPr lang="en-US" sz="1200" dirty="0" err="1"/>
              <a:t>fastapi</a:t>
            </a:r>
            <a:endParaRPr lang="en-US" sz="1200" dirty="0"/>
          </a:p>
          <a:p>
            <a:r>
              <a:rPr lang="en-US" sz="1200" dirty="0"/>
              <a:t>https://</a:t>
            </a:r>
            <a:r>
              <a:rPr lang="en-US" sz="1200" dirty="0" err="1"/>
              <a:t>supercontainers.github.io</a:t>
            </a:r>
            <a:r>
              <a:rPr lang="en-US" sz="1200" dirty="0"/>
              <a:t>/sc20-tutorial/02.docker/</a:t>
            </a:r>
            <a:r>
              <a:rPr lang="en-US" sz="1200" dirty="0" err="1"/>
              <a:t>index.html</a:t>
            </a:r>
            <a:endParaRPr lang="en-US" sz="1200" dirty="0"/>
          </a:p>
          <a:p>
            <a:r>
              <a:rPr lang="en-US" sz="1200" dirty="0"/>
              <a:t>https://</a:t>
            </a:r>
            <a:r>
              <a:rPr lang="en-US" sz="1200" dirty="0" err="1"/>
              <a:t>cloud.sylabs.io</a:t>
            </a:r>
            <a:r>
              <a:rPr lang="en-US" sz="1200" dirty="0"/>
              <a:t>/builder</a:t>
            </a:r>
          </a:p>
        </p:txBody>
      </p:sp>
      <p:sp>
        <p:nvSpPr>
          <p:cNvPr id="21" name="TextBox 20">
            <a:extLst>
              <a:ext uri="{FF2B5EF4-FFF2-40B4-BE49-F238E27FC236}">
                <a16:creationId xmlns:a16="http://schemas.microsoft.com/office/drawing/2014/main" id="{3B1C95DD-61B8-D279-8FC9-FF786E03AC13}"/>
              </a:ext>
            </a:extLst>
          </p:cNvPr>
          <p:cNvSpPr txBox="1"/>
          <p:nvPr/>
        </p:nvSpPr>
        <p:spPr>
          <a:xfrm>
            <a:off x="5621858" y="674636"/>
            <a:ext cx="2861953" cy="461665"/>
          </a:xfrm>
          <a:prstGeom prst="rect">
            <a:avLst/>
          </a:prstGeom>
          <a:noFill/>
        </p:spPr>
        <p:txBody>
          <a:bodyPr wrap="square" lIns="118872" tIns="91440" rIns="118872" bIns="91440" rtlCol="0" anchor="ctr" anchorCtr="0">
            <a:spAutoFit/>
          </a:bodyPr>
          <a:lstStyle/>
          <a:p>
            <a:pPr algn="l">
              <a:lnSpc>
                <a:spcPct val="90000"/>
              </a:lnSpc>
            </a:pPr>
            <a:r>
              <a:rPr lang="en-US" sz="2000" dirty="0"/>
              <a:t>Container Build File</a:t>
            </a:r>
          </a:p>
        </p:txBody>
      </p:sp>
    </p:spTree>
    <p:extLst>
      <p:ext uri="{BB962C8B-B14F-4D97-AF65-F5344CB8AC3E}">
        <p14:creationId xmlns:p14="http://schemas.microsoft.com/office/powerpoint/2010/main" val="472775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46B5-7ECD-52F7-C162-430D32368A1D}"/>
              </a:ext>
            </a:extLst>
          </p:cNvPr>
          <p:cNvSpPr>
            <a:spLocks noGrp="1"/>
          </p:cNvSpPr>
          <p:nvPr>
            <p:ph type="title"/>
          </p:nvPr>
        </p:nvSpPr>
        <p:spPr/>
        <p:txBody>
          <a:bodyPr/>
          <a:lstStyle/>
          <a:p>
            <a:r>
              <a:rPr lang="en-US" dirty="0"/>
              <a:t>After containerization</a:t>
            </a:r>
          </a:p>
        </p:txBody>
      </p:sp>
      <p:sp>
        <p:nvSpPr>
          <p:cNvPr id="3" name="Rectangle 2">
            <a:extLst>
              <a:ext uri="{FF2B5EF4-FFF2-40B4-BE49-F238E27FC236}">
                <a16:creationId xmlns:a16="http://schemas.microsoft.com/office/drawing/2014/main" id="{2B454924-26CE-6B5F-46DD-16FE50A630B8}"/>
              </a:ext>
            </a:extLst>
          </p:cNvPr>
          <p:cNvSpPr/>
          <p:nvPr/>
        </p:nvSpPr>
        <p:spPr>
          <a:xfrm>
            <a:off x="450592" y="1959163"/>
            <a:ext cx="5643820" cy="3970318"/>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120  README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50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15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heateq.def</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3  build-</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singularity.sh</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8CFFB5"/>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tests/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30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test_heat.sh</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269     fheat.f90</a:t>
            </a:r>
          </a:p>
        </p:txBody>
      </p:sp>
    </p:spTree>
    <p:extLst>
      <p:ext uri="{BB962C8B-B14F-4D97-AF65-F5344CB8AC3E}">
        <p14:creationId xmlns:p14="http://schemas.microsoft.com/office/powerpoint/2010/main" val="1891101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Conclusion</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Documentation is the beginning and end of packaging</a:t>
            </a:r>
            <a:endParaRPr lang="en-US" sz="2800" i="1" dirty="0"/>
          </a:p>
          <a:p>
            <a:pPr lvl="1"/>
            <a:r>
              <a:rPr lang="en-US" sz="2400" dirty="0" err="1"/>
              <a:t>Makefiles</a:t>
            </a:r>
            <a:r>
              <a:rPr lang="en-US" sz="2400" dirty="0"/>
              <a:t>, dependency lists, and scripts are no substitute for explanations</a:t>
            </a:r>
          </a:p>
          <a:p>
            <a:r>
              <a:rPr lang="en-US" sz="3200" dirty="0"/>
              <a:t>Lots of standards &amp; tools to choose from!</a:t>
            </a:r>
          </a:p>
          <a:p>
            <a:pPr lvl="1"/>
            <a:r>
              <a:rPr lang="en-US" sz="2800" dirty="0"/>
              <a:t>Make / </a:t>
            </a:r>
            <a:r>
              <a:rPr lang="en-US" sz="2800" dirty="0" err="1"/>
              <a:t>CMake</a:t>
            </a:r>
            <a:r>
              <a:rPr lang="en-US" sz="2800" dirty="0"/>
              <a:t> / </a:t>
            </a:r>
            <a:r>
              <a:rPr lang="en-US" sz="2800" dirty="0" err="1"/>
              <a:t>autotools</a:t>
            </a:r>
            <a:endParaRPr lang="en-US" sz="2800" dirty="0"/>
          </a:p>
          <a:p>
            <a:pPr lvl="1"/>
            <a:r>
              <a:rPr lang="en-US" sz="2800" dirty="0" err="1"/>
              <a:t>py</a:t>
            </a:r>
            <a:r>
              <a:rPr lang="en-US" sz="2800" dirty="0"/>
              <a:t>-scaffold / poetry</a:t>
            </a:r>
          </a:p>
          <a:p>
            <a:pPr lvl="1"/>
            <a:r>
              <a:rPr lang="en-US" sz="2800" dirty="0" err="1"/>
              <a:t>setup,py</a:t>
            </a:r>
            <a:r>
              <a:rPr lang="en-US" sz="2800" dirty="0"/>
              <a:t>/"make-</a:t>
            </a:r>
            <a:r>
              <a:rPr lang="en-US" sz="2800" dirty="0" err="1"/>
              <a:t>ext</a:t>
            </a:r>
            <a:r>
              <a:rPr lang="en-US" sz="2800" dirty="0"/>
              <a:t>", </a:t>
            </a:r>
            <a:r>
              <a:rPr lang="en-US" sz="2800" dirty="0" err="1"/>
              <a:t>scikit-build+cython</a:t>
            </a:r>
            <a:endParaRPr lang="en-US" sz="2800" dirty="0"/>
          </a:p>
          <a:p>
            <a:pPr lvl="1"/>
            <a:r>
              <a:rPr lang="en-US" sz="2800" dirty="0" err="1"/>
              <a:t>spack</a:t>
            </a:r>
            <a:endParaRPr lang="en-US" sz="2800" dirty="0"/>
          </a:p>
          <a:p>
            <a:r>
              <a:rPr lang="en-US" sz="2800" dirty="0"/>
              <a:t>Packaging helps you...</a:t>
            </a:r>
          </a:p>
          <a:p>
            <a:pPr lvl="1"/>
            <a:r>
              <a:rPr lang="en-US" sz="2400" dirty="0"/>
              <a:t>Interact with your users</a:t>
            </a:r>
          </a:p>
          <a:p>
            <a:pPr lvl="1"/>
            <a:r>
              <a:rPr lang="en-US" sz="2400" dirty="0"/>
              <a:t>Improve your developing experience (lower cognitive load)</a:t>
            </a:r>
          </a:p>
          <a:p>
            <a:pPr lvl="1"/>
            <a:r>
              <a:rPr lang="en-US" sz="2400" dirty="0"/>
              <a:t>More easily test</a:t>
            </a:r>
          </a:p>
          <a:p>
            <a:pPr lvl="1"/>
            <a:r>
              <a:rPr lang="en-US" sz="2400" dirty="0"/>
              <a:t>Deploy faster</a:t>
            </a:r>
          </a:p>
        </p:txBody>
      </p:sp>
    </p:spTree>
    <p:extLst>
      <p:ext uri="{BB962C8B-B14F-4D97-AF65-F5344CB8AC3E}">
        <p14:creationId xmlns:p14="http://schemas.microsoft.com/office/powerpoint/2010/main" val="4123629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C5C8-4ABC-17CF-BD63-19374CAD090C}"/>
              </a:ext>
            </a:extLst>
          </p:cNvPr>
          <p:cNvSpPr>
            <a:spLocks noGrp="1"/>
          </p:cNvSpPr>
          <p:nvPr>
            <p:ph type="title"/>
          </p:nvPr>
        </p:nvSpPr>
        <p:spPr>
          <a:xfrm>
            <a:off x="199607" y="280748"/>
            <a:ext cx="11372473" cy="914400"/>
          </a:xfrm>
        </p:spPr>
        <p:txBody>
          <a:bodyPr/>
          <a:lstStyle/>
          <a:p>
            <a:r>
              <a:rPr lang="en-US" dirty="0"/>
              <a:t>Acknowledgments</a:t>
            </a:r>
          </a:p>
        </p:txBody>
      </p:sp>
      <p:sp>
        <p:nvSpPr>
          <p:cNvPr id="3" name="Content Placeholder 2">
            <a:extLst>
              <a:ext uri="{FF2B5EF4-FFF2-40B4-BE49-F238E27FC236}">
                <a16:creationId xmlns:a16="http://schemas.microsoft.com/office/drawing/2014/main" id="{6A8DA36F-8846-4A7A-44FA-4D98FBB5A479}"/>
              </a:ext>
            </a:extLst>
          </p:cNvPr>
          <p:cNvSpPr>
            <a:spLocks noGrp="1"/>
          </p:cNvSpPr>
          <p:nvPr>
            <p:ph idx="1"/>
          </p:nvPr>
        </p:nvSpPr>
        <p:spPr>
          <a:xfrm>
            <a:off x="619409" y="868680"/>
            <a:ext cx="11369809" cy="4805424"/>
          </a:xfrm>
        </p:spPr>
        <p:txBody>
          <a:bodyPr numCol="2"/>
          <a:lstStyle/>
          <a:p>
            <a:r>
              <a:rPr lang="en-US" sz="2000" dirty="0"/>
              <a:t>IDEAS-ECP Team:</a:t>
            </a:r>
          </a:p>
          <a:p>
            <a:pPr lvl="1"/>
            <a:r>
              <a:rPr lang="en-US" sz="1800" dirty="0"/>
              <a:t>David </a:t>
            </a:r>
            <a:r>
              <a:rPr lang="en-US" sz="1800" dirty="0" err="1"/>
              <a:t>Bernholdt</a:t>
            </a:r>
            <a:endParaRPr lang="en-US" sz="1800" dirty="0"/>
          </a:p>
          <a:p>
            <a:pPr lvl="1"/>
            <a:r>
              <a:rPr lang="en-US" sz="1800" dirty="0"/>
              <a:t>Patricia Grubel</a:t>
            </a:r>
          </a:p>
          <a:p>
            <a:pPr lvl="1"/>
            <a:r>
              <a:rPr lang="en-US" sz="1800" dirty="0"/>
              <a:t>Mark Miller</a:t>
            </a:r>
          </a:p>
          <a:p>
            <a:pPr lvl="1"/>
            <a:r>
              <a:rPr lang="en-US" sz="1800" dirty="0"/>
              <a:t>Axel </a:t>
            </a:r>
            <a:r>
              <a:rPr lang="en-US" sz="1800" dirty="0" err="1"/>
              <a:t>Huebl</a:t>
            </a:r>
            <a:endParaRPr lang="en-US" sz="1800" dirty="0"/>
          </a:p>
          <a:p>
            <a:r>
              <a:rPr lang="en-US" sz="2000" dirty="0" err="1"/>
              <a:t>PIConGPU</a:t>
            </a:r>
            <a:r>
              <a:rPr lang="en-US" sz="2000" dirty="0"/>
              <a:t> Team:</a:t>
            </a:r>
          </a:p>
          <a:p>
            <a:pPr lvl="1"/>
            <a:r>
              <a:rPr lang="en-US" sz="1800" dirty="0"/>
              <a:t>Sunita Chandrasekaran</a:t>
            </a:r>
          </a:p>
          <a:p>
            <a:pPr lvl="1"/>
            <a:r>
              <a:rPr lang="en-US" sz="1800" dirty="0"/>
              <a:t>Rene </a:t>
            </a:r>
            <a:r>
              <a:rPr lang="en-US" sz="1800" dirty="0" err="1"/>
              <a:t>Widera</a:t>
            </a:r>
            <a:endParaRPr lang="en-US" sz="1800" dirty="0"/>
          </a:p>
          <a:p>
            <a:pPr lvl="1"/>
            <a:r>
              <a:rPr lang="en-US" sz="1800" dirty="0"/>
              <a:t>Klaus Steiniger</a:t>
            </a:r>
          </a:p>
          <a:p>
            <a:pPr lvl="1"/>
            <a:r>
              <a:rPr lang="en-US" sz="1800" dirty="0"/>
              <a:t>Alexander Debus</a:t>
            </a:r>
          </a:p>
          <a:p>
            <a:r>
              <a:rPr lang="en-US" sz="2000" dirty="0"/>
              <a:t>DFT-FE Team:</a:t>
            </a:r>
          </a:p>
          <a:p>
            <a:pPr lvl="1"/>
            <a:r>
              <a:rPr lang="en-US" sz="1800" dirty="0"/>
              <a:t>Vikram </a:t>
            </a:r>
            <a:r>
              <a:rPr lang="en-US" sz="1800" dirty="0" err="1"/>
              <a:t>Gavini</a:t>
            </a:r>
            <a:endParaRPr lang="en-US" sz="1800" dirty="0"/>
          </a:p>
          <a:p>
            <a:pPr lvl="1"/>
            <a:r>
              <a:rPr lang="en-US" sz="1800" dirty="0" err="1"/>
              <a:t>Sambit</a:t>
            </a:r>
            <a:r>
              <a:rPr lang="en-US" sz="1800" dirty="0"/>
              <a:t> Das</a:t>
            </a:r>
          </a:p>
          <a:p>
            <a:pPr lvl="1"/>
            <a:r>
              <a:rPr lang="en-US" sz="1800" dirty="0" err="1"/>
              <a:t>Phani</a:t>
            </a:r>
            <a:r>
              <a:rPr lang="en-US" sz="1800" dirty="0"/>
              <a:t> </a:t>
            </a:r>
            <a:r>
              <a:rPr lang="en-US" sz="1800" dirty="0" err="1"/>
              <a:t>Motamarri</a:t>
            </a:r>
            <a:endParaRPr lang="en-US" sz="1800" dirty="0"/>
          </a:p>
          <a:p>
            <a:pPr lvl="1"/>
            <a:endParaRPr lang="en-US" sz="1800" dirty="0"/>
          </a:p>
          <a:p>
            <a:r>
              <a:rPr lang="en-US" sz="2000" dirty="0"/>
              <a:t>DCA++ Team:</a:t>
            </a:r>
          </a:p>
          <a:p>
            <a:pPr lvl="1"/>
            <a:r>
              <a:rPr lang="en-US" sz="1800" dirty="0"/>
              <a:t>Peter </a:t>
            </a:r>
            <a:r>
              <a:rPr lang="en-US" sz="1800" dirty="0" err="1"/>
              <a:t>Doak</a:t>
            </a:r>
            <a:endParaRPr lang="en-US" sz="1800" dirty="0"/>
          </a:p>
          <a:p>
            <a:pPr lvl="1"/>
            <a:r>
              <a:rPr lang="en-US" sz="1800" dirty="0"/>
              <a:t>Thomas Maier</a:t>
            </a:r>
          </a:p>
          <a:p>
            <a:r>
              <a:rPr lang="en-US" sz="2000" dirty="0"/>
              <a:t>ZFP Team:</a:t>
            </a:r>
          </a:p>
          <a:p>
            <a:pPr lvl="1"/>
            <a:r>
              <a:rPr lang="en-US" sz="1800" dirty="0"/>
              <a:t>Peter Lindstrom</a:t>
            </a:r>
          </a:p>
          <a:p>
            <a:r>
              <a:rPr lang="en-US" sz="2000" dirty="0"/>
              <a:t>OLCF/HPE/</a:t>
            </a:r>
            <a:r>
              <a:rPr lang="en-US" sz="2000" dirty="0" err="1"/>
              <a:t>Spack</a:t>
            </a:r>
            <a:r>
              <a:rPr lang="en-US" sz="2000" dirty="0"/>
              <a:t> Teams:</a:t>
            </a:r>
          </a:p>
          <a:p>
            <a:pPr lvl="1"/>
            <a:r>
              <a:rPr lang="en-US" sz="1800" dirty="0"/>
              <a:t>Matt </a:t>
            </a:r>
            <a:r>
              <a:rPr lang="en-US" sz="1800" dirty="0" err="1"/>
              <a:t>Belhorn</a:t>
            </a:r>
            <a:endParaRPr lang="en-US" sz="1800" dirty="0"/>
          </a:p>
          <a:p>
            <a:pPr lvl="1"/>
            <a:r>
              <a:rPr lang="en-US" sz="1800" dirty="0"/>
              <a:t>Luke </a:t>
            </a:r>
            <a:r>
              <a:rPr lang="en-US" sz="1800" dirty="0" err="1"/>
              <a:t>Roskop</a:t>
            </a:r>
            <a:endParaRPr lang="en-US" sz="1800" dirty="0"/>
          </a:p>
          <a:p>
            <a:pPr lvl="1"/>
            <a:r>
              <a:rPr lang="en-US" sz="1800" dirty="0"/>
              <a:t>Massimiliano Culpo</a:t>
            </a:r>
          </a:p>
          <a:p>
            <a:pPr lvl="1"/>
            <a:r>
              <a:rPr lang="en-US" sz="1800" dirty="0"/>
              <a:t>Todd </a:t>
            </a:r>
            <a:r>
              <a:rPr lang="en-US" sz="1800" dirty="0" err="1"/>
              <a:t>Gamblin</a:t>
            </a:r>
            <a:endParaRPr lang="en-US" sz="1800" dirty="0"/>
          </a:p>
          <a:p>
            <a:pPr lvl="1"/>
            <a:endParaRPr lang="en-US" sz="1800" dirty="0"/>
          </a:p>
          <a:p>
            <a:pPr marL="346075" lvl="1" indent="0">
              <a:buNone/>
            </a:pPr>
            <a:endParaRPr lang="en-US" dirty="0"/>
          </a:p>
        </p:txBody>
      </p:sp>
      <p:sp>
        <p:nvSpPr>
          <p:cNvPr id="5" name="TextBox 4">
            <a:extLst>
              <a:ext uri="{FF2B5EF4-FFF2-40B4-BE49-F238E27FC236}">
                <a16:creationId xmlns:a16="http://schemas.microsoft.com/office/drawing/2014/main" id="{FC424A11-8889-4AD8-F418-2C6B0D87FC8E}"/>
              </a:ext>
            </a:extLst>
          </p:cNvPr>
          <p:cNvSpPr txBox="1"/>
          <p:nvPr/>
        </p:nvSpPr>
        <p:spPr>
          <a:xfrm>
            <a:off x="4159828" y="5243217"/>
            <a:ext cx="6629400" cy="861774"/>
          </a:xfrm>
          <a:prstGeom prst="rect">
            <a:avLst/>
          </a:prstGeom>
          <a:noFill/>
        </p:spPr>
        <p:txBody>
          <a:bodyPr wrap="square">
            <a:spAutoFit/>
          </a:bodyPr>
          <a:lstStyle/>
          <a:p>
            <a:r>
              <a:rPr lang="en-US" dirty="0"/>
              <a:t>New article on CI team practices:</a:t>
            </a:r>
          </a:p>
          <a:p>
            <a:endParaRPr lang="en-US" sz="400" dirty="0"/>
          </a:p>
          <a:p>
            <a:pPr lvl="1"/>
            <a:r>
              <a:rPr lang="en-US" sz="1400" dirty="0"/>
              <a:t>https://</a:t>
            </a:r>
            <a:r>
              <a:rPr lang="en-US" sz="1400" dirty="0" err="1"/>
              <a:t>bssw.io</a:t>
            </a:r>
            <a:r>
              <a:rPr lang="en-US" sz="1400" dirty="0"/>
              <a:t>/</a:t>
            </a:r>
            <a:r>
              <a:rPr lang="en-US" sz="1400" dirty="0" err="1"/>
              <a:t>blog_posts</a:t>
            </a:r>
            <a:r>
              <a:rPr lang="en-US" sz="1400" dirty="0"/>
              <a:t>/bright-spots-team-experiences-implementing-continuous-integration</a:t>
            </a:r>
          </a:p>
        </p:txBody>
      </p:sp>
    </p:spTree>
    <p:extLst>
      <p:ext uri="{BB962C8B-B14F-4D97-AF65-F5344CB8AC3E}">
        <p14:creationId xmlns:p14="http://schemas.microsoft.com/office/powerpoint/2010/main" val="2860382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2A14-C8F2-DE21-F99E-AC058EBC3F5F}"/>
              </a:ext>
            </a:extLst>
          </p:cNvPr>
          <p:cNvSpPr>
            <a:spLocks noGrp="1"/>
          </p:cNvSpPr>
          <p:nvPr>
            <p:ph type="title"/>
          </p:nvPr>
        </p:nvSpPr>
        <p:spPr/>
        <p:txBody>
          <a:bodyPr/>
          <a:lstStyle/>
          <a:p>
            <a:r>
              <a:rPr lang="en-US" dirty="0"/>
              <a:t>fin</a:t>
            </a:r>
          </a:p>
        </p:txBody>
      </p:sp>
    </p:spTree>
    <p:extLst>
      <p:ext uri="{BB962C8B-B14F-4D97-AF65-F5344CB8AC3E}">
        <p14:creationId xmlns:p14="http://schemas.microsoft.com/office/powerpoint/2010/main" val="1473039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6001-3809-CC41-BD23-07F1647C9D8E}"/>
              </a:ext>
            </a:extLst>
          </p:cNvPr>
          <p:cNvSpPr>
            <a:spLocks noGrp="1"/>
          </p:cNvSpPr>
          <p:nvPr>
            <p:ph type="title"/>
          </p:nvPr>
        </p:nvSpPr>
        <p:spPr/>
        <p:txBody>
          <a:bodyPr/>
          <a:lstStyle/>
          <a:p>
            <a:r>
              <a:rPr lang="en-US" dirty="0"/>
              <a:t>Simple Walk-Throughs</a:t>
            </a:r>
          </a:p>
        </p:txBody>
      </p:sp>
      <p:sp>
        <p:nvSpPr>
          <p:cNvPr id="3" name="Content Placeholder 2">
            <a:extLst>
              <a:ext uri="{FF2B5EF4-FFF2-40B4-BE49-F238E27FC236}">
                <a16:creationId xmlns:a16="http://schemas.microsoft.com/office/drawing/2014/main" id="{67BA745D-3A2D-FC47-8047-8B22C7F6299F}"/>
              </a:ext>
            </a:extLst>
          </p:cNvPr>
          <p:cNvSpPr>
            <a:spLocks noGrp="1"/>
          </p:cNvSpPr>
          <p:nvPr>
            <p:ph idx="1"/>
          </p:nvPr>
        </p:nvSpPr>
        <p:spPr>
          <a:xfrm>
            <a:off x="3543300" y="2235200"/>
            <a:ext cx="8192269" cy="3549938"/>
          </a:xfrm>
        </p:spPr>
        <p:txBody>
          <a:bodyPr/>
          <a:lstStyle/>
          <a:p>
            <a:r>
              <a:rPr lang="en-US" dirty="0"/>
              <a:t>Python - </a:t>
            </a:r>
            <a:r>
              <a:rPr lang="en-US" dirty="0" err="1"/>
              <a:t>pyscaffold</a:t>
            </a:r>
            <a:endParaRPr lang="en-US" dirty="0"/>
          </a:p>
          <a:p>
            <a:r>
              <a:rPr lang="en-US" dirty="0"/>
              <a:t>C++ - </a:t>
            </a:r>
            <a:r>
              <a:rPr lang="en-US" dirty="0" err="1"/>
              <a:t>CMake</a:t>
            </a:r>
            <a:r>
              <a:rPr lang="en-US" dirty="0"/>
              <a:t> Library Export</a:t>
            </a:r>
          </a:p>
          <a:p>
            <a:r>
              <a:rPr lang="en-US" dirty="0"/>
              <a:t>Fortran – </a:t>
            </a:r>
            <a:r>
              <a:rPr lang="en-US" dirty="0" err="1"/>
              <a:t>CMake</a:t>
            </a:r>
            <a:r>
              <a:rPr lang="en-US" dirty="0"/>
              <a:t> Library Export</a:t>
            </a:r>
          </a:p>
          <a:p>
            <a:r>
              <a:rPr lang="en-US" dirty="0"/>
              <a:t>C++ – </a:t>
            </a:r>
            <a:r>
              <a:rPr lang="en-US" dirty="0" err="1"/>
              <a:t>spack</a:t>
            </a:r>
            <a:endParaRPr lang="en-US" dirty="0"/>
          </a:p>
        </p:txBody>
      </p:sp>
    </p:spTree>
    <p:extLst>
      <p:ext uri="{BB962C8B-B14F-4D97-AF65-F5344CB8AC3E}">
        <p14:creationId xmlns:p14="http://schemas.microsoft.com/office/powerpoint/2010/main" val="1829580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Checklist</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409507" y="1506826"/>
            <a:ext cx="11369809" cy="4804521"/>
          </a:xfrm>
        </p:spPr>
        <p:txBody>
          <a:bodyPr/>
          <a:lstStyle/>
          <a:p>
            <a:r>
              <a:rPr lang="en-US" dirty="0"/>
              <a:t>Is this something I am going to re-use?</a:t>
            </a:r>
          </a:p>
          <a:p>
            <a:r>
              <a:rPr lang="en-US" dirty="0"/>
              <a:t>Is the documentation good enough that another developer can quickly get it working?</a:t>
            </a:r>
          </a:p>
          <a:p>
            <a:r>
              <a:rPr lang="en-US" dirty="0"/>
              <a:t>Can I hold development of new features while I package up what's here?</a:t>
            </a:r>
          </a:p>
          <a:p>
            <a:pPr lvl="1"/>
            <a:r>
              <a:rPr lang="en-US" dirty="0"/>
              <a:t>"pausing" a good idea is nontrivial</a:t>
            </a:r>
          </a:p>
          <a:p>
            <a:r>
              <a:rPr lang="en-US" dirty="0"/>
              <a:t>Have I tested it in practice? – start from a clean copy, follow the directions / tests</a:t>
            </a:r>
          </a:p>
          <a:p>
            <a:r>
              <a:rPr lang="en-US" dirty="0"/>
              <a:t>Am I ready to support users of this software? (or write a disclaimer)</a:t>
            </a:r>
          </a:p>
          <a:p>
            <a:r>
              <a:rPr lang="en-US" dirty="0"/>
              <a:t>Have I picked a license and figured out what copyright assignment &amp; internal reviews need to happen.</a:t>
            </a:r>
          </a:p>
          <a:p>
            <a:r>
              <a:rPr lang="en-US" dirty="0"/>
              <a:t>Have I documented my git workflow (what do branches / tags represent)?</a:t>
            </a:r>
          </a:p>
        </p:txBody>
      </p:sp>
      <p:sp>
        <p:nvSpPr>
          <p:cNvPr id="4" name="TextBox 3">
            <a:extLst>
              <a:ext uri="{FF2B5EF4-FFF2-40B4-BE49-F238E27FC236}">
                <a16:creationId xmlns:a16="http://schemas.microsoft.com/office/drawing/2014/main" id="{149FBF85-F937-174F-8D40-80269A4CD8B5}"/>
              </a:ext>
            </a:extLst>
          </p:cNvPr>
          <p:cNvSpPr txBox="1"/>
          <p:nvPr/>
        </p:nvSpPr>
        <p:spPr>
          <a:xfrm>
            <a:off x="7981674" y="434715"/>
            <a:ext cx="1920013" cy="433965"/>
          </a:xfrm>
          <a:prstGeom prst="rect">
            <a:avLst/>
          </a:prstGeom>
          <a:noFill/>
        </p:spPr>
        <p:txBody>
          <a:bodyPr wrap="none" lIns="118872" tIns="91440" rIns="118872" bIns="91440" rtlCol="0" anchor="ctr" anchorCtr="0">
            <a:spAutoFit/>
          </a:bodyPr>
          <a:lstStyle/>
          <a:p>
            <a:pPr algn="l">
              <a:lnSpc>
                <a:spcPct val="90000"/>
              </a:lnSpc>
            </a:pPr>
            <a:r>
              <a:rPr lang="en-US" dirty="0"/>
              <a:t>pre-flight checks</a:t>
            </a:r>
          </a:p>
        </p:txBody>
      </p:sp>
    </p:spTree>
    <p:extLst>
      <p:ext uri="{BB962C8B-B14F-4D97-AF65-F5344CB8AC3E}">
        <p14:creationId xmlns:p14="http://schemas.microsoft.com/office/powerpoint/2010/main" val="830947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Software Productivity and Sustainability track, in Argonne Training Program on Extreme-Scale Computing (ATPESC), online, 2021. DOI: </a:t>
            </a:r>
            <a:r>
              <a:rPr lang="en-US" sz="1600" b="1" dirty="0">
                <a:hlinkClick r:id="rId4"/>
              </a:rPr>
              <a:t>10.6084/m9.figshare.15130590</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9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571671" y="1423700"/>
            <a:ext cx="11617154" cy="3139321"/>
          </a:xfrm>
          <a:prstGeom prst="rect">
            <a:avLst/>
          </a:prstGeom>
          <a:solidFill>
            <a:schemeClr val="tx1">
              <a:lumMod val="75000"/>
              <a:lumOff val="25000"/>
            </a:schemeClr>
          </a:solidFill>
        </p:spPr>
        <p:txBody>
          <a:bodyPr wrap="square">
            <a:spAutoFit/>
          </a:bodyPr>
          <a:lstStyle/>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6" name="Rectangle 5">
            <a:extLst>
              <a:ext uri="{FF2B5EF4-FFF2-40B4-BE49-F238E27FC236}">
                <a16:creationId xmlns:a16="http://schemas.microsoft.com/office/drawing/2014/main" id="{4BC9C00E-A414-804B-A6FC-5BEF2D305E52}"/>
              </a:ext>
            </a:extLst>
          </p:cNvPr>
          <p:cNvSpPr/>
          <p:nvPr/>
        </p:nvSpPr>
        <p:spPr>
          <a:xfrm>
            <a:off x="450592" y="917076"/>
            <a:ext cx="9604561" cy="430887"/>
          </a:xfrm>
          <a:prstGeom prst="rect">
            <a:avLst/>
          </a:prstGeom>
        </p:spPr>
        <p:txBody>
          <a:bodyPr wrap="square">
            <a:spAutoFit/>
          </a:bodyPr>
          <a:lstStyle/>
          <a:p>
            <a:r>
              <a:rPr lang="en-US" sz="2200" dirty="0">
                <a:solidFill>
                  <a:schemeClr val="tx2"/>
                </a:solidFill>
                <a:latin typeface="Menlo" panose="020B0609030804020204" pitchFamily="49" charset="0"/>
                <a:hlinkClick r:id="rId3"/>
              </a:rPr>
              <a:t>github.com/bssw-tutorial/simple-heateq</a:t>
            </a:r>
            <a:endParaRPr lang="en-US" sz="2200" dirty="0">
              <a:solidFill>
                <a:schemeClr val="tx2"/>
              </a:solidFill>
              <a:latin typeface="Menlo" panose="020B0609030804020204" pitchFamily="49" charset="0"/>
            </a:endParaRP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0592" y="4825999"/>
            <a:ext cx="11166562" cy="1471495"/>
          </a:xfrm>
        </p:spPr>
        <p:txBody>
          <a:bodyPr/>
          <a:lstStyle/>
          <a:p>
            <a:pPr>
              <a:spcBef>
                <a:spcPts val="800"/>
              </a:spcBef>
            </a:pPr>
            <a:r>
              <a:rPr lang="en-US" dirty="0"/>
              <a:t>Minimal working code for each language: parameter class, energy/integrator class, and main function</a:t>
            </a:r>
          </a:p>
          <a:p>
            <a:pPr>
              <a:spcBef>
                <a:spcPts val="800"/>
              </a:spcBef>
            </a:pPr>
            <a:r>
              <a:rPr lang="en-US" dirty="0"/>
              <a:t>Time to build up the developer and user interfaces!</a:t>
            </a:r>
            <a:endParaRPr lang="en-US" sz="2000" dirty="0"/>
          </a:p>
        </p:txBody>
      </p:sp>
    </p:spTree>
    <p:extLst>
      <p:ext uri="{BB962C8B-B14F-4D97-AF65-F5344CB8AC3E}">
        <p14:creationId xmlns:p14="http://schemas.microsoft.com/office/powerpoint/2010/main" val="1139951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77860" y="2327674"/>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3256" y="1139242"/>
            <a:ext cx="11369809" cy="1605876"/>
          </a:xfrm>
        </p:spPr>
        <p:txBody>
          <a:bodyPr/>
          <a:lstStyle/>
          <a:p>
            <a:pPr>
              <a:spcBef>
                <a:spcPts val="800"/>
              </a:spcBef>
            </a:pPr>
            <a:r>
              <a:rPr lang="en-US" sz="2800" dirty="0"/>
              <a:t>How will other projects use this work?</a:t>
            </a:r>
          </a:p>
          <a:p>
            <a:pPr lvl="1"/>
            <a:endParaRPr lang="en-US" sz="2400" dirty="0"/>
          </a:p>
        </p:txBody>
      </p:sp>
      <p:sp>
        <p:nvSpPr>
          <p:cNvPr id="7" name="Content Placeholder 2">
            <a:extLst>
              <a:ext uri="{FF2B5EF4-FFF2-40B4-BE49-F238E27FC236}">
                <a16:creationId xmlns:a16="http://schemas.microsoft.com/office/drawing/2014/main" id="{6A273E53-E63C-7A4E-B5FA-B04AAC75EF85}"/>
              </a:ext>
            </a:extLst>
          </p:cNvPr>
          <p:cNvSpPr txBox="1">
            <a:spLocks/>
          </p:cNvSpPr>
          <p:nvPr/>
        </p:nvSpPr>
        <p:spPr bwMode="auto">
          <a:xfrm>
            <a:off x="5685234" y="4827330"/>
            <a:ext cx="2613991"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libraries</a:t>
            </a:r>
          </a:p>
        </p:txBody>
      </p:sp>
      <p:sp>
        <p:nvSpPr>
          <p:cNvPr id="8" name="Content Placeholder 2">
            <a:extLst>
              <a:ext uri="{FF2B5EF4-FFF2-40B4-BE49-F238E27FC236}">
                <a16:creationId xmlns:a16="http://schemas.microsoft.com/office/drawing/2014/main" id="{E37C86E7-3AFC-3F40-8B82-4EA788E39FA3}"/>
              </a:ext>
            </a:extLst>
          </p:cNvPr>
          <p:cNvSpPr txBox="1">
            <a:spLocks/>
          </p:cNvSpPr>
          <p:nvPr/>
        </p:nvSpPr>
        <p:spPr bwMode="auto">
          <a:xfrm>
            <a:off x="5698488" y="3184567"/>
            <a:ext cx="3157329"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headers</a:t>
            </a:r>
          </a:p>
        </p:txBody>
      </p:sp>
      <p:sp>
        <p:nvSpPr>
          <p:cNvPr id="10" name="Content Placeholder 2">
            <a:extLst>
              <a:ext uri="{FF2B5EF4-FFF2-40B4-BE49-F238E27FC236}">
                <a16:creationId xmlns:a16="http://schemas.microsoft.com/office/drawing/2014/main" id="{3AE6C402-2EB6-5949-9C4A-E5614617BF07}"/>
              </a:ext>
            </a:extLst>
          </p:cNvPr>
          <p:cNvSpPr txBox="1">
            <a:spLocks/>
          </p:cNvSpPr>
          <p:nvPr/>
        </p:nvSpPr>
        <p:spPr bwMode="auto">
          <a:xfrm>
            <a:off x="5721680" y="1541874"/>
            <a:ext cx="2421836" cy="5117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executable</a:t>
            </a:r>
          </a:p>
        </p:txBody>
      </p:sp>
      <p:sp>
        <p:nvSpPr>
          <p:cNvPr id="12" name="Rectangle 11">
            <a:extLst>
              <a:ext uri="{FF2B5EF4-FFF2-40B4-BE49-F238E27FC236}">
                <a16:creationId xmlns:a16="http://schemas.microsoft.com/office/drawing/2014/main" id="{4E0BECF8-1C1A-094A-AD66-3F96B7338B1D}"/>
              </a:ext>
            </a:extLst>
          </p:cNvPr>
          <p:cNvSpPr/>
          <p:nvPr/>
        </p:nvSpPr>
        <p:spPr>
          <a:xfrm>
            <a:off x="6992230" y="1921077"/>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$PREFIX/bin/</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artifact-tools</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run-parallel</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run-serial</a:t>
            </a:r>
          </a:p>
        </p:txBody>
      </p:sp>
      <p:sp>
        <p:nvSpPr>
          <p:cNvPr id="13" name="Rectangle 12">
            <a:extLst>
              <a:ext uri="{FF2B5EF4-FFF2-40B4-BE49-F238E27FC236}">
                <a16:creationId xmlns:a16="http://schemas.microsoft.com/office/drawing/2014/main" id="{73B3C071-30B7-9843-9963-AD7724EFD719}"/>
              </a:ext>
            </a:extLst>
          </p:cNvPr>
          <p:cNvSpPr/>
          <p:nvPr/>
        </p:nvSpPr>
        <p:spPr>
          <a:xfrm>
            <a:off x="6992230" y="3526953"/>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$PREFIX/include/$PROJ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config.h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heat.mod</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14" name="Rectangle 13">
            <a:extLst>
              <a:ext uri="{FF2B5EF4-FFF2-40B4-BE49-F238E27FC236}">
                <a16:creationId xmlns:a16="http://schemas.microsoft.com/office/drawing/2014/main" id="{06971C46-E75C-1943-9E9A-862CD8813AC0}"/>
              </a:ext>
            </a:extLst>
          </p:cNvPr>
          <p:cNvSpPr/>
          <p:nvPr/>
        </p:nvSpPr>
        <p:spPr>
          <a:xfrm>
            <a:off x="6992229" y="5203619"/>
            <a:ext cx="4545634" cy="923330"/>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$PREFIX/lib/$PROJ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libheat.so</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libheat.a</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3" name="TextBox 2">
            <a:extLst>
              <a:ext uri="{FF2B5EF4-FFF2-40B4-BE49-F238E27FC236}">
                <a16:creationId xmlns:a16="http://schemas.microsoft.com/office/drawing/2014/main" id="{0DA724E3-1C34-3249-8DF7-F543BF1C2012}"/>
              </a:ext>
            </a:extLst>
          </p:cNvPr>
          <p:cNvSpPr txBox="1"/>
          <p:nvPr/>
        </p:nvSpPr>
        <p:spPr>
          <a:xfrm>
            <a:off x="1033669" y="5082817"/>
            <a:ext cx="5060743" cy="1514261"/>
          </a:xfrm>
          <a:prstGeom prst="rect">
            <a:avLst/>
          </a:prstGeom>
          <a:noFill/>
        </p:spPr>
        <p:txBody>
          <a:bodyPr wrap="square" lIns="118872" tIns="91440" rIns="118872" bIns="91440" rtlCol="0" anchor="ctr" anchorCtr="0">
            <a:spAutoFit/>
          </a:bodyPr>
          <a:lstStyle/>
          <a:p>
            <a:pPr algn="l">
              <a:lnSpc>
                <a:spcPct val="90000"/>
              </a:lnSpc>
            </a:pPr>
            <a:r>
              <a:rPr lang="en-US" sz="2400" u="sng" dirty="0"/>
              <a:t>Front-lines: Documentation!</a:t>
            </a:r>
          </a:p>
          <a:p>
            <a:pPr algn="l">
              <a:lnSpc>
                <a:spcPct val="90000"/>
              </a:lnSpc>
            </a:pPr>
            <a:endParaRPr lang="en-US" sz="2400" u="sng" dirty="0"/>
          </a:p>
          <a:p>
            <a:pPr algn="l">
              <a:lnSpc>
                <a:spcPct val="90000"/>
              </a:lnSpc>
            </a:pPr>
            <a:r>
              <a:rPr lang="en-US" sz="2400" dirty="0"/>
              <a:t>* what's expected to work?</a:t>
            </a:r>
          </a:p>
          <a:p>
            <a:pPr algn="l">
              <a:lnSpc>
                <a:spcPct val="90000"/>
              </a:lnSpc>
            </a:pPr>
            <a:r>
              <a:rPr lang="en-US" sz="2400" dirty="0"/>
              <a:t>* where / how do I configure it?</a:t>
            </a:r>
          </a:p>
        </p:txBody>
      </p:sp>
    </p:spTree>
    <p:extLst>
      <p:ext uri="{BB962C8B-B14F-4D97-AF65-F5344CB8AC3E}">
        <p14:creationId xmlns:p14="http://schemas.microsoft.com/office/powerpoint/2010/main" val="4254372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3256" y="1139242"/>
            <a:ext cx="11369809" cy="1605876"/>
          </a:xfrm>
        </p:spPr>
        <p:txBody>
          <a:bodyPr/>
          <a:lstStyle/>
          <a:p>
            <a:pPr>
              <a:spcBef>
                <a:spcPts val="800"/>
              </a:spcBef>
            </a:pPr>
            <a:r>
              <a:rPr lang="en-US" sz="2800" dirty="0"/>
              <a:t>Steps to package</a:t>
            </a:r>
          </a:p>
          <a:p>
            <a:pPr lvl="1"/>
            <a:endParaRPr lang="en-US" sz="2400" dirty="0"/>
          </a:p>
        </p:txBody>
      </p:sp>
      <p:sp>
        <p:nvSpPr>
          <p:cNvPr id="4" name="Rectangle 3">
            <a:extLst>
              <a:ext uri="{FF2B5EF4-FFF2-40B4-BE49-F238E27FC236}">
                <a16:creationId xmlns:a16="http://schemas.microsoft.com/office/drawing/2014/main" id="{32B23393-5C1D-514F-ADC8-55BC3FAE1A7D}"/>
              </a:ext>
            </a:extLst>
          </p:cNvPr>
          <p:cNvSpPr/>
          <p:nvPr/>
        </p:nvSpPr>
        <p:spPr>
          <a:xfrm>
            <a:off x="1238249" y="1965985"/>
            <a:ext cx="260985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Document End-Usage</a:t>
            </a:r>
          </a:p>
        </p:txBody>
      </p:sp>
      <p:sp>
        <p:nvSpPr>
          <p:cNvPr id="15" name="Rectangle 14">
            <a:extLst>
              <a:ext uri="{FF2B5EF4-FFF2-40B4-BE49-F238E27FC236}">
                <a16:creationId xmlns:a16="http://schemas.microsoft.com/office/drawing/2014/main" id="{32AF80F8-81F2-6049-8FD6-147BA5175AE5}"/>
              </a:ext>
            </a:extLst>
          </p:cNvPr>
          <p:cNvSpPr/>
          <p:nvPr/>
        </p:nvSpPr>
        <p:spPr>
          <a:xfrm>
            <a:off x="4200525" y="3440223"/>
            <a:ext cx="312420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Test install/run process</a:t>
            </a:r>
          </a:p>
        </p:txBody>
      </p:sp>
      <p:sp>
        <p:nvSpPr>
          <p:cNvPr id="5" name="Diamond 4">
            <a:extLst>
              <a:ext uri="{FF2B5EF4-FFF2-40B4-BE49-F238E27FC236}">
                <a16:creationId xmlns:a16="http://schemas.microsoft.com/office/drawing/2014/main" id="{11B4B86C-802A-594D-B087-58B66969F6DB}"/>
              </a:ext>
            </a:extLst>
          </p:cNvPr>
          <p:cNvSpPr/>
          <p:nvPr/>
        </p:nvSpPr>
        <p:spPr>
          <a:xfrm>
            <a:off x="8340726" y="2841919"/>
            <a:ext cx="2073275" cy="2073275"/>
          </a:xfrm>
          <a:prstGeom prst="diamond">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800" dirty="0">
              <a:solidFill>
                <a:sysClr val="windowText" lastClr="000000"/>
              </a:solidFill>
            </a:endParaRPr>
          </a:p>
        </p:txBody>
      </p:sp>
      <p:sp>
        <p:nvSpPr>
          <p:cNvPr id="6" name="TextBox 5">
            <a:extLst>
              <a:ext uri="{FF2B5EF4-FFF2-40B4-BE49-F238E27FC236}">
                <a16:creationId xmlns:a16="http://schemas.microsoft.com/office/drawing/2014/main" id="{B6C52E60-887A-3B4E-9EBB-0A81723D8C24}"/>
              </a:ext>
            </a:extLst>
          </p:cNvPr>
          <p:cNvSpPr txBox="1"/>
          <p:nvPr/>
        </p:nvSpPr>
        <p:spPr>
          <a:xfrm>
            <a:off x="8594725" y="3540419"/>
            <a:ext cx="2073275" cy="572464"/>
          </a:xfrm>
          <a:prstGeom prst="rect">
            <a:avLst/>
          </a:prstGeom>
          <a:noFill/>
        </p:spPr>
        <p:txBody>
          <a:bodyPr wrap="square" lIns="118872" tIns="91440" rIns="118872" bIns="91440" rtlCol="0" anchor="ctr" anchorCtr="0">
            <a:spAutoFit/>
          </a:bodyPr>
          <a:lstStyle/>
          <a:p>
            <a:pPr algn="l">
              <a:lnSpc>
                <a:spcPct val="90000"/>
              </a:lnSpc>
            </a:pPr>
            <a:r>
              <a:rPr lang="en-US" sz="2800" dirty="0"/>
              <a:t>Working?</a:t>
            </a:r>
          </a:p>
        </p:txBody>
      </p:sp>
      <p:sp>
        <p:nvSpPr>
          <p:cNvPr id="18" name="TextBox 17">
            <a:extLst>
              <a:ext uri="{FF2B5EF4-FFF2-40B4-BE49-F238E27FC236}">
                <a16:creationId xmlns:a16="http://schemas.microsoft.com/office/drawing/2014/main" id="{C9C19183-2F09-D94F-AA75-476461E60A1C}"/>
              </a:ext>
            </a:extLst>
          </p:cNvPr>
          <p:cNvSpPr txBox="1"/>
          <p:nvPr/>
        </p:nvSpPr>
        <p:spPr>
          <a:xfrm>
            <a:off x="9391650" y="5005939"/>
            <a:ext cx="568325" cy="572464"/>
          </a:xfrm>
          <a:prstGeom prst="rect">
            <a:avLst/>
          </a:prstGeom>
          <a:noFill/>
        </p:spPr>
        <p:txBody>
          <a:bodyPr wrap="square" lIns="118872" tIns="91440" rIns="118872" bIns="91440" rtlCol="0" anchor="ctr" anchorCtr="0">
            <a:spAutoFit/>
          </a:bodyPr>
          <a:lstStyle/>
          <a:p>
            <a:pPr algn="l">
              <a:lnSpc>
                <a:spcPct val="90000"/>
              </a:lnSpc>
            </a:pPr>
            <a:r>
              <a:rPr lang="en-US" sz="2800" dirty="0"/>
              <a:t>N</a:t>
            </a:r>
          </a:p>
        </p:txBody>
      </p:sp>
      <p:sp>
        <p:nvSpPr>
          <p:cNvPr id="19" name="TextBox 18">
            <a:extLst>
              <a:ext uri="{FF2B5EF4-FFF2-40B4-BE49-F238E27FC236}">
                <a16:creationId xmlns:a16="http://schemas.microsoft.com/office/drawing/2014/main" id="{94C91ECB-CAF4-9C45-B311-2C8EE4C0788E}"/>
              </a:ext>
            </a:extLst>
          </p:cNvPr>
          <p:cNvSpPr txBox="1"/>
          <p:nvPr/>
        </p:nvSpPr>
        <p:spPr>
          <a:xfrm>
            <a:off x="9368789" y="2131965"/>
            <a:ext cx="568325" cy="572464"/>
          </a:xfrm>
          <a:prstGeom prst="rect">
            <a:avLst/>
          </a:prstGeom>
          <a:noFill/>
        </p:spPr>
        <p:txBody>
          <a:bodyPr wrap="square" lIns="118872" tIns="91440" rIns="118872" bIns="91440" rtlCol="0" anchor="ctr" anchorCtr="0">
            <a:spAutoFit/>
          </a:bodyPr>
          <a:lstStyle/>
          <a:p>
            <a:pPr algn="l">
              <a:lnSpc>
                <a:spcPct val="90000"/>
              </a:lnSpc>
            </a:pPr>
            <a:r>
              <a:rPr lang="en-US" sz="2800" dirty="0"/>
              <a:t>Y</a:t>
            </a:r>
          </a:p>
        </p:txBody>
      </p:sp>
      <p:sp>
        <p:nvSpPr>
          <p:cNvPr id="11" name="Freeform 10">
            <a:extLst>
              <a:ext uri="{FF2B5EF4-FFF2-40B4-BE49-F238E27FC236}">
                <a16:creationId xmlns:a16="http://schemas.microsoft.com/office/drawing/2014/main" id="{82587DF3-294D-6140-AF7A-AEAE8022B3E7}"/>
              </a:ext>
            </a:extLst>
          </p:cNvPr>
          <p:cNvSpPr/>
          <p:nvPr/>
        </p:nvSpPr>
        <p:spPr>
          <a:xfrm>
            <a:off x="9353550" y="2228850"/>
            <a:ext cx="38100" cy="609600"/>
          </a:xfrm>
          <a:custGeom>
            <a:avLst/>
            <a:gdLst>
              <a:gd name="connsiteX0" fmla="*/ 38100 w 38100"/>
              <a:gd name="connsiteY0" fmla="*/ 609600 h 609600"/>
              <a:gd name="connsiteX1" fmla="*/ 0 w 38100"/>
              <a:gd name="connsiteY1" fmla="*/ 0 h 609600"/>
            </a:gdLst>
            <a:ahLst/>
            <a:cxnLst>
              <a:cxn ang="0">
                <a:pos x="connsiteX0" y="connsiteY0"/>
              </a:cxn>
              <a:cxn ang="0">
                <a:pos x="connsiteX1" y="connsiteY1"/>
              </a:cxn>
            </a:cxnLst>
            <a:rect l="l" t="t" r="r" b="b"/>
            <a:pathLst>
              <a:path w="38100" h="609600">
                <a:moveTo>
                  <a:pt x="38100" y="609600"/>
                </a:moveTo>
                <a:lnTo>
                  <a:pt x="0" y="0"/>
                </a:lnTo>
              </a:path>
            </a:pathLst>
          </a:custGeom>
          <a:noFill/>
          <a:ln>
            <a:noFill/>
          </a:ln>
          <a:effectLst>
            <a:outerShdw blurRad="44450" dist="27940" dir="5400000" algn="ctr">
              <a:srgbClr val="000000">
                <a:alpha val="32000"/>
              </a:srgbClr>
            </a:outerShdw>
          </a:effectLst>
        </p:spPr>
        <p:txBody>
          <a:bodyPr rtlCol="0" anchor="ctr"/>
          <a:lstStyle/>
          <a:p>
            <a:pPr algn="ctr"/>
            <a:endParaRPr lang="en-US"/>
          </a:p>
        </p:txBody>
      </p:sp>
      <p:sp>
        <p:nvSpPr>
          <p:cNvPr id="20" name="Freeform 19">
            <a:extLst>
              <a:ext uri="{FF2B5EF4-FFF2-40B4-BE49-F238E27FC236}">
                <a16:creationId xmlns:a16="http://schemas.microsoft.com/office/drawing/2014/main" id="{9BE3120C-4C54-CA4D-AA70-25DA30633091}"/>
              </a:ext>
            </a:extLst>
          </p:cNvPr>
          <p:cNvSpPr/>
          <p:nvPr/>
        </p:nvSpPr>
        <p:spPr>
          <a:xfrm>
            <a:off x="2324100" y="2876550"/>
            <a:ext cx="7048500" cy="2647950"/>
          </a:xfrm>
          <a:custGeom>
            <a:avLst/>
            <a:gdLst>
              <a:gd name="connsiteX0" fmla="*/ 7048500 w 7048500"/>
              <a:gd name="connsiteY0" fmla="*/ 438150 h 1047750"/>
              <a:gd name="connsiteX1" fmla="*/ 7048500 w 7048500"/>
              <a:gd name="connsiteY1" fmla="*/ 1047750 h 1047750"/>
              <a:gd name="connsiteX2" fmla="*/ 0 w 7048500"/>
              <a:gd name="connsiteY2" fmla="*/ 1009650 h 1047750"/>
              <a:gd name="connsiteX3" fmla="*/ 19050 w 7048500"/>
              <a:gd name="connsiteY3" fmla="*/ 0 h 1047750"/>
              <a:gd name="connsiteX0" fmla="*/ 7048500 w 7048500"/>
              <a:gd name="connsiteY0" fmla="*/ 2217964 h 2827564"/>
              <a:gd name="connsiteX1" fmla="*/ 7048500 w 7048500"/>
              <a:gd name="connsiteY1" fmla="*/ 2827564 h 2827564"/>
              <a:gd name="connsiteX2" fmla="*/ 0 w 7048500"/>
              <a:gd name="connsiteY2" fmla="*/ 2789464 h 2827564"/>
              <a:gd name="connsiteX3" fmla="*/ 2722 w 7048500"/>
              <a:gd name="connsiteY3" fmla="*/ 0 h 2827564"/>
              <a:gd name="connsiteX0" fmla="*/ 7048500 w 7048500"/>
              <a:gd name="connsiteY0" fmla="*/ 1858736 h 2468336"/>
              <a:gd name="connsiteX1" fmla="*/ 7048500 w 7048500"/>
              <a:gd name="connsiteY1" fmla="*/ 2468336 h 2468336"/>
              <a:gd name="connsiteX2" fmla="*/ 0 w 7048500"/>
              <a:gd name="connsiteY2" fmla="*/ 2430236 h 2468336"/>
              <a:gd name="connsiteX3" fmla="*/ 2722 w 7048500"/>
              <a:gd name="connsiteY3" fmla="*/ 0 h 2468336"/>
              <a:gd name="connsiteX0" fmla="*/ 7048500 w 7048500"/>
              <a:gd name="connsiteY0" fmla="*/ 1989364 h 2598964"/>
              <a:gd name="connsiteX1" fmla="*/ 7048500 w 7048500"/>
              <a:gd name="connsiteY1" fmla="*/ 2598964 h 2598964"/>
              <a:gd name="connsiteX2" fmla="*/ 0 w 7048500"/>
              <a:gd name="connsiteY2" fmla="*/ 2560864 h 2598964"/>
              <a:gd name="connsiteX3" fmla="*/ 51707 w 7048500"/>
              <a:gd name="connsiteY3" fmla="*/ 0 h 2598964"/>
              <a:gd name="connsiteX0" fmla="*/ 7048500 w 7048500"/>
              <a:gd name="connsiteY0" fmla="*/ 2038350 h 2647950"/>
              <a:gd name="connsiteX1" fmla="*/ 7048500 w 7048500"/>
              <a:gd name="connsiteY1" fmla="*/ 2647950 h 2647950"/>
              <a:gd name="connsiteX2" fmla="*/ 0 w 7048500"/>
              <a:gd name="connsiteY2" fmla="*/ 2609850 h 2647950"/>
              <a:gd name="connsiteX3" fmla="*/ 35379 w 7048500"/>
              <a:gd name="connsiteY3" fmla="*/ 0 h 2647950"/>
            </a:gdLst>
            <a:ahLst/>
            <a:cxnLst>
              <a:cxn ang="0">
                <a:pos x="connsiteX0" y="connsiteY0"/>
              </a:cxn>
              <a:cxn ang="0">
                <a:pos x="connsiteX1" y="connsiteY1"/>
              </a:cxn>
              <a:cxn ang="0">
                <a:pos x="connsiteX2" y="connsiteY2"/>
              </a:cxn>
              <a:cxn ang="0">
                <a:pos x="connsiteX3" y="connsiteY3"/>
              </a:cxn>
            </a:cxnLst>
            <a:rect l="l" t="t" r="r" b="b"/>
            <a:pathLst>
              <a:path w="7048500" h="2647950">
                <a:moveTo>
                  <a:pt x="7048500" y="2038350"/>
                </a:moveTo>
                <a:lnTo>
                  <a:pt x="7048500" y="2647950"/>
                </a:lnTo>
                <a:lnTo>
                  <a:pt x="0" y="2609850"/>
                </a:lnTo>
                <a:cubicBezTo>
                  <a:pt x="6350" y="2273300"/>
                  <a:pt x="29029" y="336550"/>
                  <a:pt x="35379" y="0"/>
                </a:cubicBezTo>
              </a:path>
            </a:pathLst>
          </a:custGeom>
          <a:noFill/>
          <a:ln w="38100">
            <a:solidFill>
              <a:schemeClr val="accent1">
                <a:shade val="95000"/>
                <a:satMod val="105000"/>
              </a:schemeClr>
            </a:solidFill>
            <a:tailEnd type="triangle" w="lg" len="med"/>
          </a:ln>
          <a:effectLst/>
        </p:spPr>
        <p:txBody>
          <a:bodyPr rtlCol="0" anchor="ctr"/>
          <a:lstStyle/>
          <a:p>
            <a:pPr algn="ctr"/>
            <a:endParaRPr lang="en-US"/>
          </a:p>
        </p:txBody>
      </p:sp>
      <p:cxnSp>
        <p:nvCxnSpPr>
          <p:cNvPr id="24" name="Straight Arrow Connector 23">
            <a:extLst>
              <a:ext uri="{FF2B5EF4-FFF2-40B4-BE49-F238E27FC236}">
                <a16:creationId xmlns:a16="http://schemas.microsoft.com/office/drawing/2014/main" id="{6B0660AD-3E22-1648-919F-CB7E1932CC47}"/>
              </a:ext>
            </a:extLst>
          </p:cNvPr>
          <p:cNvCxnSpPr>
            <a:cxnSpLocks/>
            <a:stCxn id="5" idx="0"/>
          </p:cNvCxnSpPr>
          <p:nvPr/>
        </p:nvCxnSpPr>
        <p:spPr>
          <a:xfrm flipH="1" flipV="1">
            <a:off x="9360214" y="1918346"/>
            <a:ext cx="17150" cy="923573"/>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4D1CB73-F143-FB40-A6D3-4545F3A96C33}"/>
              </a:ext>
            </a:extLst>
          </p:cNvPr>
          <p:cNvCxnSpPr>
            <a:cxnSpLocks/>
            <a:stCxn id="15" idx="3"/>
            <a:endCxn id="5" idx="1"/>
          </p:cNvCxnSpPr>
          <p:nvPr/>
        </p:nvCxnSpPr>
        <p:spPr>
          <a:xfrm flipV="1">
            <a:off x="7324725" y="3878557"/>
            <a:ext cx="1016001" cy="18866"/>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072E1F1-B442-304D-B335-5F9296A533F3}"/>
              </a:ext>
            </a:extLst>
          </p:cNvPr>
          <p:cNvCxnSpPr>
            <a:cxnSpLocks/>
            <a:stCxn id="4" idx="3"/>
          </p:cNvCxnSpPr>
          <p:nvPr/>
        </p:nvCxnSpPr>
        <p:spPr>
          <a:xfrm>
            <a:off x="3848099" y="2423185"/>
            <a:ext cx="638175" cy="0"/>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84DA2816-F7DB-434D-BB07-8AB8CB5A6E72}"/>
              </a:ext>
            </a:extLst>
          </p:cNvPr>
          <p:cNvSpPr/>
          <p:nvPr/>
        </p:nvSpPr>
        <p:spPr>
          <a:xfrm>
            <a:off x="7544751" y="1003946"/>
            <a:ext cx="312420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400" dirty="0">
                <a:solidFill>
                  <a:sysClr val="windowText" lastClr="000000"/>
                </a:solidFill>
              </a:rPr>
              <a:t>Tag, release, and create </a:t>
            </a:r>
            <a:r>
              <a:rPr lang="en-US" sz="2400" dirty="0" err="1">
                <a:solidFill>
                  <a:sysClr val="windowText" lastClr="000000"/>
                </a:solidFill>
              </a:rPr>
              <a:t>downstreams</a:t>
            </a:r>
            <a:r>
              <a:rPr lang="en-US" sz="2400" dirty="0">
                <a:solidFill>
                  <a:sysClr val="windowText" lastClr="000000"/>
                </a:solidFill>
              </a:rPr>
              <a:t>.</a:t>
            </a:r>
            <a:endParaRPr lang="en-US" sz="3200" dirty="0">
              <a:solidFill>
                <a:sysClr val="windowText" lastClr="000000"/>
              </a:solidFill>
            </a:endParaRPr>
          </a:p>
        </p:txBody>
      </p:sp>
      <p:sp>
        <p:nvSpPr>
          <p:cNvPr id="7" name="Rectangle 6">
            <a:extLst>
              <a:ext uri="{FF2B5EF4-FFF2-40B4-BE49-F238E27FC236}">
                <a16:creationId xmlns:a16="http://schemas.microsoft.com/office/drawing/2014/main" id="{0137FA74-3316-45C1-0062-0D78694455F1}"/>
              </a:ext>
            </a:extLst>
          </p:cNvPr>
          <p:cNvSpPr/>
          <p:nvPr/>
        </p:nvSpPr>
        <p:spPr>
          <a:xfrm>
            <a:off x="4457700" y="1894940"/>
            <a:ext cx="260985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Structure Targets</a:t>
            </a:r>
          </a:p>
        </p:txBody>
      </p:sp>
      <p:cxnSp>
        <p:nvCxnSpPr>
          <p:cNvPr id="9" name="Straight Arrow Connector 8">
            <a:extLst>
              <a:ext uri="{FF2B5EF4-FFF2-40B4-BE49-F238E27FC236}">
                <a16:creationId xmlns:a16="http://schemas.microsoft.com/office/drawing/2014/main" id="{16F14CCB-14FD-8A40-7E78-B820BBE1B005}"/>
              </a:ext>
            </a:extLst>
          </p:cNvPr>
          <p:cNvCxnSpPr>
            <a:cxnSpLocks/>
            <a:stCxn id="7" idx="2"/>
            <a:endCxn id="15" idx="0"/>
          </p:cNvCxnSpPr>
          <p:nvPr/>
        </p:nvCxnSpPr>
        <p:spPr>
          <a:xfrm>
            <a:off x="5762625" y="2809340"/>
            <a:ext cx="0" cy="630883"/>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7081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EE31-76EF-ADDA-D6B5-DA454EDE0D20}"/>
              </a:ext>
            </a:extLst>
          </p:cNvPr>
          <p:cNvSpPr>
            <a:spLocks noGrp="1"/>
          </p:cNvSpPr>
          <p:nvPr>
            <p:ph type="title"/>
          </p:nvPr>
        </p:nvSpPr>
        <p:spPr/>
        <p:txBody>
          <a:bodyPr/>
          <a:lstStyle/>
          <a:p>
            <a:r>
              <a:rPr lang="en-US" dirty="0"/>
              <a:t>Importing a Python Package</a:t>
            </a:r>
          </a:p>
        </p:txBody>
      </p:sp>
      <p:sp>
        <p:nvSpPr>
          <p:cNvPr id="6" name="Rectangle 5">
            <a:extLst>
              <a:ext uri="{FF2B5EF4-FFF2-40B4-BE49-F238E27FC236}">
                <a16:creationId xmlns:a16="http://schemas.microsoft.com/office/drawing/2014/main" id="{B937DFEE-66E1-133E-1E9B-A137BC264CCF}"/>
              </a:ext>
            </a:extLst>
          </p:cNvPr>
          <p:cNvSpPr/>
          <p:nvPr/>
        </p:nvSpPr>
        <p:spPr>
          <a:xfrm>
            <a:off x="1047973" y="1728766"/>
            <a:ext cx="4493243" cy="523220"/>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requirements.txt</a:t>
            </a:r>
            <a:endParaRPr lang="en-US" sz="1400" dirty="0">
              <a:solidFill>
                <a:schemeClr val="bg2"/>
              </a:solidFill>
              <a:latin typeface="Menlo" panose="020B0609030804020204" pitchFamily="49" charset="0"/>
            </a:endParaRPr>
          </a:p>
          <a:p>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&gt;= 0.1</a:t>
            </a:r>
          </a:p>
        </p:txBody>
      </p:sp>
      <p:sp>
        <p:nvSpPr>
          <p:cNvPr id="7" name="Rectangle 6">
            <a:extLst>
              <a:ext uri="{FF2B5EF4-FFF2-40B4-BE49-F238E27FC236}">
                <a16:creationId xmlns:a16="http://schemas.microsoft.com/office/drawing/2014/main" id="{0EFA5FAD-28AD-842B-2DC6-2CF4C7A3C95B}"/>
              </a:ext>
            </a:extLst>
          </p:cNvPr>
          <p:cNvSpPr/>
          <p:nvPr/>
        </p:nvSpPr>
        <p:spPr>
          <a:xfrm>
            <a:off x="5807999" y="1728766"/>
            <a:ext cx="4493243" cy="738664"/>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app.py</a:t>
            </a:r>
            <a:endParaRPr lang="en-US" sz="1400" dirty="0">
              <a:solidFill>
                <a:schemeClr val="bg2"/>
              </a:solidFill>
              <a:latin typeface="Menlo" panose="020B0609030804020204" pitchFamily="49" charset="0"/>
            </a:endParaRP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import </a:t>
            </a:r>
            <a:r>
              <a:rPr lang="en-US" sz="1400" dirty="0" err="1">
                <a:solidFill>
                  <a:schemeClr val="bg2"/>
                </a:solidFill>
                <a:latin typeface="Menlo" panose="020B0609030804020204" pitchFamily="49" charset="0"/>
              </a:rPr>
              <a:t>heateq</a:t>
            </a:r>
            <a:endParaRPr lang="en-US" sz="1400" dirty="0">
              <a:solidFill>
                <a:schemeClr val="bg2"/>
              </a:solidFill>
              <a:latin typeface="Menlo" panose="020B0609030804020204" pitchFamily="49" charset="0"/>
            </a:endParaRPr>
          </a:p>
        </p:txBody>
      </p:sp>
      <p:sp>
        <p:nvSpPr>
          <p:cNvPr id="12" name="Rectangle 11">
            <a:extLst>
              <a:ext uri="{FF2B5EF4-FFF2-40B4-BE49-F238E27FC236}">
                <a16:creationId xmlns:a16="http://schemas.microsoft.com/office/drawing/2014/main" id="{64700C64-B0B7-5443-3CBA-29D7D9A572C3}"/>
              </a:ext>
            </a:extLst>
          </p:cNvPr>
          <p:cNvSpPr/>
          <p:nvPr/>
        </p:nvSpPr>
        <p:spPr>
          <a:xfrm>
            <a:off x="1047973" y="4079740"/>
            <a:ext cx="4493243" cy="954107"/>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setup.cfg</a:t>
            </a:r>
            <a:endParaRPr lang="en-US" sz="1400" dirty="0">
              <a:solidFill>
                <a:schemeClr val="bg2"/>
              </a:solidFill>
              <a:latin typeface="Menlo" panose="020B0609030804020204" pitchFamily="49" charset="0"/>
            </a:endParaRPr>
          </a:p>
          <a:p>
            <a:endParaRPr lang="en-US" sz="1400" dirty="0">
              <a:solidFill>
                <a:schemeClr val="bg2"/>
              </a:solidFill>
              <a:latin typeface="Menlo" panose="020B0609030804020204" pitchFamily="49" charset="0"/>
            </a:endParaRPr>
          </a:p>
          <a:p>
            <a:r>
              <a:rPr lang="en-US" sz="1400" dirty="0" err="1">
                <a:solidFill>
                  <a:schemeClr val="bg2"/>
                </a:solidFill>
                <a:latin typeface="Menlo" panose="020B0609030804020204" pitchFamily="49" charset="0"/>
              </a:rPr>
              <a:t>install_requires</a:t>
            </a:r>
            <a:r>
              <a:rPr lang="en-US" sz="1400" dirty="0">
                <a:solidFill>
                  <a:schemeClr val="bg2"/>
                </a:solidFill>
                <a:latin typeface="Menlo" panose="020B0609030804020204" pitchFamily="49" charset="0"/>
              </a:rPr>
              <a:t> =</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&gt;= 0.1</a:t>
            </a:r>
          </a:p>
        </p:txBody>
      </p:sp>
      <p:sp>
        <p:nvSpPr>
          <p:cNvPr id="14" name="Rectangle 13">
            <a:extLst>
              <a:ext uri="{FF2B5EF4-FFF2-40B4-BE49-F238E27FC236}">
                <a16:creationId xmlns:a16="http://schemas.microsoft.com/office/drawing/2014/main" id="{75BEC19E-C10B-4C3D-AACC-69F87A925265}"/>
              </a:ext>
            </a:extLst>
          </p:cNvPr>
          <p:cNvSpPr/>
          <p:nvPr/>
        </p:nvSpPr>
        <p:spPr>
          <a:xfrm>
            <a:off x="5807999" y="4079740"/>
            <a:ext cx="4493243" cy="738664"/>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app.py</a:t>
            </a:r>
            <a:endParaRPr lang="en-US" sz="1400" dirty="0">
              <a:solidFill>
                <a:schemeClr val="bg2"/>
              </a:solidFill>
              <a:latin typeface="Menlo" panose="020B0609030804020204" pitchFamily="49" charset="0"/>
            </a:endParaRP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from </a:t>
            </a:r>
            <a:r>
              <a:rPr lang="en-US" sz="1400" dirty="0" err="1">
                <a:solidFill>
                  <a:schemeClr val="bg2"/>
                </a:solidFill>
                <a:latin typeface="Menlo" panose="020B0609030804020204" pitchFamily="49" charset="0"/>
              </a:rPr>
              <a:t>heateq.pheat</a:t>
            </a:r>
            <a:r>
              <a:rPr lang="en-US" sz="1400" dirty="0">
                <a:solidFill>
                  <a:schemeClr val="bg2"/>
                </a:solidFill>
                <a:latin typeface="Menlo" panose="020B0609030804020204" pitchFamily="49" charset="0"/>
              </a:rPr>
              <a:t> import Params</a:t>
            </a:r>
          </a:p>
        </p:txBody>
      </p:sp>
      <p:sp>
        <p:nvSpPr>
          <p:cNvPr id="15" name="Title 1">
            <a:extLst>
              <a:ext uri="{FF2B5EF4-FFF2-40B4-BE49-F238E27FC236}">
                <a16:creationId xmlns:a16="http://schemas.microsoft.com/office/drawing/2014/main" id="{A4E70B94-278F-BCA3-8A9C-CFBA8F5F3AD9}"/>
              </a:ext>
            </a:extLst>
          </p:cNvPr>
          <p:cNvSpPr txBox="1">
            <a:spLocks/>
          </p:cNvSpPr>
          <p:nvPr/>
        </p:nvSpPr>
        <p:spPr bwMode="auto">
          <a:xfrm>
            <a:off x="781190" y="1325880"/>
            <a:ext cx="128320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basic</a:t>
            </a:r>
          </a:p>
        </p:txBody>
      </p:sp>
      <p:sp>
        <p:nvSpPr>
          <p:cNvPr id="16" name="Title 1">
            <a:extLst>
              <a:ext uri="{FF2B5EF4-FFF2-40B4-BE49-F238E27FC236}">
                <a16:creationId xmlns:a16="http://schemas.microsoft.com/office/drawing/2014/main" id="{20C88025-096F-23A8-F2B5-FB19AD0D105C}"/>
              </a:ext>
            </a:extLst>
          </p:cNvPr>
          <p:cNvSpPr txBox="1">
            <a:spLocks/>
          </p:cNvSpPr>
          <p:nvPr/>
        </p:nvSpPr>
        <p:spPr bwMode="auto">
          <a:xfrm>
            <a:off x="781189" y="3636549"/>
            <a:ext cx="157012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advanced</a:t>
            </a:r>
          </a:p>
        </p:txBody>
      </p:sp>
      <p:grpSp>
        <p:nvGrpSpPr>
          <p:cNvPr id="18" name="Group 17">
            <a:extLst>
              <a:ext uri="{FF2B5EF4-FFF2-40B4-BE49-F238E27FC236}">
                <a16:creationId xmlns:a16="http://schemas.microsoft.com/office/drawing/2014/main" id="{B54FC2F4-CCEA-64A8-61CB-375571E3FA36}"/>
              </a:ext>
            </a:extLst>
          </p:cNvPr>
          <p:cNvGrpSpPr/>
          <p:nvPr/>
        </p:nvGrpSpPr>
        <p:grpSpPr>
          <a:xfrm>
            <a:off x="7862686" y="55221"/>
            <a:ext cx="4290977" cy="1626918"/>
            <a:chOff x="3724867" y="2511964"/>
            <a:chExt cx="4290977" cy="1626918"/>
          </a:xfrm>
        </p:grpSpPr>
        <p:pic>
          <p:nvPicPr>
            <p:cNvPr id="9" name="Picture 8">
              <a:extLst>
                <a:ext uri="{FF2B5EF4-FFF2-40B4-BE49-F238E27FC236}">
                  <a16:creationId xmlns:a16="http://schemas.microsoft.com/office/drawing/2014/main" id="{92BC8CB1-3E0B-2583-F06D-BECBAB366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4867" y="2911505"/>
              <a:ext cx="4166263" cy="1227377"/>
            </a:xfrm>
            <a:prstGeom prst="rect">
              <a:avLst/>
            </a:prstGeom>
          </p:spPr>
        </p:pic>
        <p:pic>
          <p:nvPicPr>
            <p:cNvPr id="11" name="Picture 10">
              <a:extLst>
                <a:ext uri="{FF2B5EF4-FFF2-40B4-BE49-F238E27FC236}">
                  <a16:creationId xmlns:a16="http://schemas.microsoft.com/office/drawing/2014/main" id="{54AE2C91-2F40-FFAC-76C8-7CA97BD85F80}"/>
                </a:ext>
              </a:extLst>
            </p:cNvPr>
            <p:cNvPicPr>
              <a:picLocks noChangeAspect="1"/>
            </p:cNvPicPr>
            <p:nvPr/>
          </p:nvPicPr>
          <p:blipFill rotWithShape="1">
            <a:blip r:embed="rId3">
              <a:extLst>
                <a:ext uri="{28A0092B-C50C-407E-A947-70E740481C1C}">
                  <a14:useLocalDpi xmlns:a14="http://schemas.microsoft.com/office/drawing/2010/main" val="0"/>
                </a:ext>
              </a:extLst>
            </a:blip>
            <a:srcRect l="22400" t="-39876"/>
            <a:stretch/>
          </p:blipFill>
          <p:spPr>
            <a:xfrm>
              <a:off x="3750903" y="2511964"/>
              <a:ext cx="4166263" cy="460062"/>
            </a:xfrm>
            <a:prstGeom prst="rect">
              <a:avLst/>
            </a:prstGeom>
          </p:spPr>
        </p:pic>
        <p:sp>
          <p:nvSpPr>
            <p:cNvPr id="17" name="Rectangle 16">
              <a:extLst>
                <a:ext uri="{FF2B5EF4-FFF2-40B4-BE49-F238E27FC236}">
                  <a16:creationId xmlns:a16="http://schemas.microsoft.com/office/drawing/2014/main" id="{6A777DCD-B028-F333-30BF-AEBFDDA4CDC9}"/>
                </a:ext>
              </a:extLst>
            </p:cNvPr>
            <p:cNvSpPr/>
            <p:nvPr/>
          </p:nvSpPr>
          <p:spPr>
            <a:xfrm>
              <a:off x="3724867" y="2577291"/>
              <a:ext cx="4290977" cy="1561591"/>
            </a:xfrm>
            <a:prstGeom prst="rect">
              <a:avLst/>
            </a:prstGeom>
            <a:noFill/>
            <a:ln w="19050">
              <a:solidFill>
                <a:schemeClr val="accent1"/>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20" name="Rectangle 19">
            <a:extLst>
              <a:ext uri="{FF2B5EF4-FFF2-40B4-BE49-F238E27FC236}">
                <a16:creationId xmlns:a16="http://schemas.microsoft.com/office/drawing/2014/main" id="{322712A9-3704-256B-A0AB-5B962326217C}"/>
              </a:ext>
            </a:extLst>
          </p:cNvPr>
          <p:cNvSpPr/>
          <p:nvPr/>
        </p:nvSpPr>
        <p:spPr>
          <a:xfrm>
            <a:off x="1047972" y="2471856"/>
            <a:ext cx="4493243" cy="738664"/>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pip install –r </a:t>
            </a:r>
            <a:r>
              <a:rPr lang="en-US" sz="1400" dirty="0" err="1">
                <a:solidFill>
                  <a:schemeClr val="bg2"/>
                </a:solidFill>
                <a:latin typeface="Menlo" panose="020B0609030804020204" pitchFamily="49" charset="0"/>
              </a:rPr>
              <a:t>requirements.txt</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export PYTHONPATH=/path/to/</a:t>
            </a:r>
            <a:r>
              <a:rPr lang="en-US" sz="1400" dirty="0" err="1">
                <a:solidFill>
                  <a:schemeClr val="bg2"/>
                </a:solidFill>
                <a:latin typeface="Menlo" panose="020B0609030804020204" pitchFamily="49" charset="0"/>
              </a:rPr>
              <a:t>heateq</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python3 </a:t>
            </a:r>
            <a:r>
              <a:rPr lang="en-US" sz="1400" dirty="0" err="1">
                <a:solidFill>
                  <a:schemeClr val="bg2"/>
                </a:solidFill>
                <a:latin typeface="Menlo" panose="020B0609030804020204" pitchFamily="49" charset="0"/>
              </a:rPr>
              <a:t>app.py</a:t>
            </a:r>
            <a:endParaRPr lang="en-US" sz="1400" dirty="0">
              <a:solidFill>
                <a:schemeClr val="bg2"/>
              </a:solidFill>
              <a:latin typeface="Menlo" panose="020B0609030804020204" pitchFamily="49" charset="0"/>
            </a:endParaRPr>
          </a:p>
        </p:txBody>
      </p:sp>
      <p:sp>
        <p:nvSpPr>
          <p:cNvPr id="21" name="Rectangle 20">
            <a:extLst>
              <a:ext uri="{FF2B5EF4-FFF2-40B4-BE49-F238E27FC236}">
                <a16:creationId xmlns:a16="http://schemas.microsoft.com/office/drawing/2014/main" id="{5DC0CFB9-A277-DF8E-C608-C6E527F0636E}"/>
              </a:ext>
            </a:extLst>
          </p:cNvPr>
          <p:cNvSpPr/>
          <p:nvPr/>
        </p:nvSpPr>
        <p:spPr>
          <a:xfrm>
            <a:off x="1047971" y="5210569"/>
            <a:ext cx="4493243" cy="1384995"/>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python –m </a:t>
            </a:r>
            <a:r>
              <a:rPr lang="en-US" sz="1400" dirty="0" err="1">
                <a:solidFill>
                  <a:schemeClr val="bg2"/>
                </a:solidFill>
                <a:latin typeface="Menlo" panose="020B0609030804020204" pitchFamily="49" charset="0"/>
              </a:rPr>
              <a:t>venv</a:t>
            </a:r>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venv</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source </a:t>
            </a:r>
            <a:r>
              <a:rPr lang="en-US" sz="1400" dirty="0" err="1">
                <a:solidFill>
                  <a:schemeClr val="bg2"/>
                </a:solidFill>
                <a:latin typeface="Menlo" panose="020B0609030804020204" pitchFamily="49" charset="0"/>
              </a:rPr>
              <a:t>venv</a:t>
            </a:r>
            <a:r>
              <a:rPr lang="en-US" sz="1400" dirty="0">
                <a:solidFill>
                  <a:schemeClr val="bg2"/>
                </a:solidFill>
                <a:latin typeface="Menlo" panose="020B0609030804020204" pitchFamily="49" charset="0"/>
              </a:rPr>
              <a:t>/bin/activate</a:t>
            </a:r>
          </a:p>
          <a:p>
            <a:r>
              <a:rPr lang="en-US" sz="1400" dirty="0">
                <a:solidFill>
                  <a:schemeClr val="bg2"/>
                </a:solidFill>
                <a:latin typeface="Menlo" panose="020B0609030804020204" pitchFamily="49" charset="0"/>
              </a:rPr>
              <a:t>pip install -e .</a:t>
            </a:r>
          </a:p>
          <a:p>
            <a:r>
              <a:rPr lang="en-US" sz="1400" dirty="0">
                <a:solidFill>
                  <a:schemeClr val="bg2"/>
                </a:solidFill>
                <a:latin typeface="Menlo" panose="020B0609030804020204" pitchFamily="49" charset="0"/>
              </a:rPr>
              <a:t>python3</a:t>
            </a:r>
          </a:p>
          <a:p>
            <a:r>
              <a:rPr lang="en-US" sz="1400" dirty="0">
                <a:solidFill>
                  <a:schemeClr val="bg2"/>
                </a:solidFill>
                <a:latin typeface="Menlo" panose="020B0609030804020204" pitchFamily="49" charset="0"/>
              </a:rPr>
              <a:t>&gt;&gt;&gt; import app</a:t>
            </a:r>
          </a:p>
          <a:p>
            <a:r>
              <a:rPr lang="en-US" sz="1400" dirty="0">
                <a:solidFill>
                  <a:schemeClr val="bg2"/>
                </a:solidFill>
                <a:latin typeface="Menlo" panose="020B0609030804020204" pitchFamily="49" charset="0"/>
              </a:rPr>
              <a:t>&gt;&gt;&gt; </a:t>
            </a:r>
          </a:p>
        </p:txBody>
      </p:sp>
    </p:spTree>
    <p:extLst>
      <p:ext uri="{BB962C8B-B14F-4D97-AF65-F5344CB8AC3E}">
        <p14:creationId xmlns:p14="http://schemas.microsoft.com/office/powerpoint/2010/main" val="13965782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9C46-5170-6029-3AF3-2C967B2B7CE9}"/>
              </a:ext>
            </a:extLst>
          </p:cNvPr>
          <p:cNvSpPr>
            <a:spLocks noGrp="1"/>
          </p:cNvSpPr>
          <p:nvPr>
            <p:ph type="title"/>
          </p:nvPr>
        </p:nvSpPr>
        <p:spPr/>
        <p:txBody>
          <a:bodyPr/>
          <a:lstStyle/>
          <a:p>
            <a:r>
              <a:rPr lang="en-US" dirty="0"/>
              <a:t>Python Library Structure</a:t>
            </a:r>
          </a:p>
        </p:txBody>
      </p:sp>
      <p:sp>
        <p:nvSpPr>
          <p:cNvPr id="3" name="Content Placeholder 2">
            <a:extLst>
              <a:ext uri="{FF2B5EF4-FFF2-40B4-BE49-F238E27FC236}">
                <a16:creationId xmlns:a16="http://schemas.microsoft.com/office/drawing/2014/main" id="{E5FED04A-082D-236F-944F-B6F053B72400}"/>
              </a:ext>
            </a:extLst>
          </p:cNvPr>
          <p:cNvSpPr>
            <a:spLocks noGrp="1"/>
          </p:cNvSpPr>
          <p:nvPr>
            <p:ph idx="1"/>
          </p:nvPr>
        </p:nvSpPr>
        <p:spPr>
          <a:xfrm>
            <a:off x="365760" y="1405111"/>
            <a:ext cx="3357154" cy="4047778"/>
          </a:xfrm>
        </p:spPr>
        <p:txBody>
          <a:bodyPr/>
          <a:lstStyle/>
          <a:p>
            <a:r>
              <a:rPr lang="en-US" dirty="0" err="1"/>
              <a:t>src</a:t>
            </a:r>
            <a:r>
              <a:rPr lang="en-US" dirty="0"/>
              <a:t>/</a:t>
            </a:r>
            <a:r>
              <a:rPr lang="en-US" dirty="0" err="1"/>
              <a:t>pheat.py</a:t>
            </a:r>
            <a:endParaRPr lang="en-US" dirty="0"/>
          </a:p>
          <a:p>
            <a:pPr marL="0" indent="0">
              <a:buNone/>
            </a:pPr>
            <a:endParaRPr lang="en-US" dirty="0"/>
          </a:p>
          <a:p>
            <a:r>
              <a:rPr lang="en-US" dirty="0"/>
              <a:t>__</a:t>
            </a:r>
            <a:r>
              <a:rPr lang="en-US" dirty="0" err="1"/>
              <a:t>init</a:t>
            </a:r>
            <a:r>
              <a:rPr lang="en-US" dirty="0"/>
              <a:t>__.</a:t>
            </a:r>
            <a:r>
              <a:rPr lang="en-US" dirty="0" err="1"/>
              <a:t>py</a:t>
            </a:r>
            <a:endParaRPr lang="en-US" dirty="0"/>
          </a:p>
        </p:txBody>
      </p:sp>
      <p:sp>
        <p:nvSpPr>
          <p:cNvPr id="7" name="TextBox 6">
            <a:extLst>
              <a:ext uri="{FF2B5EF4-FFF2-40B4-BE49-F238E27FC236}">
                <a16:creationId xmlns:a16="http://schemas.microsoft.com/office/drawing/2014/main" id="{1A51A71E-F6AE-DE6E-E218-A8CB1F73281D}"/>
              </a:ext>
            </a:extLst>
          </p:cNvPr>
          <p:cNvSpPr txBox="1"/>
          <p:nvPr/>
        </p:nvSpPr>
        <p:spPr>
          <a:xfrm>
            <a:off x="2904663" y="1445760"/>
            <a:ext cx="8117122" cy="923330"/>
          </a:xfrm>
          <a:prstGeom prst="rect">
            <a:avLst/>
          </a:prstGeom>
          <a:noFill/>
        </p:spPr>
        <p:txBody>
          <a:bodyPr wrap="square">
            <a:spAutoFit/>
          </a:bodyPr>
          <a:lstStyle/>
          <a:p>
            <a:r>
              <a:rPr lang="en-US" dirty="0">
                <a:effectLst/>
                <a:latin typeface="Monaco" pitchFamily="2" charset="77"/>
              </a:rPr>
              <a:t>class Params    </a:t>
            </a:r>
          </a:p>
          <a:p>
            <a:r>
              <a:rPr lang="en-US" dirty="0">
                <a:latin typeface="Monaco" pitchFamily="2" charset="77"/>
              </a:rPr>
              <a:t>class Energy       -copy--&gt;   </a:t>
            </a:r>
            <a:r>
              <a:rPr lang="en-US" dirty="0" err="1">
                <a:latin typeface="Monaco" pitchFamily="2" charset="77"/>
              </a:rPr>
              <a:t>heateq</a:t>
            </a:r>
            <a:r>
              <a:rPr lang="en-US" dirty="0">
                <a:latin typeface="Monaco" pitchFamily="2" charset="77"/>
              </a:rPr>
              <a:t>/</a:t>
            </a:r>
            <a:r>
              <a:rPr lang="en-US" dirty="0" err="1">
                <a:latin typeface="Monaco" pitchFamily="2" charset="77"/>
              </a:rPr>
              <a:t>pheat.py</a:t>
            </a:r>
            <a:r>
              <a:rPr lang="en-US" dirty="0">
                <a:latin typeface="Monaco" pitchFamily="2" charset="77"/>
              </a:rPr>
              <a:t> (copy)</a:t>
            </a:r>
          </a:p>
          <a:p>
            <a:r>
              <a:rPr lang="en-US" dirty="0">
                <a:latin typeface="Monaco" pitchFamily="2" charset="77"/>
              </a:rPr>
              <a:t>def simulate(p)</a:t>
            </a:r>
          </a:p>
        </p:txBody>
      </p:sp>
      <p:sp>
        <p:nvSpPr>
          <p:cNvPr id="10" name="TextBox 9">
            <a:extLst>
              <a:ext uri="{FF2B5EF4-FFF2-40B4-BE49-F238E27FC236}">
                <a16:creationId xmlns:a16="http://schemas.microsoft.com/office/drawing/2014/main" id="{E88DADF1-E77F-E466-368C-1CA359A8B326}"/>
              </a:ext>
            </a:extLst>
          </p:cNvPr>
          <p:cNvSpPr txBox="1"/>
          <p:nvPr/>
        </p:nvSpPr>
        <p:spPr>
          <a:xfrm>
            <a:off x="6900400" y="2889017"/>
            <a:ext cx="5068444" cy="2308324"/>
          </a:xfrm>
          <a:prstGeom prst="rect">
            <a:avLst/>
          </a:prstGeom>
          <a:noFill/>
        </p:spPr>
        <p:txBody>
          <a:bodyPr wrap="square">
            <a:spAutoFit/>
          </a:bodyPr>
          <a:lstStyle/>
          <a:p>
            <a:r>
              <a:rPr lang="en-US" dirty="0">
                <a:latin typeface="Monaco" pitchFamily="2" charset="77"/>
              </a:rPr>
              <a:t>     |</a:t>
            </a:r>
          </a:p>
          <a:p>
            <a:r>
              <a:rPr lang="en-US" dirty="0">
                <a:latin typeface="Monaco" pitchFamily="2" charset="77"/>
              </a:rPr>
              <a:t>     v</a:t>
            </a:r>
          </a:p>
          <a:p>
            <a:endParaRPr lang="en-US" dirty="0">
              <a:latin typeface="Monaco" pitchFamily="2" charset="77"/>
            </a:endParaRPr>
          </a:p>
          <a:p>
            <a:r>
              <a:rPr lang="en-US" dirty="0">
                <a:latin typeface="Monaco" pitchFamily="2" charset="77"/>
              </a:rPr>
              <a:t>Inside the </a:t>
            </a:r>
            <a:r>
              <a:rPr lang="en-US" dirty="0" err="1">
                <a:latin typeface="Monaco" pitchFamily="2" charset="77"/>
              </a:rPr>
              <a:t>heateq</a:t>
            </a:r>
            <a:r>
              <a:rPr lang="en-US" dirty="0">
                <a:latin typeface="Monaco" pitchFamily="2" charset="77"/>
              </a:rPr>
              <a:t> package:</a:t>
            </a:r>
          </a:p>
          <a:p>
            <a:r>
              <a:rPr lang="en-US" dirty="0">
                <a:latin typeface="Monaco" pitchFamily="2" charset="77"/>
              </a:rPr>
              <a:t>  from .</a:t>
            </a:r>
            <a:r>
              <a:rPr lang="en-US" dirty="0" err="1">
                <a:latin typeface="Monaco" pitchFamily="2" charset="77"/>
              </a:rPr>
              <a:t>pheat</a:t>
            </a:r>
            <a:r>
              <a:rPr lang="en-US" dirty="0">
                <a:latin typeface="Monaco" pitchFamily="2" charset="77"/>
              </a:rPr>
              <a:t> import Params</a:t>
            </a:r>
          </a:p>
          <a:p>
            <a:endParaRPr lang="en-US" dirty="0">
              <a:latin typeface="Monaco" pitchFamily="2" charset="77"/>
            </a:endParaRPr>
          </a:p>
          <a:p>
            <a:r>
              <a:rPr lang="en-US" dirty="0">
                <a:latin typeface="Monaco" pitchFamily="2" charset="77"/>
              </a:rPr>
              <a:t>Outside the package:</a:t>
            </a:r>
            <a:endParaRPr lang="en-US" dirty="0">
              <a:effectLst/>
              <a:latin typeface="Monaco" pitchFamily="2" charset="77"/>
            </a:endParaRPr>
          </a:p>
          <a:p>
            <a:r>
              <a:rPr lang="en-US" dirty="0">
                <a:latin typeface="Monaco" pitchFamily="2" charset="77"/>
              </a:rPr>
              <a:t>  f</a:t>
            </a:r>
            <a:r>
              <a:rPr lang="en-US" dirty="0">
                <a:effectLst/>
                <a:latin typeface="Monaco" pitchFamily="2" charset="77"/>
              </a:rPr>
              <a:t>rom </a:t>
            </a:r>
            <a:r>
              <a:rPr lang="en-US" dirty="0" err="1">
                <a:effectLst/>
                <a:latin typeface="Monaco" pitchFamily="2" charset="77"/>
              </a:rPr>
              <a:t>heateq.pheat</a:t>
            </a:r>
            <a:r>
              <a:rPr lang="en-US" dirty="0">
                <a:effectLst/>
                <a:latin typeface="Monaco" pitchFamily="2" charset="77"/>
              </a:rPr>
              <a:t> import simulate</a:t>
            </a:r>
          </a:p>
        </p:txBody>
      </p:sp>
      <p:sp>
        <p:nvSpPr>
          <p:cNvPr id="8" name="TextBox 7">
            <a:extLst>
              <a:ext uri="{FF2B5EF4-FFF2-40B4-BE49-F238E27FC236}">
                <a16:creationId xmlns:a16="http://schemas.microsoft.com/office/drawing/2014/main" id="{EB48008D-4E5B-7BAD-B33A-7A5C2BBB3F04}"/>
              </a:ext>
            </a:extLst>
          </p:cNvPr>
          <p:cNvSpPr txBox="1"/>
          <p:nvPr/>
        </p:nvSpPr>
        <p:spPr>
          <a:xfrm>
            <a:off x="5478571" y="2457346"/>
            <a:ext cx="6098720" cy="369332"/>
          </a:xfrm>
          <a:prstGeom prst="rect">
            <a:avLst/>
          </a:prstGeom>
          <a:noFill/>
        </p:spPr>
        <p:txBody>
          <a:bodyPr wrap="square">
            <a:spAutoFit/>
          </a:bodyPr>
          <a:lstStyle/>
          <a:p>
            <a:r>
              <a:rPr lang="en-US" dirty="0">
                <a:latin typeface="Monaco" pitchFamily="2" charset="77"/>
              </a:rPr>
              <a:t>-copy--&gt;   </a:t>
            </a:r>
            <a:r>
              <a:rPr lang="en-US" dirty="0" err="1">
                <a:latin typeface="Monaco" pitchFamily="2" charset="77"/>
              </a:rPr>
              <a:t>heateq</a:t>
            </a:r>
            <a:r>
              <a:rPr lang="en-US" dirty="0">
                <a:latin typeface="Monaco" pitchFamily="2" charset="77"/>
              </a:rPr>
              <a:t>/__</a:t>
            </a:r>
            <a:r>
              <a:rPr lang="en-US" dirty="0" err="1">
                <a:latin typeface="Monaco" pitchFamily="2" charset="77"/>
              </a:rPr>
              <a:t>init</a:t>
            </a:r>
            <a:r>
              <a:rPr lang="en-US" dirty="0">
                <a:latin typeface="Monaco" pitchFamily="2" charset="77"/>
              </a:rPr>
              <a:t>__.</a:t>
            </a:r>
            <a:r>
              <a:rPr lang="en-US" dirty="0" err="1">
                <a:latin typeface="Monaco" pitchFamily="2" charset="77"/>
              </a:rPr>
              <a:t>py</a:t>
            </a:r>
            <a:r>
              <a:rPr lang="en-US" dirty="0">
                <a:latin typeface="Monaco" pitchFamily="2" charset="77"/>
              </a:rPr>
              <a:t> </a:t>
            </a:r>
            <a:endParaRPr lang="en-US" dirty="0"/>
          </a:p>
        </p:txBody>
      </p:sp>
      <p:sp>
        <p:nvSpPr>
          <p:cNvPr id="12" name="TextBox 11">
            <a:extLst>
              <a:ext uri="{FF2B5EF4-FFF2-40B4-BE49-F238E27FC236}">
                <a16:creationId xmlns:a16="http://schemas.microsoft.com/office/drawing/2014/main" id="{648D21B8-A60C-5E1D-E61F-1779EB21FBE5}"/>
              </a:ext>
            </a:extLst>
          </p:cNvPr>
          <p:cNvSpPr txBox="1"/>
          <p:nvPr/>
        </p:nvSpPr>
        <p:spPr>
          <a:xfrm>
            <a:off x="2904663" y="2430036"/>
            <a:ext cx="2418451" cy="369332"/>
          </a:xfrm>
          <a:prstGeom prst="rect">
            <a:avLst/>
          </a:prstGeom>
          <a:noFill/>
        </p:spPr>
        <p:txBody>
          <a:bodyPr wrap="square">
            <a:spAutoFit/>
          </a:bodyPr>
          <a:lstStyle/>
          <a:p>
            <a:r>
              <a:rPr lang="en-US" dirty="0">
                <a:latin typeface="Monaco" pitchFamily="2" charset="77"/>
              </a:rPr>
              <a:t>(can be empty)</a:t>
            </a:r>
            <a:endParaRPr lang="en-US" dirty="0"/>
          </a:p>
        </p:txBody>
      </p:sp>
    </p:spTree>
    <p:extLst>
      <p:ext uri="{BB962C8B-B14F-4D97-AF65-F5344CB8AC3E}">
        <p14:creationId xmlns:p14="http://schemas.microsoft.com/office/powerpoint/2010/main" val="8960587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F5E125-1DF8-E846-A518-DEFED4D472CE}"/>
              </a:ext>
            </a:extLst>
          </p:cNvPr>
          <p:cNvSpPr/>
          <p:nvPr/>
        </p:nvSpPr>
        <p:spPr>
          <a:xfrm>
            <a:off x="7403690" y="6017342"/>
            <a:ext cx="2212258" cy="840658"/>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a:xfrm>
            <a:off x="571671" y="481857"/>
            <a:ext cx="11372473" cy="914400"/>
          </a:xfrm>
        </p:spPr>
        <p:txBody>
          <a:bodyPr/>
          <a:lstStyle/>
          <a:p>
            <a:r>
              <a:rPr lang="en-US" dirty="0"/>
              <a:t>Packaging</a:t>
            </a:r>
            <a:br>
              <a:rPr lang="en-US" dirty="0"/>
            </a:br>
            <a:r>
              <a:rPr lang="en-US" dirty="0"/>
              <a:t>with </a:t>
            </a:r>
            <a:r>
              <a:rPr lang="en-US" dirty="0" err="1"/>
              <a:t>pyscaffold</a:t>
            </a:r>
            <a:endParaRPr lang="en-US" dirty="0"/>
          </a:p>
        </p:txBody>
      </p:sp>
      <p:sp>
        <p:nvSpPr>
          <p:cNvPr id="5" name="Rectangle 4">
            <a:extLst>
              <a:ext uri="{FF2B5EF4-FFF2-40B4-BE49-F238E27FC236}">
                <a16:creationId xmlns:a16="http://schemas.microsoft.com/office/drawing/2014/main" id="{0B4A22CE-88EE-9444-8C0F-19AAAE5426FA}"/>
              </a:ext>
            </a:extLst>
          </p:cNvPr>
          <p:cNvSpPr/>
          <p:nvPr/>
        </p:nvSpPr>
        <p:spPr>
          <a:xfrm>
            <a:off x="3684295" y="481857"/>
            <a:ext cx="4493243" cy="1169551"/>
          </a:xfrm>
          <a:prstGeom prst="rect">
            <a:avLst/>
          </a:prstGeom>
          <a:solidFill>
            <a:schemeClr val="tx1">
              <a:lumMod val="50000"/>
              <a:lumOff val="50000"/>
            </a:schemeClr>
          </a:solidFill>
        </p:spPr>
        <p:txBody>
          <a:bodyPr wrap="square">
            <a:spAutoFit/>
          </a:bodyPr>
          <a:lstStyle/>
          <a:p>
            <a:r>
              <a:rPr lang="en-US" sz="1400" b="1" dirty="0">
                <a:solidFill>
                  <a:schemeClr val="bg2"/>
                </a:solidFill>
                <a:latin typeface="Menlo" panose="020B0609030804020204" pitchFamily="49" charset="0"/>
              </a:rPr>
              <a:t>pip3 install </a:t>
            </a:r>
            <a:r>
              <a:rPr lang="en-US" sz="1400" b="1" dirty="0" err="1">
                <a:solidFill>
                  <a:schemeClr val="bg2"/>
                </a:solidFill>
                <a:latin typeface="Menlo" panose="020B0609030804020204" pitchFamily="49" charset="0"/>
              </a:rPr>
              <a:t>pyscaffold</a:t>
            </a:r>
            <a:endParaRPr lang="en-US" sz="1400" b="1" dirty="0">
              <a:solidFill>
                <a:schemeClr val="bg2"/>
              </a:solidFill>
              <a:latin typeface="Menlo" panose="020B0609030804020204" pitchFamily="49" charset="0"/>
            </a:endParaRPr>
          </a:p>
          <a:p>
            <a:r>
              <a:rPr lang="en-US" sz="1400" b="1" dirty="0">
                <a:solidFill>
                  <a:schemeClr val="bg2"/>
                </a:solidFill>
                <a:latin typeface="Menlo" panose="020B0609030804020204" pitchFamily="49" charset="0"/>
              </a:rPr>
              <a:t>pip3 install tox</a:t>
            </a:r>
          </a:p>
          <a:p>
            <a:r>
              <a:rPr lang="en-US" sz="1400" b="1" dirty="0" err="1">
                <a:solidFill>
                  <a:schemeClr val="bg2"/>
                </a:solidFill>
                <a:latin typeface="Menlo" panose="020B0609030804020204" pitchFamily="49" charset="0"/>
              </a:rPr>
              <a:t>putup</a:t>
            </a:r>
            <a:r>
              <a:rPr lang="en-US" sz="1400" b="1" dirty="0">
                <a:solidFill>
                  <a:schemeClr val="bg2"/>
                </a:solidFill>
                <a:latin typeface="Menlo" panose="020B0609030804020204" pitchFamily="49" charset="0"/>
              </a:rPr>
              <a:t> </a:t>
            </a:r>
            <a:r>
              <a:rPr lang="en-US" sz="1400" b="1" dirty="0" err="1">
                <a:solidFill>
                  <a:schemeClr val="bg2"/>
                </a:solidFill>
                <a:latin typeface="Menlo" panose="020B0609030804020204" pitchFamily="49" charset="0"/>
              </a:rPr>
              <a:t>heateq</a:t>
            </a:r>
            <a:endParaRPr lang="en-US" sz="1400" b="1" dirty="0">
              <a:solidFill>
                <a:schemeClr val="bg2"/>
              </a:solidFill>
              <a:latin typeface="Menlo" panose="020B0609030804020204" pitchFamily="49" charset="0"/>
            </a:endParaRPr>
          </a:p>
          <a:p>
            <a:r>
              <a:rPr lang="en-US" sz="1400" b="1" dirty="0">
                <a:solidFill>
                  <a:schemeClr val="bg2"/>
                </a:solidFill>
                <a:latin typeface="Menlo" panose="020B0609030804020204" pitchFamily="49" charset="0"/>
              </a:rPr>
              <a:t>cd </a:t>
            </a:r>
            <a:r>
              <a:rPr lang="en-US" sz="1400" b="1" dirty="0" err="1">
                <a:solidFill>
                  <a:schemeClr val="bg2"/>
                </a:solidFill>
                <a:latin typeface="Menlo" panose="020B0609030804020204" pitchFamily="49" charset="0"/>
              </a:rPr>
              <a:t>heateq</a:t>
            </a:r>
            <a:r>
              <a:rPr lang="en-US" sz="1400" b="1" dirty="0">
                <a:solidFill>
                  <a:schemeClr val="bg2"/>
                </a:solidFill>
                <a:latin typeface="Menlo" panose="020B0609030804020204" pitchFamily="49" charset="0"/>
              </a:rPr>
              <a:t> # tests in tests/ subdir.</a:t>
            </a:r>
          </a:p>
          <a:p>
            <a:r>
              <a:rPr lang="en-US" sz="1400" b="1" dirty="0">
                <a:solidFill>
                  <a:schemeClr val="bg2"/>
                </a:solidFill>
                <a:latin typeface="Menlo" panose="020B0609030804020204" pitchFamily="49" charset="0"/>
              </a:rPr>
              <a:t>tox</a:t>
            </a:r>
          </a:p>
        </p:txBody>
      </p:sp>
      <p:sp>
        <p:nvSpPr>
          <p:cNvPr id="9" name="Rectangle 8">
            <a:extLst>
              <a:ext uri="{FF2B5EF4-FFF2-40B4-BE49-F238E27FC236}">
                <a16:creationId xmlns:a16="http://schemas.microsoft.com/office/drawing/2014/main" id="{1006434A-0222-5643-8057-D12E2DDA8E3D}"/>
              </a:ext>
            </a:extLst>
          </p:cNvPr>
          <p:cNvSpPr/>
          <p:nvPr/>
        </p:nvSpPr>
        <p:spPr>
          <a:xfrm>
            <a:off x="571671" y="1841242"/>
            <a:ext cx="8059652" cy="5016758"/>
          </a:xfrm>
          <a:prstGeom prst="rect">
            <a:avLst/>
          </a:prstGeom>
          <a:solidFill>
            <a:schemeClr val="tx1">
              <a:lumMod val="50000"/>
              <a:lumOff val="50000"/>
            </a:schemeClr>
          </a:solidFill>
        </p:spPr>
        <p:txBody>
          <a:bodyPr wrap="square">
            <a:spAutoFit/>
          </a:bodyPr>
          <a:lstStyle/>
          <a:p>
            <a:r>
              <a:rPr lang="en-US" sz="1600" b="1" dirty="0">
                <a:solidFill>
                  <a:schemeClr val="bg2"/>
                </a:solidFill>
              </a:rPr>
              <a:t>default run-test: commands[0] | </a:t>
            </a:r>
            <a:r>
              <a:rPr lang="en-US" sz="1600" b="1" dirty="0" err="1">
                <a:solidFill>
                  <a:schemeClr val="bg2"/>
                </a:solidFill>
              </a:rPr>
              <a:t>pytest</a:t>
            </a:r>
            <a:endParaRPr lang="en-US" sz="1600" b="1" dirty="0">
              <a:solidFill>
                <a:schemeClr val="bg2"/>
              </a:solidFill>
            </a:endParaRPr>
          </a:p>
          <a:p>
            <a:r>
              <a:rPr lang="en-US" sz="1600" b="1" dirty="0">
                <a:solidFill>
                  <a:schemeClr val="bg2"/>
                </a:solidFill>
              </a:rPr>
              <a:t>======================= test session starts ========================</a:t>
            </a:r>
          </a:p>
          <a:p>
            <a:r>
              <a:rPr lang="en-US" sz="1600" b="1" dirty="0">
                <a:solidFill>
                  <a:schemeClr val="bg2"/>
                </a:solidFill>
              </a:rPr>
              <a:t>platform </a:t>
            </a:r>
            <a:r>
              <a:rPr lang="en-US" sz="1600" b="1" dirty="0" err="1">
                <a:solidFill>
                  <a:schemeClr val="bg2"/>
                </a:solidFill>
              </a:rPr>
              <a:t>darwin</a:t>
            </a:r>
            <a:r>
              <a:rPr lang="en-US" sz="1600" b="1" dirty="0">
                <a:solidFill>
                  <a:schemeClr val="bg2"/>
                </a:solidFill>
              </a:rPr>
              <a:t> -- Python 3.9.0, pytest-6.2.2, py-1.10.0, pluggy-0.13.1 -- plugins: cov-2.11.1</a:t>
            </a:r>
          </a:p>
          <a:p>
            <a:r>
              <a:rPr lang="en-US" sz="1600" b="1" i="1" dirty="0">
                <a:solidFill>
                  <a:schemeClr val="bg2"/>
                </a:solidFill>
              </a:rPr>
              <a:t>collected 2 items                                                  </a:t>
            </a:r>
            <a:br>
              <a:rPr lang="en-US" sz="1600" b="1" dirty="0">
                <a:solidFill>
                  <a:schemeClr val="bg2"/>
                </a:solidFill>
              </a:rPr>
            </a:br>
            <a:endParaRPr lang="en-US" sz="1600" b="1" dirty="0">
              <a:solidFill>
                <a:schemeClr val="bg2"/>
              </a:solidFill>
            </a:endParaRPr>
          </a:p>
          <a:p>
            <a:r>
              <a:rPr lang="en-US" sz="1600" b="1" dirty="0">
                <a:solidFill>
                  <a:schemeClr val="bg2"/>
                </a:solidFill>
              </a:rPr>
              <a:t>tests/</a:t>
            </a:r>
            <a:r>
              <a:rPr lang="en-US" sz="1600" b="1" dirty="0" err="1">
                <a:solidFill>
                  <a:schemeClr val="bg2"/>
                </a:solidFill>
              </a:rPr>
              <a:t>test_skeleton.py</a:t>
            </a:r>
            <a:r>
              <a:rPr lang="en-US" sz="1600" b="1" dirty="0">
                <a:solidFill>
                  <a:schemeClr val="bg2"/>
                </a:solidFill>
              </a:rPr>
              <a:t>::</a:t>
            </a:r>
            <a:r>
              <a:rPr lang="en-US" sz="1600" b="1" dirty="0" err="1">
                <a:solidFill>
                  <a:schemeClr val="bg2"/>
                </a:solidFill>
              </a:rPr>
              <a:t>test_fib</a:t>
            </a:r>
            <a:r>
              <a:rPr lang="en-US" sz="1600" b="1" dirty="0">
                <a:solidFill>
                  <a:schemeClr val="bg2"/>
                </a:solidFill>
              </a:rPr>
              <a:t> </a:t>
            </a:r>
            <a:r>
              <a:rPr lang="en-US" sz="1600" b="1" dirty="0">
                <a:solidFill>
                  <a:srgbClr val="15FF04"/>
                </a:solidFill>
              </a:rPr>
              <a:t>PASSED                      [ 50%]</a:t>
            </a:r>
          </a:p>
          <a:p>
            <a:r>
              <a:rPr lang="en-US" sz="1600" b="1" dirty="0">
                <a:solidFill>
                  <a:schemeClr val="bg2"/>
                </a:solidFill>
              </a:rPr>
              <a:t>tests/</a:t>
            </a:r>
            <a:r>
              <a:rPr lang="en-US" sz="1600" b="1" dirty="0" err="1">
                <a:solidFill>
                  <a:schemeClr val="bg2"/>
                </a:solidFill>
              </a:rPr>
              <a:t>test_skeleton.py</a:t>
            </a:r>
            <a:r>
              <a:rPr lang="en-US" sz="1600" b="1" dirty="0">
                <a:solidFill>
                  <a:schemeClr val="bg2"/>
                </a:solidFill>
              </a:rPr>
              <a:t>::</a:t>
            </a:r>
            <a:r>
              <a:rPr lang="en-US" sz="1600" b="1" dirty="0" err="1">
                <a:solidFill>
                  <a:schemeClr val="bg2"/>
                </a:solidFill>
              </a:rPr>
              <a:t>test_main</a:t>
            </a:r>
            <a:r>
              <a:rPr lang="en-US" sz="1600" b="1" dirty="0">
                <a:solidFill>
                  <a:schemeClr val="bg2"/>
                </a:solidFill>
              </a:rPr>
              <a:t> </a:t>
            </a:r>
            <a:r>
              <a:rPr lang="en-US" sz="1600" b="1" dirty="0">
                <a:solidFill>
                  <a:srgbClr val="15FF04"/>
                </a:solidFill>
              </a:rPr>
              <a:t>PASSED                     [100%]</a:t>
            </a:r>
            <a:br>
              <a:rPr lang="en-US" sz="1600" b="1" dirty="0">
                <a:solidFill>
                  <a:schemeClr val="bg2"/>
                </a:solidFill>
              </a:rPr>
            </a:br>
            <a:endParaRPr lang="en-US" sz="1600" b="1" dirty="0">
              <a:solidFill>
                <a:schemeClr val="bg2"/>
              </a:solidFill>
            </a:endParaRPr>
          </a:p>
          <a:p>
            <a:r>
              <a:rPr lang="en-US" sz="1600" b="1" dirty="0">
                <a:solidFill>
                  <a:schemeClr val="bg2"/>
                </a:solidFill>
              </a:rPr>
              <a:t>---------- coverage: platform </a:t>
            </a:r>
            <a:r>
              <a:rPr lang="en-US" sz="1600" b="1" dirty="0" err="1">
                <a:solidFill>
                  <a:schemeClr val="bg2"/>
                </a:solidFill>
              </a:rPr>
              <a:t>darwin</a:t>
            </a:r>
            <a:r>
              <a:rPr lang="en-US" sz="1600" b="1" dirty="0">
                <a:solidFill>
                  <a:schemeClr val="bg2"/>
                </a:solidFill>
              </a:rPr>
              <a:t>, python 3.9.0-final-0 -----------</a:t>
            </a:r>
          </a:p>
          <a:p>
            <a:r>
              <a:rPr lang="en-US" sz="1600" b="1" dirty="0">
                <a:solidFill>
                  <a:schemeClr val="bg2"/>
                </a:solidFill>
              </a:rPr>
              <a:t>Name                      </a:t>
            </a:r>
            <a:r>
              <a:rPr lang="en-US" sz="1600" b="1" dirty="0" err="1">
                <a:solidFill>
                  <a:schemeClr val="bg2"/>
                </a:solidFill>
              </a:rPr>
              <a:t>Stmts</a:t>
            </a:r>
            <a:r>
              <a:rPr lang="en-US" sz="1600" b="1" dirty="0">
                <a:solidFill>
                  <a:schemeClr val="bg2"/>
                </a:solidFill>
              </a:rPr>
              <a:t>   Miss Branch </a:t>
            </a:r>
            <a:r>
              <a:rPr lang="en-US" sz="1600" b="1" dirty="0" err="1">
                <a:solidFill>
                  <a:schemeClr val="bg2"/>
                </a:solidFill>
              </a:rPr>
              <a:t>BrPart</a:t>
            </a:r>
            <a:r>
              <a:rPr lang="en-US" sz="1600" b="1" dirty="0">
                <a:solidFill>
                  <a:schemeClr val="bg2"/>
                </a:solidFill>
              </a:rPr>
              <a:t>  Cover   Missing</a:t>
            </a:r>
          </a:p>
          <a:p>
            <a:r>
              <a:rPr lang="en-US" sz="1600" b="1" dirty="0">
                <a:solidFill>
                  <a:schemeClr val="bg2"/>
                </a:solidFill>
              </a:rPr>
              <a:t>---------------------------------------------------------------------</a:t>
            </a:r>
          </a:p>
          <a:p>
            <a:r>
              <a:rPr lang="en-US" sz="1600" b="1" dirty="0" err="1">
                <a:solidFill>
                  <a:schemeClr val="bg2"/>
                </a:solidFill>
              </a:rPr>
              <a:t>src</a:t>
            </a:r>
            <a:r>
              <a:rPr lang="en-US" sz="1600" b="1" dirty="0">
                <a:solidFill>
                  <a:schemeClr val="bg2"/>
                </a:solidFill>
              </a:rPr>
              <a:t>/</a:t>
            </a:r>
            <a:r>
              <a:rPr lang="en-US" sz="1600" b="1" dirty="0" err="1">
                <a:solidFill>
                  <a:schemeClr val="bg2"/>
                </a:solidFill>
              </a:rPr>
              <a:t>heateq</a:t>
            </a:r>
            <a:r>
              <a:rPr lang="en-US" sz="1600" b="1" dirty="0">
                <a:solidFill>
                  <a:schemeClr val="bg2"/>
                </a:solidFill>
              </a:rPr>
              <a:t>/__</a:t>
            </a:r>
            <a:r>
              <a:rPr lang="en-US" sz="1600" b="1" dirty="0" err="1">
                <a:solidFill>
                  <a:schemeClr val="bg2"/>
                </a:solidFill>
              </a:rPr>
              <a:t>init</a:t>
            </a:r>
            <a:r>
              <a:rPr lang="en-US" sz="1600" b="1" dirty="0">
                <a:solidFill>
                  <a:schemeClr val="bg2"/>
                </a:solidFill>
              </a:rPr>
              <a:t>__.</a:t>
            </a:r>
            <a:r>
              <a:rPr lang="en-US" sz="1600" b="1" dirty="0" err="1">
                <a:solidFill>
                  <a:schemeClr val="bg2"/>
                </a:solidFill>
              </a:rPr>
              <a:t>py</a:t>
            </a:r>
            <a:r>
              <a:rPr lang="en-US" sz="1600" b="1" dirty="0">
                <a:solidFill>
                  <a:schemeClr val="bg2"/>
                </a:solidFill>
              </a:rPr>
              <a:t>       6      0      0      0   100%</a:t>
            </a:r>
          </a:p>
          <a:p>
            <a:r>
              <a:rPr lang="en-US" sz="1600" b="1" dirty="0" err="1">
                <a:solidFill>
                  <a:schemeClr val="bg2"/>
                </a:solidFill>
              </a:rPr>
              <a:t>src</a:t>
            </a:r>
            <a:r>
              <a:rPr lang="en-US" sz="1600" b="1" dirty="0">
                <a:solidFill>
                  <a:schemeClr val="bg2"/>
                </a:solidFill>
              </a:rPr>
              <a:t>/</a:t>
            </a:r>
            <a:r>
              <a:rPr lang="en-US" sz="1600" b="1" dirty="0" err="1">
                <a:solidFill>
                  <a:schemeClr val="bg2"/>
                </a:solidFill>
              </a:rPr>
              <a:t>heateq</a:t>
            </a:r>
            <a:r>
              <a:rPr lang="en-US" sz="1600" b="1" dirty="0">
                <a:solidFill>
                  <a:schemeClr val="bg2"/>
                </a:solidFill>
              </a:rPr>
              <a:t>/</a:t>
            </a:r>
            <a:r>
              <a:rPr lang="en-US" sz="1600" b="1" dirty="0" err="1">
                <a:solidFill>
                  <a:schemeClr val="bg2"/>
                </a:solidFill>
              </a:rPr>
              <a:t>skeleton.py</a:t>
            </a:r>
            <a:r>
              <a:rPr lang="en-US" sz="1600" b="1" dirty="0">
                <a:solidFill>
                  <a:schemeClr val="bg2"/>
                </a:solidFill>
              </a:rPr>
              <a:t>      32      1      2      0    97%   135</a:t>
            </a:r>
          </a:p>
          <a:p>
            <a:r>
              <a:rPr lang="en-US" sz="1600" b="1" dirty="0">
                <a:solidFill>
                  <a:schemeClr val="bg2"/>
                </a:solidFill>
              </a:rPr>
              <a:t>---------------------------------------------------------------------</a:t>
            </a:r>
          </a:p>
          <a:p>
            <a:r>
              <a:rPr lang="en-US" sz="1600" b="1" dirty="0">
                <a:solidFill>
                  <a:schemeClr val="bg2"/>
                </a:solidFill>
              </a:rPr>
              <a:t>TOTAL                        38      1      2      0    98%</a:t>
            </a:r>
          </a:p>
          <a:p>
            <a:endParaRPr lang="en-US" sz="1600" b="1" dirty="0">
              <a:solidFill>
                <a:schemeClr val="bg2"/>
              </a:solidFill>
            </a:endParaRPr>
          </a:p>
          <a:p>
            <a:r>
              <a:rPr lang="en-US" sz="1600" b="1" dirty="0">
                <a:solidFill>
                  <a:schemeClr val="bg2"/>
                </a:solidFill>
              </a:rPr>
              <a:t>======================== 2 passed in 0.07s =========================</a:t>
            </a:r>
          </a:p>
          <a:p>
            <a:r>
              <a:rPr lang="en-US" sz="1600" b="1" dirty="0">
                <a:solidFill>
                  <a:srgbClr val="15FF04"/>
                </a:solidFill>
              </a:rPr>
              <a:t>  default: commands succeeded</a:t>
            </a:r>
          </a:p>
          <a:p>
            <a:r>
              <a:rPr lang="en-US" sz="1600" b="1" dirty="0">
                <a:solidFill>
                  <a:srgbClr val="15FF04"/>
                </a:solidFill>
              </a:rPr>
              <a:t>  congratulations :)</a:t>
            </a:r>
          </a:p>
        </p:txBody>
      </p:sp>
      <p:pic>
        <p:nvPicPr>
          <p:cNvPr id="1026" name="Picture 2" descr="PyScaffold logo">
            <a:extLst>
              <a:ext uri="{FF2B5EF4-FFF2-40B4-BE49-F238E27FC236}">
                <a16:creationId xmlns:a16="http://schemas.microsoft.com/office/drawing/2014/main" id="{8DE024FF-8A6C-8349-96BC-2D461D4026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4773" y="280218"/>
            <a:ext cx="2742381" cy="27423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B90A92A-19CD-6A4A-929F-6D023A8342FB}"/>
              </a:ext>
            </a:extLst>
          </p:cNvPr>
          <p:cNvSpPr txBox="1"/>
          <p:nvPr/>
        </p:nvSpPr>
        <p:spPr>
          <a:xfrm>
            <a:off x="9207795" y="3570866"/>
            <a:ext cx="2530438" cy="433965"/>
          </a:xfrm>
          <a:prstGeom prst="rect">
            <a:avLst/>
          </a:prstGeom>
          <a:noFill/>
        </p:spPr>
        <p:txBody>
          <a:bodyPr wrap="square" lIns="118872" tIns="91440" rIns="118872" bIns="91440" rtlCol="0" anchor="ctr" anchorCtr="0">
            <a:spAutoFit/>
          </a:bodyPr>
          <a:lstStyle/>
          <a:p>
            <a:pPr algn="l">
              <a:lnSpc>
                <a:spcPct val="90000"/>
              </a:lnSpc>
            </a:pPr>
            <a:r>
              <a:rPr lang="en-US" dirty="0" err="1">
                <a:hlinkClick r:id="rId4"/>
              </a:rPr>
              <a:t>pyscaffold.org</a:t>
            </a:r>
            <a:endParaRPr lang="en-US" dirty="0"/>
          </a:p>
        </p:txBody>
      </p:sp>
    </p:spTree>
    <p:extLst>
      <p:ext uri="{BB962C8B-B14F-4D97-AF65-F5344CB8AC3E}">
        <p14:creationId xmlns:p14="http://schemas.microsoft.com/office/powerpoint/2010/main" val="24639732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65760" y="1325880"/>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140824" y="450702"/>
            <a:ext cx="5643820"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33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COPYING.rst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80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README.rst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5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AUTHORS.rst</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CHANGELOG.rst</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8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pyproject.toml</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68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tox.ini</a:t>
            </a:r>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21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setup.py</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100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setup.cfg</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docs/</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tests/</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fheat.f90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156721" y="4662363"/>
            <a:ext cx="6314440" cy="1739513"/>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solidFill>
                  <a:schemeClr val="tx2">
                    <a:lumMod val="75000"/>
                  </a:schemeClr>
                </a:solidFill>
              </a:rPr>
              <a:t>setup.cfg</a:t>
            </a:r>
            <a:r>
              <a:rPr lang="en-US" dirty="0"/>
              <a:t>: editable list of project data &amp; dependencies</a:t>
            </a:r>
          </a:p>
        </p:txBody>
      </p:sp>
      <p:sp>
        <p:nvSpPr>
          <p:cNvPr id="6" name="Content Placeholder 2">
            <a:extLst>
              <a:ext uri="{FF2B5EF4-FFF2-40B4-BE49-F238E27FC236}">
                <a16:creationId xmlns:a16="http://schemas.microsoft.com/office/drawing/2014/main" id="{7CEEB0E5-D825-794F-91FD-3BDDDBCBE1C9}"/>
              </a:ext>
            </a:extLst>
          </p:cNvPr>
          <p:cNvSpPr txBox="1">
            <a:spLocks/>
          </p:cNvSpPr>
          <p:nvPr/>
        </p:nvSpPr>
        <p:spPr>
          <a:xfrm>
            <a:off x="156721" y="5435600"/>
            <a:ext cx="9616440" cy="14224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solidFill>
                  <a:schemeClr val="accent5">
                    <a:lumMod val="75000"/>
                  </a:schemeClr>
                </a:solidFill>
              </a:rPr>
              <a:t>pyproject.toml</a:t>
            </a:r>
            <a:r>
              <a:rPr lang="en-US" dirty="0">
                <a:solidFill>
                  <a:schemeClr val="accent5">
                    <a:lumMod val="75000"/>
                  </a:schemeClr>
                </a:solidFill>
              </a:rPr>
              <a:t>, </a:t>
            </a:r>
            <a:r>
              <a:rPr lang="en-US" dirty="0" err="1">
                <a:solidFill>
                  <a:schemeClr val="accent5">
                    <a:lumMod val="75000"/>
                  </a:schemeClr>
                </a:solidFill>
              </a:rPr>
              <a:t>tox.ini</a:t>
            </a:r>
            <a:r>
              <a:rPr lang="en-US" dirty="0">
                <a:solidFill>
                  <a:schemeClr val="accent5">
                    <a:lumMod val="75000"/>
                  </a:schemeClr>
                </a:solidFill>
              </a:rPr>
              <a:t>, </a:t>
            </a:r>
            <a:r>
              <a:rPr lang="en-US" dirty="0" err="1">
                <a:solidFill>
                  <a:schemeClr val="accent5">
                    <a:lumMod val="75000"/>
                  </a:schemeClr>
                </a:solidFill>
              </a:rPr>
              <a:t>setup.py</a:t>
            </a:r>
            <a:r>
              <a:rPr lang="en-US" dirty="0"/>
              <a:t>: auto-generated boilerplate</a:t>
            </a:r>
          </a:p>
          <a:p>
            <a:r>
              <a:rPr lang="en-US" dirty="0"/>
              <a:t>README: note "pip -e install ." command</a:t>
            </a:r>
          </a:p>
        </p:txBody>
      </p:sp>
    </p:spTree>
    <p:extLst>
      <p:ext uri="{BB962C8B-B14F-4D97-AF65-F5344CB8AC3E}">
        <p14:creationId xmlns:p14="http://schemas.microsoft.com/office/powerpoint/2010/main" val="15129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283FF1-FF02-9640-831A-A754F88C29F7}"/>
              </a:ext>
            </a:extLst>
          </p:cNvPr>
          <p:cNvSpPr/>
          <p:nvPr/>
        </p:nvSpPr>
        <p:spPr>
          <a:xfrm>
            <a:off x="241300" y="4381500"/>
            <a:ext cx="9969500" cy="17526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Python + Poetry</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437253"/>
            <a:ext cx="11597640" cy="4709160"/>
          </a:xfrm>
        </p:spPr>
        <p:txBody>
          <a:bodyPr/>
          <a:lstStyle/>
          <a:p>
            <a:r>
              <a:rPr lang="en-US" dirty="0"/>
              <a:t>Run </a:t>
            </a:r>
            <a:r>
              <a:rPr lang="en-US" u="sng" dirty="0"/>
              <a:t>poetry new</a:t>
            </a:r>
            <a:r>
              <a:rPr lang="en-US" dirty="0"/>
              <a:t> &lt;</a:t>
            </a:r>
            <a:r>
              <a:rPr lang="en-US" dirty="0" err="1"/>
              <a:t>dir</a:t>
            </a:r>
            <a:r>
              <a:rPr lang="en-US" dirty="0"/>
              <a:t>&gt; / </a:t>
            </a:r>
            <a:r>
              <a:rPr lang="en-US" u="sng" dirty="0"/>
              <a:t>poetry </a:t>
            </a:r>
            <a:r>
              <a:rPr lang="en-US" u="sng" dirty="0" err="1"/>
              <a:t>init</a:t>
            </a:r>
            <a:r>
              <a:rPr lang="en-US" dirty="0"/>
              <a:t> ~&gt; </a:t>
            </a:r>
            <a:r>
              <a:rPr lang="en-US" dirty="0" err="1"/>
              <a:t>pyproject.toml</a:t>
            </a:r>
            <a:r>
              <a:rPr lang="en-US" dirty="0"/>
              <a:t> in current </a:t>
            </a:r>
            <a:r>
              <a:rPr lang="en-US" dirty="0" err="1"/>
              <a:t>dir</a:t>
            </a:r>
            <a:endParaRPr lang="en-US" dirty="0"/>
          </a:p>
          <a:p>
            <a:r>
              <a:rPr lang="en-US" dirty="0"/>
              <a:t>add dependencies with </a:t>
            </a:r>
            <a:r>
              <a:rPr lang="en-US" u="sng" dirty="0"/>
              <a:t>poetry add (</a:t>
            </a:r>
            <a:r>
              <a:rPr lang="en-US" u="sng" dirty="0" err="1"/>
              <a:t>numpy</a:t>
            </a:r>
            <a:r>
              <a:rPr lang="en-US" u="sng" dirty="0"/>
              <a:t>)</a:t>
            </a:r>
            <a:r>
              <a:rPr lang="en-US" dirty="0"/>
              <a:t> / </a:t>
            </a:r>
            <a:r>
              <a:rPr lang="en-US" u="sng" dirty="0"/>
              <a:t>poetry add -D (</a:t>
            </a:r>
            <a:r>
              <a:rPr lang="en-US" u="sng" dirty="0" err="1"/>
              <a:t>pytest</a:t>
            </a:r>
            <a:r>
              <a:rPr lang="en-US" u="sng" dirty="0"/>
              <a:t>)</a:t>
            </a:r>
          </a:p>
          <a:p>
            <a:r>
              <a:rPr lang="en-US" dirty="0"/>
              <a:t>run tests with </a:t>
            </a:r>
            <a:r>
              <a:rPr lang="en-US" u="sng" dirty="0"/>
              <a:t>poetry run </a:t>
            </a:r>
            <a:r>
              <a:rPr lang="en-US" u="sng" dirty="0" err="1"/>
              <a:t>pytest</a:t>
            </a:r>
            <a:r>
              <a:rPr lang="en-US" dirty="0"/>
              <a:t> (if you're using </a:t>
            </a:r>
            <a:r>
              <a:rPr lang="en-US" dirty="0" err="1"/>
              <a:t>pytest</a:t>
            </a:r>
            <a:r>
              <a:rPr lang="en-US" dirty="0"/>
              <a:t>)</a:t>
            </a:r>
          </a:p>
          <a:p>
            <a:r>
              <a:rPr lang="en-US" dirty="0"/>
              <a:t>manually write metadata sections inside </a:t>
            </a:r>
            <a:r>
              <a:rPr lang="en-US" dirty="0" err="1"/>
              <a:t>pyproject.toml</a:t>
            </a:r>
            <a:r>
              <a:rPr lang="en-US" dirty="0"/>
              <a:t> </a:t>
            </a:r>
            <a:r>
              <a:rPr lang="en-US" sz="1400" dirty="0"/>
              <a:t>(see https://python-</a:t>
            </a:r>
            <a:r>
              <a:rPr lang="en-US" sz="1400" dirty="0" err="1"/>
              <a:t>poetry.org</a:t>
            </a:r>
            <a:r>
              <a:rPr lang="en-US" sz="1400" dirty="0"/>
              <a:t>/docs/</a:t>
            </a:r>
            <a:r>
              <a:rPr lang="en-US" sz="1400" dirty="0" err="1"/>
              <a:t>pyproject</a:t>
            </a:r>
            <a:r>
              <a:rPr lang="en-US" sz="1400" dirty="0"/>
              <a:t>)</a:t>
            </a:r>
            <a:endParaRPr lang="en-US" dirty="0"/>
          </a:p>
          <a:p>
            <a:pPr lvl="1"/>
            <a:r>
              <a:rPr lang="en-US" dirty="0"/>
              <a:t>description, readme, repository, license, classifiers</a:t>
            </a:r>
          </a:p>
          <a:p>
            <a:r>
              <a:rPr lang="en-US" dirty="0"/>
              <a:t>run </a:t>
            </a:r>
            <a:r>
              <a:rPr lang="en-US" u="sng" dirty="0"/>
              <a:t>poetry check</a:t>
            </a:r>
            <a:r>
              <a:rPr lang="en-US" dirty="0"/>
              <a:t> to look for formatting errors</a:t>
            </a:r>
          </a:p>
          <a:p>
            <a:r>
              <a:rPr lang="en-US" dirty="0"/>
              <a:t>sign up for a login on </a:t>
            </a:r>
            <a:r>
              <a:rPr lang="en-US" dirty="0" err="1"/>
              <a:t>pypi.org</a:t>
            </a:r>
            <a:r>
              <a:rPr lang="en-US" dirty="0"/>
              <a:t>, create an "API Token" from </a:t>
            </a:r>
            <a:r>
              <a:rPr lang="en-US" dirty="0" err="1"/>
              <a:t>pypi.org</a:t>
            </a:r>
            <a:r>
              <a:rPr lang="en-US" dirty="0"/>
              <a:t>/manage/account/</a:t>
            </a:r>
          </a:p>
          <a:p>
            <a:r>
              <a:rPr lang="en-US" dirty="0"/>
              <a:t>Add it to your config with </a:t>
            </a:r>
            <a:r>
              <a:rPr lang="en-US" u="sng" dirty="0"/>
              <a:t>poetry config </a:t>
            </a:r>
            <a:r>
              <a:rPr lang="en-US" u="sng" dirty="0" err="1"/>
              <a:t>pypi-token.pypi</a:t>
            </a:r>
            <a:r>
              <a:rPr lang="en-US" u="sng" dirty="0"/>
              <a:t> &lt;token&gt;</a:t>
            </a:r>
            <a:endParaRPr lang="en-US" dirty="0"/>
          </a:p>
          <a:p>
            <a:r>
              <a:rPr lang="en-US" dirty="0"/>
              <a:t>last checks with git/branches/tags/tests ~&gt; </a:t>
            </a:r>
            <a:r>
              <a:rPr lang="en-US" u="sng" dirty="0"/>
              <a:t>poetry publish</a:t>
            </a:r>
          </a:p>
        </p:txBody>
      </p:sp>
      <p:sp>
        <p:nvSpPr>
          <p:cNvPr id="4" name="TextBox 3">
            <a:extLst>
              <a:ext uri="{FF2B5EF4-FFF2-40B4-BE49-F238E27FC236}">
                <a16:creationId xmlns:a16="http://schemas.microsoft.com/office/drawing/2014/main" id="{149FBF85-F937-174F-8D40-80269A4CD8B5}"/>
              </a:ext>
            </a:extLst>
          </p:cNvPr>
          <p:cNvSpPr txBox="1"/>
          <p:nvPr/>
        </p:nvSpPr>
        <p:spPr>
          <a:xfrm>
            <a:off x="5685183" y="868680"/>
            <a:ext cx="3561488" cy="433965"/>
          </a:xfrm>
          <a:prstGeom prst="rect">
            <a:avLst/>
          </a:prstGeom>
          <a:noFill/>
        </p:spPr>
        <p:txBody>
          <a:bodyPr wrap="none" lIns="118872" tIns="91440" rIns="118872" bIns="91440" rtlCol="0" anchor="ctr" anchorCtr="0">
            <a:spAutoFit/>
          </a:bodyPr>
          <a:lstStyle/>
          <a:p>
            <a:pPr algn="l">
              <a:lnSpc>
                <a:spcPct val="90000"/>
              </a:lnSpc>
            </a:pPr>
            <a:r>
              <a:rPr lang="en-US" dirty="0"/>
              <a:t>technical steps – actually easier!</a:t>
            </a:r>
          </a:p>
        </p:txBody>
      </p:sp>
      <p:sp>
        <p:nvSpPr>
          <p:cNvPr id="6" name="TextBox 5">
            <a:extLst>
              <a:ext uri="{FF2B5EF4-FFF2-40B4-BE49-F238E27FC236}">
                <a16:creationId xmlns:a16="http://schemas.microsoft.com/office/drawing/2014/main" id="{59B77BF6-2CAE-314E-A51F-8A5A6E3593AF}"/>
              </a:ext>
            </a:extLst>
          </p:cNvPr>
          <p:cNvSpPr txBox="1"/>
          <p:nvPr/>
        </p:nvSpPr>
        <p:spPr>
          <a:xfrm>
            <a:off x="8097579" y="3947535"/>
            <a:ext cx="3667125"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Designated Org. Representative</a:t>
            </a:r>
          </a:p>
        </p:txBody>
      </p:sp>
    </p:spTree>
    <p:extLst>
      <p:ext uri="{BB962C8B-B14F-4D97-AF65-F5344CB8AC3E}">
        <p14:creationId xmlns:p14="http://schemas.microsoft.com/office/powerpoint/2010/main" val="26670763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65760" y="1641874"/>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094412" y="1641874"/>
            <a:ext cx="5643820" cy="3139321"/>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80</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README</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pyproject.toml</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385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poetry.lock</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365761" y="4406900"/>
            <a:ext cx="5643820" cy="1739513"/>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pyproject.toml</a:t>
            </a:r>
            <a:r>
              <a:rPr lang="en-US" dirty="0"/>
              <a:t>: editable install instructions</a:t>
            </a:r>
          </a:p>
          <a:p>
            <a:r>
              <a:rPr lang="en-US" dirty="0" err="1"/>
              <a:t>poetry.lock</a:t>
            </a:r>
            <a:r>
              <a:rPr lang="en-US" dirty="0"/>
              <a:t>: auto-generated dependency metadata file</a:t>
            </a:r>
          </a:p>
          <a:p>
            <a:r>
              <a:rPr lang="en-US" dirty="0"/>
              <a:t>README: note "poetry install" command</a:t>
            </a:r>
          </a:p>
        </p:txBody>
      </p:sp>
    </p:spTree>
    <p:extLst>
      <p:ext uri="{BB962C8B-B14F-4D97-AF65-F5344CB8AC3E}">
        <p14:creationId xmlns:p14="http://schemas.microsoft.com/office/powerpoint/2010/main" val="16915572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EE31-76EF-ADDA-D6B5-DA454EDE0D20}"/>
              </a:ext>
            </a:extLst>
          </p:cNvPr>
          <p:cNvSpPr>
            <a:spLocks noGrp="1"/>
          </p:cNvSpPr>
          <p:nvPr>
            <p:ph type="title"/>
          </p:nvPr>
        </p:nvSpPr>
        <p:spPr/>
        <p:txBody>
          <a:bodyPr/>
          <a:lstStyle/>
          <a:p>
            <a:r>
              <a:rPr lang="en-US" dirty="0"/>
              <a:t>Importing a C++ Package</a:t>
            </a:r>
          </a:p>
        </p:txBody>
      </p:sp>
      <p:sp>
        <p:nvSpPr>
          <p:cNvPr id="6" name="Rectangle 5">
            <a:extLst>
              <a:ext uri="{FF2B5EF4-FFF2-40B4-BE49-F238E27FC236}">
                <a16:creationId xmlns:a16="http://schemas.microsoft.com/office/drawing/2014/main" id="{B937DFEE-66E1-133E-1E9B-A137BC264CCF}"/>
              </a:ext>
            </a:extLst>
          </p:cNvPr>
          <p:cNvSpPr/>
          <p:nvPr/>
        </p:nvSpPr>
        <p:spPr>
          <a:xfrm>
            <a:off x="1047973" y="1728766"/>
            <a:ext cx="4493243" cy="954107"/>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g++  –</a:t>
            </a:r>
            <a:r>
              <a:rPr lang="en-US" sz="1400" dirty="0" err="1">
                <a:solidFill>
                  <a:schemeClr val="bg2"/>
                </a:solidFill>
                <a:latin typeface="Menlo" panose="020B0609030804020204" pitchFamily="49" charset="0"/>
              </a:rPr>
              <a:t>I$inst</a:t>
            </a:r>
            <a:r>
              <a:rPr lang="en-US" sz="1400" dirty="0">
                <a:solidFill>
                  <a:schemeClr val="bg2"/>
                </a:solidFill>
                <a:latin typeface="Menlo" panose="020B0609030804020204" pitchFamily="49" charset="0"/>
              </a:rPr>
              <a:t>/include/</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L$inst</a:t>
            </a:r>
            <a:r>
              <a:rPr lang="en-US" sz="1400" dirty="0">
                <a:solidFill>
                  <a:schemeClr val="bg2"/>
                </a:solidFill>
                <a:latin typeface="Menlo" panose="020B0609030804020204" pitchFamily="49" charset="0"/>
              </a:rPr>
              <a:t>/lib                    \</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Wl</a:t>
            </a:r>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rpath</a:t>
            </a:r>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inst</a:t>
            </a:r>
            <a:r>
              <a:rPr lang="en-US" sz="1400" dirty="0">
                <a:solidFill>
                  <a:schemeClr val="bg2"/>
                </a:solidFill>
                <a:latin typeface="Menlo" panose="020B0609030804020204" pitchFamily="49" charset="0"/>
              </a:rPr>
              <a:t>/lib –</a:t>
            </a:r>
            <a:r>
              <a:rPr lang="en-US" sz="1400" dirty="0" err="1">
                <a:solidFill>
                  <a:schemeClr val="bg2"/>
                </a:solidFill>
                <a:latin typeface="Menlo" panose="020B0609030804020204" pitchFamily="49" charset="0"/>
              </a:rPr>
              <a:t>lheat</a:t>
            </a:r>
            <a:r>
              <a:rPr lang="en-US" sz="1400" dirty="0">
                <a:solidFill>
                  <a:schemeClr val="bg2"/>
                </a:solidFill>
                <a:latin typeface="Menlo" panose="020B0609030804020204" pitchFamily="49" charset="0"/>
              </a:rPr>
              <a:t>    \</a:t>
            </a:r>
          </a:p>
          <a:p>
            <a:r>
              <a:rPr lang="en-US" sz="1400" dirty="0">
                <a:solidFill>
                  <a:schemeClr val="bg2"/>
                </a:solidFill>
                <a:latin typeface="Menlo" panose="020B0609030804020204" pitchFamily="49" charset="0"/>
              </a:rPr>
              <a:t>     -o app </a:t>
            </a:r>
            <a:r>
              <a:rPr lang="en-US" sz="1400" dirty="0" err="1">
                <a:solidFill>
                  <a:schemeClr val="bg2"/>
                </a:solidFill>
                <a:latin typeface="Menlo" panose="020B0609030804020204" pitchFamily="49" charset="0"/>
              </a:rPr>
              <a:t>app.cpp</a:t>
            </a:r>
            <a:endParaRPr lang="en-US" sz="1400" dirty="0">
              <a:solidFill>
                <a:schemeClr val="bg2"/>
              </a:solidFill>
              <a:latin typeface="Menlo" panose="020B0609030804020204" pitchFamily="49" charset="0"/>
            </a:endParaRPr>
          </a:p>
        </p:txBody>
      </p:sp>
      <p:sp>
        <p:nvSpPr>
          <p:cNvPr id="7" name="Rectangle 6">
            <a:extLst>
              <a:ext uri="{FF2B5EF4-FFF2-40B4-BE49-F238E27FC236}">
                <a16:creationId xmlns:a16="http://schemas.microsoft.com/office/drawing/2014/main" id="{0EFA5FAD-28AD-842B-2DC6-2CF4C7A3C95B}"/>
              </a:ext>
            </a:extLst>
          </p:cNvPr>
          <p:cNvSpPr/>
          <p:nvPr/>
        </p:nvSpPr>
        <p:spPr>
          <a:xfrm>
            <a:off x="5807999" y="1728766"/>
            <a:ext cx="4493243" cy="1169551"/>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app.cpp</a:t>
            </a:r>
            <a:r>
              <a:rPr lang="en-US" sz="1400" dirty="0">
                <a:solidFill>
                  <a:schemeClr val="bg2"/>
                </a:solidFill>
                <a:latin typeface="Menlo" panose="020B0609030804020204" pitchFamily="49" charset="0"/>
              </a:rPr>
              <a:t> */</a:t>
            </a: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#include &lt;</a:t>
            </a:r>
            <a:r>
              <a:rPr lang="en-US" sz="1400" dirty="0" err="1">
                <a:solidFill>
                  <a:schemeClr val="bg2"/>
                </a:solidFill>
                <a:latin typeface="Menlo" panose="020B0609030804020204" pitchFamily="49" charset="0"/>
              </a:rPr>
              <a:t>heateq.hpp</a:t>
            </a:r>
            <a:r>
              <a:rPr lang="en-US" sz="1400" dirty="0">
                <a:solidFill>
                  <a:schemeClr val="bg2"/>
                </a:solidFill>
                <a:latin typeface="Menlo" panose="020B0609030804020204" pitchFamily="49" charset="0"/>
              </a:rPr>
              <a:t>&gt;</a:t>
            </a: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a:t>
            </a:r>
          </a:p>
        </p:txBody>
      </p:sp>
      <p:sp>
        <p:nvSpPr>
          <p:cNvPr id="12" name="Rectangle 11">
            <a:extLst>
              <a:ext uri="{FF2B5EF4-FFF2-40B4-BE49-F238E27FC236}">
                <a16:creationId xmlns:a16="http://schemas.microsoft.com/office/drawing/2014/main" id="{64700C64-B0B7-5443-3CBA-29D7D9A572C3}"/>
              </a:ext>
            </a:extLst>
          </p:cNvPr>
          <p:cNvSpPr/>
          <p:nvPr/>
        </p:nvSpPr>
        <p:spPr>
          <a:xfrm>
            <a:off x="1047973" y="3621715"/>
            <a:ext cx="5827840" cy="1600438"/>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CMakeLists.txt</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option(ENABLE_HEATEQ "Use </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library." ON)</a:t>
            </a: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if(ENABLE_HEATEQ)</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find_package</a:t>
            </a:r>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1.0 REQUIRED)</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target_link_libraries</a:t>
            </a:r>
            <a:r>
              <a:rPr lang="en-US" sz="1400" dirty="0">
                <a:solidFill>
                  <a:schemeClr val="bg2"/>
                </a:solidFill>
                <a:latin typeface="Menlo" panose="020B0609030804020204" pitchFamily="49" charset="0"/>
              </a:rPr>
              <a:t>(app PRIVATE </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::heat)</a:t>
            </a:r>
          </a:p>
          <a:p>
            <a:r>
              <a:rPr lang="en-US" sz="1400" dirty="0">
                <a:solidFill>
                  <a:schemeClr val="bg2"/>
                </a:solidFill>
                <a:latin typeface="Menlo" panose="020B0609030804020204" pitchFamily="49" charset="0"/>
              </a:rPr>
              <a:t>endif()</a:t>
            </a:r>
          </a:p>
        </p:txBody>
      </p:sp>
      <p:sp>
        <p:nvSpPr>
          <p:cNvPr id="14" name="Rectangle 13">
            <a:extLst>
              <a:ext uri="{FF2B5EF4-FFF2-40B4-BE49-F238E27FC236}">
                <a16:creationId xmlns:a16="http://schemas.microsoft.com/office/drawing/2014/main" id="{75BEC19E-C10B-4C3D-AACC-69F87A925265}"/>
              </a:ext>
            </a:extLst>
          </p:cNvPr>
          <p:cNvSpPr/>
          <p:nvPr/>
        </p:nvSpPr>
        <p:spPr>
          <a:xfrm>
            <a:off x="7133484" y="3645207"/>
            <a:ext cx="3167758" cy="738664"/>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app.hpp.in</a:t>
            </a:r>
            <a:r>
              <a:rPr lang="en-US" sz="1400" dirty="0">
                <a:solidFill>
                  <a:schemeClr val="bg2"/>
                </a:solidFill>
                <a:latin typeface="Menlo" panose="020B0609030804020204" pitchFamily="49" charset="0"/>
              </a:rPr>
              <a:t> */</a:t>
            </a: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cmakedefine</a:t>
            </a:r>
            <a:r>
              <a:rPr lang="en-US" sz="1400" dirty="0">
                <a:solidFill>
                  <a:schemeClr val="bg2"/>
                </a:solidFill>
                <a:latin typeface="Menlo" panose="020B0609030804020204" pitchFamily="49" charset="0"/>
              </a:rPr>
              <a:t> ENABLE_HEATEQ</a:t>
            </a:r>
          </a:p>
        </p:txBody>
      </p:sp>
      <p:sp>
        <p:nvSpPr>
          <p:cNvPr id="15" name="Title 1">
            <a:extLst>
              <a:ext uri="{FF2B5EF4-FFF2-40B4-BE49-F238E27FC236}">
                <a16:creationId xmlns:a16="http://schemas.microsoft.com/office/drawing/2014/main" id="{A4E70B94-278F-BCA3-8A9C-CFBA8F5F3AD9}"/>
              </a:ext>
            </a:extLst>
          </p:cNvPr>
          <p:cNvSpPr txBox="1">
            <a:spLocks/>
          </p:cNvSpPr>
          <p:nvPr/>
        </p:nvSpPr>
        <p:spPr bwMode="auto">
          <a:xfrm>
            <a:off x="781190" y="1325880"/>
            <a:ext cx="128320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basic</a:t>
            </a:r>
          </a:p>
        </p:txBody>
      </p:sp>
      <p:sp>
        <p:nvSpPr>
          <p:cNvPr id="16" name="Title 1">
            <a:extLst>
              <a:ext uri="{FF2B5EF4-FFF2-40B4-BE49-F238E27FC236}">
                <a16:creationId xmlns:a16="http://schemas.microsoft.com/office/drawing/2014/main" id="{20C88025-096F-23A8-F2B5-FB19AD0D105C}"/>
              </a:ext>
            </a:extLst>
          </p:cNvPr>
          <p:cNvSpPr txBox="1">
            <a:spLocks/>
          </p:cNvSpPr>
          <p:nvPr/>
        </p:nvSpPr>
        <p:spPr bwMode="auto">
          <a:xfrm>
            <a:off x="781189" y="3178524"/>
            <a:ext cx="157012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advanced</a:t>
            </a:r>
          </a:p>
        </p:txBody>
      </p:sp>
    </p:spTree>
    <p:extLst>
      <p:ext uri="{BB962C8B-B14F-4D97-AF65-F5344CB8AC3E}">
        <p14:creationId xmlns:p14="http://schemas.microsoft.com/office/powerpoint/2010/main" val="3398257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85CD-81D2-E644-A661-E33C945ADC3D}"/>
              </a:ext>
            </a:extLst>
          </p:cNvPr>
          <p:cNvSpPr>
            <a:spLocks noGrp="1"/>
          </p:cNvSpPr>
          <p:nvPr>
            <p:ph type="title"/>
          </p:nvPr>
        </p:nvSpPr>
        <p:spPr>
          <a:xfrm>
            <a:off x="861392" y="286598"/>
            <a:ext cx="6728911" cy="914400"/>
          </a:xfrm>
        </p:spPr>
        <p:txBody>
          <a:bodyPr/>
          <a:lstStyle/>
          <a:p>
            <a:r>
              <a:rPr lang="en-US" sz="4400" dirty="0"/>
              <a:t>Outline</a:t>
            </a:r>
          </a:p>
        </p:txBody>
      </p:sp>
      <p:sp>
        <p:nvSpPr>
          <p:cNvPr id="3" name="Content Placeholder 2">
            <a:extLst>
              <a:ext uri="{FF2B5EF4-FFF2-40B4-BE49-F238E27FC236}">
                <a16:creationId xmlns:a16="http://schemas.microsoft.com/office/drawing/2014/main" id="{23351ECE-61E6-1642-9CAE-532B71C7BA58}"/>
              </a:ext>
            </a:extLst>
          </p:cNvPr>
          <p:cNvSpPr>
            <a:spLocks noGrp="1"/>
          </p:cNvSpPr>
          <p:nvPr>
            <p:ph idx="1"/>
          </p:nvPr>
        </p:nvSpPr>
        <p:spPr>
          <a:xfrm>
            <a:off x="1249854" y="1246367"/>
            <a:ext cx="10090814" cy="4867835"/>
          </a:xfrm>
        </p:spPr>
        <p:txBody>
          <a:bodyPr numCol="2"/>
          <a:lstStyle/>
          <a:p>
            <a:r>
              <a:rPr lang="en-US" sz="3200" dirty="0"/>
              <a:t>Why package?</a:t>
            </a:r>
          </a:p>
          <a:p>
            <a:r>
              <a:rPr lang="en-US" sz="3200" dirty="0"/>
              <a:t>General Guidelines &amp; Themes</a:t>
            </a:r>
          </a:p>
          <a:p>
            <a:r>
              <a:rPr lang="en-US" sz="3200" dirty="0"/>
              <a:t>Running Walk-Through</a:t>
            </a:r>
          </a:p>
          <a:p>
            <a:pPr lvl="1"/>
            <a:r>
              <a:rPr lang="en-US" sz="2800" strike="sngStrike" dirty="0"/>
              <a:t>python package</a:t>
            </a:r>
          </a:p>
          <a:p>
            <a:pPr lvl="1"/>
            <a:r>
              <a:rPr lang="en-US" sz="2800" dirty="0"/>
              <a:t>C++ code – </a:t>
            </a:r>
            <a:r>
              <a:rPr lang="en-US" sz="2800" dirty="0" err="1"/>
              <a:t>cmake</a:t>
            </a:r>
            <a:r>
              <a:rPr lang="en-US" sz="2800" dirty="0"/>
              <a:t> exports</a:t>
            </a:r>
          </a:p>
          <a:p>
            <a:pPr lvl="1"/>
            <a:r>
              <a:rPr lang="en-US" sz="2800" strike="sngStrike" dirty="0"/>
              <a:t>Fortran – </a:t>
            </a:r>
            <a:r>
              <a:rPr lang="en-US" sz="2800" strike="sngStrike" dirty="0" err="1"/>
              <a:t>cmake</a:t>
            </a:r>
            <a:r>
              <a:rPr lang="en-US" sz="2800" strike="sngStrike" dirty="0"/>
              <a:t> exports</a:t>
            </a:r>
          </a:p>
          <a:p>
            <a:pPr lvl="1"/>
            <a:r>
              <a:rPr lang="en-US" sz="2800" strike="sngStrike" dirty="0" err="1"/>
              <a:t>Spack</a:t>
            </a:r>
            <a:endParaRPr lang="en-US" sz="2800" dirty="0"/>
          </a:p>
          <a:p>
            <a:r>
              <a:rPr lang="en-US" sz="3200" dirty="0"/>
              <a:t>Containers</a:t>
            </a:r>
          </a:p>
        </p:txBody>
      </p:sp>
    </p:spTree>
    <p:extLst>
      <p:ext uri="{BB962C8B-B14F-4D97-AF65-F5344CB8AC3E}">
        <p14:creationId xmlns:p14="http://schemas.microsoft.com/office/powerpoint/2010/main" val="17177445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9C46-5170-6029-3AF3-2C967B2B7CE9}"/>
              </a:ext>
            </a:extLst>
          </p:cNvPr>
          <p:cNvSpPr>
            <a:spLocks noGrp="1"/>
          </p:cNvSpPr>
          <p:nvPr>
            <p:ph type="title"/>
          </p:nvPr>
        </p:nvSpPr>
        <p:spPr/>
        <p:txBody>
          <a:bodyPr/>
          <a:lstStyle/>
          <a:p>
            <a:r>
              <a:rPr lang="en-US" dirty="0"/>
              <a:t>C++ Library Structure</a:t>
            </a:r>
          </a:p>
        </p:txBody>
      </p:sp>
      <p:sp>
        <p:nvSpPr>
          <p:cNvPr id="3" name="Content Placeholder 2">
            <a:extLst>
              <a:ext uri="{FF2B5EF4-FFF2-40B4-BE49-F238E27FC236}">
                <a16:creationId xmlns:a16="http://schemas.microsoft.com/office/drawing/2014/main" id="{E5FED04A-082D-236F-944F-B6F053B72400}"/>
              </a:ext>
            </a:extLst>
          </p:cNvPr>
          <p:cNvSpPr>
            <a:spLocks noGrp="1"/>
          </p:cNvSpPr>
          <p:nvPr>
            <p:ph idx="1"/>
          </p:nvPr>
        </p:nvSpPr>
        <p:spPr>
          <a:xfrm>
            <a:off x="365761" y="1207431"/>
            <a:ext cx="3357154" cy="4047778"/>
          </a:xfrm>
        </p:spPr>
        <p:txBody>
          <a:bodyPr/>
          <a:lstStyle/>
          <a:p>
            <a:r>
              <a:rPr lang="en-US" dirty="0" err="1"/>
              <a:t>src</a:t>
            </a:r>
            <a:r>
              <a:rPr lang="en-US" dirty="0"/>
              <a:t>/</a:t>
            </a:r>
            <a:r>
              <a:rPr lang="en-US" dirty="0" err="1"/>
              <a:t>cheat.cpp</a:t>
            </a:r>
            <a:endParaRPr lang="en-US" dirty="0"/>
          </a:p>
          <a:p>
            <a:endParaRPr lang="en-US" dirty="0"/>
          </a:p>
          <a:p>
            <a:r>
              <a:rPr lang="en-US" dirty="0"/>
              <a:t>include/</a:t>
            </a:r>
            <a:r>
              <a:rPr lang="en-US" dirty="0" err="1"/>
              <a:t>heat.hpp</a:t>
            </a:r>
            <a:endParaRPr lang="en-US" dirty="0"/>
          </a:p>
        </p:txBody>
      </p:sp>
      <p:sp>
        <p:nvSpPr>
          <p:cNvPr id="7" name="TextBox 6">
            <a:extLst>
              <a:ext uri="{FF2B5EF4-FFF2-40B4-BE49-F238E27FC236}">
                <a16:creationId xmlns:a16="http://schemas.microsoft.com/office/drawing/2014/main" id="{1A51A71E-F6AE-DE6E-E218-A8CB1F73281D}"/>
              </a:ext>
            </a:extLst>
          </p:cNvPr>
          <p:cNvSpPr txBox="1"/>
          <p:nvPr/>
        </p:nvSpPr>
        <p:spPr>
          <a:xfrm>
            <a:off x="1239876" y="2591486"/>
            <a:ext cx="2665389" cy="646331"/>
          </a:xfrm>
          <a:prstGeom prst="rect">
            <a:avLst/>
          </a:prstGeom>
          <a:noFill/>
        </p:spPr>
        <p:txBody>
          <a:bodyPr wrap="square">
            <a:spAutoFit/>
          </a:bodyPr>
          <a:lstStyle/>
          <a:p>
            <a:r>
              <a:rPr lang="en-US" dirty="0">
                <a:effectLst/>
                <a:latin typeface="Monaco" pitchFamily="2" charset="77"/>
              </a:rPr>
              <a:t>struct Params {}</a:t>
            </a:r>
          </a:p>
          <a:p>
            <a:r>
              <a:rPr lang="en-US" dirty="0">
                <a:latin typeface="Monaco" pitchFamily="2" charset="77"/>
              </a:rPr>
              <a:t>struct Energy {}</a:t>
            </a:r>
          </a:p>
        </p:txBody>
      </p:sp>
      <p:sp>
        <p:nvSpPr>
          <p:cNvPr id="10" name="TextBox 9">
            <a:extLst>
              <a:ext uri="{FF2B5EF4-FFF2-40B4-BE49-F238E27FC236}">
                <a16:creationId xmlns:a16="http://schemas.microsoft.com/office/drawing/2014/main" id="{E88DADF1-E77F-E466-368C-1CA359A8B326}"/>
              </a:ext>
            </a:extLst>
          </p:cNvPr>
          <p:cNvSpPr txBox="1"/>
          <p:nvPr/>
        </p:nvSpPr>
        <p:spPr>
          <a:xfrm>
            <a:off x="8283560" y="2832589"/>
            <a:ext cx="3081125" cy="1754326"/>
          </a:xfrm>
          <a:prstGeom prst="rect">
            <a:avLst/>
          </a:prstGeom>
          <a:noFill/>
        </p:spPr>
        <p:txBody>
          <a:bodyPr wrap="square">
            <a:spAutoFit/>
          </a:bodyPr>
          <a:lstStyle/>
          <a:p>
            <a:r>
              <a:rPr lang="en-US" dirty="0">
                <a:effectLst/>
                <a:latin typeface="Monaco" pitchFamily="2" charset="77"/>
              </a:rPr>
              <a:t>     |</a:t>
            </a:r>
          </a:p>
          <a:p>
            <a:r>
              <a:rPr lang="en-US" dirty="0">
                <a:latin typeface="Monaco" pitchFamily="2" charset="77"/>
              </a:rPr>
              <a:t>     |</a:t>
            </a:r>
          </a:p>
          <a:p>
            <a:r>
              <a:rPr lang="en-US" dirty="0">
                <a:effectLst/>
                <a:latin typeface="Monaco" pitchFamily="2" charset="77"/>
              </a:rPr>
              <a:t>     |</a:t>
            </a:r>
          </a:p>
          <a:p>
            <a:r>
              <a:rPr lang="en-US" dirty="0">
                <a:latin typeface="Monaco" pitchFamily="2" charset="77"/>
              </a:rPr>
              <a:t>     v</a:t>
            </a:r>
          </a:p>
          <a:p>
            <a:endParaRPr lang="en-US" dirty="0">
              <a:effectLst/>
              <a:latin typeface="Monaco" pitchFamily="2" charset="77"/>
            </a:endParaRPr>
          </a:p>
          <a:p>
            <a:r>
              <a:rPr lang="en-US" dirty="0">
                <a:effectLst/>
                <a:latin typeface="Monaco" pitchFamily="2" charset="77"/>
              </a:rPr>
              <a:t>#include &lt;</a:t>
            </a:r>
            <a:r>
              <a:rPr lang="en-US" dirty="0" err="1">
                <a:effectLst/>
                <a:latin typeface="Monaco" pitchFamily="2" charset="77"/>
              </a:rPr>
              <a:t>heat.hpp</a:t>
            </a:r>
            <a:r>
              <a:rPr lang="en-US" dirty="0">
                <a:effectLst/>
                <a:latin typeface="Monaco" pitchFamily="2" charset="77"/>
              </a:rPr>
              <a:t>&gt;</a:t>
            </a:r>
          </a:p>
        </p:txBody>
      </p:sp>
      <p:sp>
        <p:nvSpPr>
          <p:cNvPr id="8" name="TextBox 7">
            <a:extLst>
              <a:ext uri="{FF2B5EF4-FFF2-40B4-BE49-F238E27FC236}">
                <a16:creationId xmlns:a16="http://schemas.microsoft.com/office/drawing/2014/main" id="{CE5E535A-BB14-CFA1-49C8-B5B907DD05DD}"/>
              </a:ext>
            </a:extLst>
          </p:cNvPr>
          <p:cNvSpPr txBox="1"/>
          <p:nvPr/>
        </p:nvSpPr>
        <p:spPr>
          <a:xfrm>
            <a:off x="5416551" y="1423704"/>
            <a:ext cx="6098720" cy="923330"/>
          </a:xfrm>
          <a:prstGeom prst="rect">
            <a:avLst/>
          </a:prstGeom>
          <a:noFill/>
        </p:spPr>
        <p:txBody>
          <a:bodyPr wrap="square">
            <a:spAutoFit/>
          </a:bodyPr>
          <a:lstStyle/>
          <a:p>
            <a:r>
              <a:rPr lang="en-US" dirty="0">
                <a:latin typeface="Monaco" pitchFamily="2" charset="77"/>
              </a:rPr>
              <a:t>--(g++ -shared)--&gt;    lib/</a:t>
            </a:r>
            <a:r>
              <a:rPr lang="en-US" dirty="0" err="1">
                <a:latin typeface="Monaco" pitchFamily="2" charset="77"/>
              </a:rPr>
              <a:t>heat.so</a:t>
            </a:r>
            <a:endParaRPr lang="en-US" dirty="0">
              <a:latin typeface="Monaco" pitchFamily="2" charset="77"/>
            </a:endParaRPr>
          </a:p>
          <a:p>
            <a:endParaRPr lang="en-US" dirty="0">
              <a:latin typeface="Monaco" pitchFamily="2" charset="77"/>
            </a:endParaRPr>
          </a:p>
          <a:p>
            <a:endParaRPr lang="en-US" dirty="0">
              <a:latin typeface="Monaco" pitchFamily="2" charset="77"/>
            </a:endParaRPr>
          </a:p>
        </p:txBody>
      </p:sp>
      <p:sp>
        <p:nvSpPr>
          <p:cNvPr id="17" name="TextBox 16">
            <a:extLst>
              <a:ext uri="{FF2B5EF4-FFF2-40B4-BE49-F238E27FC236}">
                <a16:creationId xmlns:a16="http://schemas.microsoft.com/office/drawing/2014/main" id="{CFE38148-FA5B-BA9A-31F0-3A22FE63FCD9}"/>
              </a:ext>
            </a:extLst>
          </p:cNvPr>
          <p:cNvSpPr txBox="1"/>
          <p:nvPr/>
        </p:nvSpPr>
        <p:spPr>
          <a:xfrm>
            <a:off x="1239876" y="1557108"/>
            <a:ext cx="2665389" cy="646331"/>
          </a:xfrm>
          <a:prstGeom prst="rect">
            <a:avLst/>
          </a:prstGeom>
          <a:noFill/>
        </p:spPr>
        <p:txBody>
          <a:bodyPr wrap="square">
            <a:spAutoFit/>
          </a:bodyPr>
          <a:lstStyle/>
          <a:p>
            <a:r>
              <a:rPr lang="en-US" dirty="0">
                <a:effectLst/>
                <a:latin typeface="Monaco" pitchFamily="2" charset="77"/>
              </a:rPr>
              <a:t>struct Params {}</a:t>
            </a:r>
          </a:p>
          <a:p>
            <a:r>
              <a:rPr lang="en-US" dirty="0">
                <a:latin typeface="Monaco" pitchFamily="2" charset="77"/>
              </a:rPr>
              <a:t>struct Energy {}</a:t>
            </a:r>
          </a:p>
        </p:txBody>
      </p:sp>
      <p:sp>
        <p:nvSpPr>
          <p:cNvPr id="19" name="TextBox 18">
            <a:extLst>
              <a:ext uri="{FF2B5EF4-FFF2-40B4-BE49-F238E27FC236}">
                <a16:creationId xmlns:a16="http://schemas.microsoft.com/office/drawing/2014/main" id="{64351D55-A953-5E01-C3E7-877F2A3B272E}"/>
              </a:ext>
            </a:extLst>
          </p:cNvPr>
          <p:cNvSpPr txBox="1"/>
          <p:nvPr/>
        </p:nvSpPr>
        <p:spPr>
          <a:xfrm>
            <a:off x="5416551" y="2340660"/>
            <a:ext cx="6776581" cy="369332"/>
          </a:xfrm>
          <a:prstGeom prst="rect">
            <a:avLst/>
          </a:prstGeom>
          <a:noFill/>
        </p:spPr>
        <p:txBody>
          <a:bodyPr wrap="square">
            <a:spAutoFit/>
          </a:bodyPr>
          <a:lstStyle/>
          <a:p>
            <a:r>
              <a:rPr lang="en-US" dirty="0">
                <a:latin typeface="Monaco" pitchFamily="2" charset="77"/>
              </a:rPr>
              <a:t>------(copy)-----&gt;    include/</a:t>
            </a:r>
            <a:r>
              <a:rPr lang="en-US" dirty="0" err="1">
                <a:latin typeface="Monaco" pitchFamily="2" charset="77"/>
              </a:rPr>
              <a:t>heat.hpp</a:t>
            </a:r>
            <a:endParaRPr lang="en-US" dirty="0"/>
          </a:p>
        </p:txBody>
      </p:sp>
    </p:spTree>
    <p:extLst>
      <p:ext uri="{BB962C8B-B14F-4D97-AF65-F5344CB8AC3E}">
        <p14:creationId xmlns:p14="http://schemas.microsoft.com/office/powerpoint/2010/main" val="4841488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9C46-5170-6029-3AF3-2C967B2B7CE9}"/>
              </a:ext>
            </a:extLst>
          </p:cNvPr>
          <p:cNvSpPr>
            <a:spLocks noGrp="1"/>
          </p:cNvSpPr>
          <p:nvPr>
            <p:ph type="title"/>
          </p:nvPr>
        </p:nvSpPr>
        <p:spPr/>
        <p:txBody>
          <a:bodyPr/>
          <a:lstStyle/>
          <a:p>
            <a:r>
              <a:rPr lang="en-US" dirty="0"/>
              <a:t>Fortran Library Structure</a:t>
            </a:r>
          </a:p>
        </p:txBody>
      </p:sp>
      <p:sp>
        <p:nvSpPr>
          <p:cNvPr id="3" name="Content Placeholder 2">
            <a:extLst>
              <a:ext uri="{FF2B5EF4-FFF2-40B4-BE49-F238E27FC236}">
                <a16:creationId xmlns:a16="http://schemas.microsoft.com/office/drawing/2014/main" id="{E5FED04A-082D-236F-944F-B6F053B72400}"/>
              </a:ext>
            </a:extLst>
          </p:cNvPr>
          <p:cNvSpPr>
            <a:spLocks noGrp="1"/>
          </p:cNvSpPr>
          <p:nvPr>
            <p:ph idx="1"/>
          </p:nvPr>
        </p:nvSpPr>
        <p:spPr>
          <a:xfrm>
            <a:off x="365761" y="1737360"/>
            <a:ext cx="3357154" cy="4047778"/>
          </a:xfrm>
        </p:spPr>
        <p:txBody>
          <a:bodyPr/>
          <a:lstStyle/>
          <a:p>
            <a:r>
              <a:rPr lang="en-US" dirty="0" err="1"/>
              <a:t>src</a:t>
            </a:r>
            <a:r>
              <a:rPr lang="en-US" dirty="0"/>
              <a:t>/fheat.f90</a:t>
            </a:r>
          </a:p>
        </p:txBody>
      </p:sp>
      <p:sp>
        <p:nvSpPr>
          <p:cNvPr id="5" name="TextBox 4">
            <a:extLst>
              <a:ext uri="{FF2B5EF4-FFF2-40B4-BE49-F238E27FC236}">
                <a16:creationId xmlns:a16="http://schemas.microsoft.com/office/drawing/2014/main" id="{F1255985-4130-389F-8816-E32E21F8F9B3}"/>
              </a:ext>
            </a:extLst>
          </p:cNvPr>
          <p:cNvSpPr txBox="1"/>
          <p:nvPr/>
        </p:nvSpPr>
        <p:spPr>
          <a:xfrm>
            <a:off x="1129110" y="4930919"/>
            <a:ext cx="10291081" cy="1200329"/>
          </a:xfrm>
          <a:prstGeom prst="rect">
            <a:avLst/>
          </a:prstGeom>
          <a:noFill/>
        </p:spPr>
        <p:txBody>
          <a:bodyPr wrap="square">
            <a:spAutoFit/>
          </a:bodyPr>
          <a:lstStyle/>
          <a:p>
            <a:r>
              <a:rPr lang="en-US" dirty="0" err="1">
                <a:effectLst/>
                <a:latin typeface="Monaco" pitchFamily="2" charset="77"/>
              </a:rPr>
              <a:t>gfortran</a:t>
            </a:r>
            <a:r>
              <a:rPr lang="en-US" dirty="0">
                <a:effectLst/>
                <a:latin typeface="Monaco" pitchFamily="2" charset="77"/>
              </a:rPr>
              <a:t> –</a:t>
            </a:r>
            <a:r>
              <a:rPr lang="en-US" dirty="0" err="1">
                <a:effectLst/>
                <a:latin typeface="Monaco" pitchFamily="2" charset="77"/>
              </a:rPr>
              <a:t>I$inst</a:t>
            </a:r>
            <a:r>
              <a:rPr lang="en-US" dirty="0">
                <a:effectLst/>
                <a:latin typeface="Monaco" pitchFamily="2" charset="77"/>
              </a:rPr>
              <a:t>/include/</a:t>
            </a:r>
            <a:r>
              <a:rPr lang="en-US" dirty="0" err="1">
                <a:effectLst/>
                <a:latin typeface="Monaco" pitchFamily="2" charset="77"/>
              </a:rPr>
              <a:t>heateq</a:t>
            </a:r>
            <a:r>
              <a:rPr lang="en-US" dirty="0">
                <a:effectLst/>
                <a:latin typeface="Monaco" pitchFamily="2" charset="77"/>
              </a:rPr>
              <a:t>          \</a:t>
            </a:r>
            <a:endParaRPr lang="en-US" dirty="0">
              <a:latin typeface="Monaco" pitchFamily="2" charset="77"/>
            </a:endParaRPr>
          </a:p>
          <a:p>
            <a:r>
              <a:rPr lang="en-US" dirty="0">
                <a:effectLst/>
                <a:latin typeface="Monaco" pitchFamily="2" charset="77"/>
              </a:rPr>
              <a:t>         –</a:t>
            </a:r>
            <a:r>
              <a:rPr lang="en-US" dirty="0" err="1">
                <a:effectLst/>
                <a:latin typeface="Monaco" pitchFamily="2" charset="77"/>
              </a:rPr>
              <a:t>L$inst</a:t>
            </a:r>
            <a:r>
              <a:rPr lang="en-US" dirty="0">
                <a:effectLst/>
                <a:latin typeface="Monaco" pitchFamily="2" charset="77"/>
              </a:rPr>
              <a:t>/lib                     \</a:t>
            </a:r>
          </a:p>
          <a:p>
            <a:r>
              <a:rPr lang="en-US" dirty="0">
                <a:latin typeface="Monaco" pitchFamily="2" charset="77"/>
              </a:rPr>
              <a:t>         </a:t>
            </a:r>
            <a:r>
              <a:rPr lang="en-US" dirty="0">
                <a:effectLst/>
                <a:latin typeface="Monaco" pitchFamily="2" charset="77"/>
              </a:rPr>
              <a:t>-</a:t>
            </a:r>
            <a:r>
              <a:rPr lang="en-US" dirty="0" err="1">
                <a:effectLst/>
                <a:latin typeface="Monaco" pitchFamily="2" charset="77"/>
              </a:rPr>
              <a:t>Wl</a:t>
            </a:r>
            <a:r>
              <a:rPr lang="en-US" dirty="0">
                <a:effectLst/>
                <a:latin typeface="Monaco" pitchFamily="2" charset="77"/>
              </a:rPr>
              <a:t>,-</a:t>
            </a:r>
            <a:r>
              <a:rPr lang="en-US" dirty="0" err="1">
                <a:effectLst/>
                <a:latin typeface="Monaco" pitchFamily="2" charset="77"/>
              </a:rPr>
              <a:t>rpath</a:t>
            </a:r>
            <a:r>
              <a:rPr lang="en-US" dirty="0">
                <a:effectLst/>
                <a:latin typeface="Monaco" pitchFamily="2" charset="77"/>
              </a:rPr>
              <a:t>,$</a:t>
            </a:r>
            <a:r>
              <a:rPr lang="en-US" dirty="0" err="1">
                <a:effectLst/>
                <a:latin typeface="Monaco" pitchFamily="2" charset="77"/>
              </a:rPr>
              <a:t>inst</a:t>
            </a:r>
            <a:r>
              <a:rPr lang="en-US" dirty="0">
                <a:effectLst/>
                <a:latin typeface="Monaco" pitchFamily="2" charset="77"/>
              </a:rPr>
              <a:t>/lib –</a:t>
            </a:r>
            <a:r>
              <a:rPr lang="en-US" dirty="0" err="1">
                <a:effectLst/>
                <a:latin typeface="Monaco" pitchFamily="2" charset="77"/>
              </a:rPr>
              <a:t>lheat</a:t>
            </a:r>
            <a:r>
              <a:rPr lang="en-US" dirty="0">
                <a:effectLst/>
                <a:latin typeface="Monaco" pitchFamily="2" charset="77"/>
              </a:rPr>
              <a:t>     \</a:t>
            </a:r>
            <a:endParaRPr lang="en-US" dirty="0">
              <a:latin typeface="Monaco" pitchFamily="2" charset="77"/>
            </a:endParaRPr>
          </a:p>
          <a:p>
            <a:r>
              <a:rPr lang="en-US" dirty="0">
                <a:effectLst/>
                <a:latin typeface="Monaco" pitchFamily="2" charset="77"/>
              </a:rPr>
              <a:t>         -o app app.f90</a:t>
            </a:r>
          </a:p>
        </p:txBody>
      </p:sp>
      <p:sp>
        <p:nvSpPr>
          <p:cNvPr id="7" name="TextBox 6">
            <a:extLst>
              <a:ext uri="{FF2B5EF4-FFF2-40B4-BE49-F238E27FC236}">
                <a16:creationId xmlns:a16="http://schemas.microsoft.com/office/drawing/2014/main" id="{1A51A71E-F6AE-DE6E-E218-A8CB1F73281D}"/>
              </a:ext>
            </a:extLst>
          </p:cNvPr>
          <p:cNvSpPr txBox="1"/>
          <p:nvPr/>
        </p:nvSpPr>
        <p:spPr>
          <a:xfrm>
            <a:off x="2920992" y="1519318"/>
            <a:ext cx="8035479" cy="1754326"/>
          </a:xfrm>
          <a:prstGeom prst="rect">
            <a:avLst/>
          </a:prstGeom>
          <a:noFill/>
        </p:spPr>
        <p:txBody>
          <a:bodyPr wrap="square">
            <a:spAutoFit/>
          </a:bodyPr>
          <a:lstStyle/>
          <a:p>
            <a:r>
              <a:rPr lang="en-US" dirty="0">
                <a:effectLst/>
                <a:latin typeface="Monaco" pitchFamily="2" charset="77"/>
              </a:rPr>
              <a:t>             ---- </a:t>
            </a:r>
            <a:r>
              <a:rPr lang="en-US" dirty="0" err="1">
                <a:effectLst/>
                <a:latin typeface="Monaco" pitchFamily="2" charset="77"/>
              </a:rPr>
              <a:t>gfortran</a:t>
            </a:r>
            <a:r>
              <a:rPr lang="en-US" dirty="0">
                <a:effectLst/>
                <a:latin typeface="Monaco" pitchFamily="2" charset="77"/>
              </a:rPr>
              <a:t> –shared ---&gt;</a:t>
            </a:r>
          </a:p>
          <a:p>
            <a:r>
              <a:rPr lang="en-US" dirty="0">
                <a:effectLst/>
                <a:latin typeface="Monaco" pitchFamily="2" charset="77"/>
              </a:rPr>
              <a:t>module </a:t>
            </a:r>
            <a:r>
              <a:rPr lang="en-US" dirty="0" err="1">
                <a:effectLst/>
                <a:latin typeface="Monaco" pitchFamily="2" charset="77"/>
              </a:rPr>
              <a:t>ArgParser</a:t>
            </a:r>
            <a:r>
              <a:rPr lang="en-US" dirty="0">
                <a:effectLst/>
                <a:latin typeface="Monaco" pitchFamily="2" charset="77"/>
              </a:rPr>
              <a:t>       ------&gt;    include/</a:t>
            </a:r>
            <a:r>
              <a:rPr lang="en-US" dirty="0" err="1">
                <a:effectLst/>
                <a:latin typeface="Monaco" pitchFamily="2" charset="77"/>
              </a:rPr>
              <a:t>argparser.mod</a:t>
            </a:r>
            <a:endParaRPr lang="en-US" dirty="0">
              <a:effectLst/>
              <a:latin typeface="Monaco" pitchFamily="2" charset="77"/>
            </a:endParaRPr>
          </a:p>
          <a:p>
            <a:endParaRPr lang="en-US" dirty="0">
              <a:effectLst/>
              <a:latin typeface="Monaco" pitchFamily="2" charset="77"/>
            </a:endParaRPr>
          </a:p>
          <a:p>
            <a:r>
              <a:rPr lang="en-US" dirty="0">
                <a:latin typeface="Monaco" pitchFamily="2" charset="77"/>
              </a:rPr>
              <a:t>module </a:t>
            </a:r>
            <a:r>
              <a:rPr lang="en-US" dirty="0" err="1">
                <a:latin typeface="Monaco" pitchFamily="2" charset="77"/>
              </a:rPr>
              <a:t>EnergyField</a:t>
            </a:r>
            <a:r>
              <a:rPr lang="en-US" dirty="0">
                <a:latin typeface="Monaco" pitchFamily="2" charset="77"/>
              </a:rPr>
              <a:t>     ------&gt;    include/</a:t>
            </a:r>
            <a:r>
              <a:rPr lang="en-US" dirty="0" err="1">
                <a:latin typeface="Monaco" pitchFamily="2" charset="77"/>
              </a:rPr>
              <a:t>energyfield.mod</a:t>
            </a:r>
            <a:endParaRPr lang="en-US" dirty="0">
              <a:latin typeface="Monaco" pitchFamily="2" charset="77"/>
            </a:endParaRPr>
          </a:p>
          <a:p>
            <a:r>
              <a:rPr lang="en-US" dirty="0">
                <a:effectLst/>
                <a:latin typeface="Monaco" pitchFamily="2" charset="77"/>
              </a:rPr>
              <a:t>  use </a:t>
            </a:r>
            <a:r>
              <a:rPr lang="en-US" dirty="0" err="1">
                <a:effectLst/>
                <a:latin typeface="Monaco" pitchFamily="2" charset="77"/>
              </a:rPr>
              <a:t>ArgParser</a:t>
            </a:r>
            <a:endParaRPr lang="en-US" dirty="0">
              <a:effectLst/>
              <a:latin typeface="Monaco" pitchFamily="2" charset="77"/>
            </a:endParaRPr>
          </a:p>
          <a:p>
            <a:r>
              <a:rPr lang="en-US" dirty="0">
                <a:latin typeface="Monaco" pitchFamily="2" charset="77"/>
              </a:rPr>
              <a:t>                       ---</a:t>
            </a:r>
            <a:r>
              <a:rPr lang="en-US" dirty="0">
                <a:latin typeface="Monaco" pitchFamily="2" charset="77"/>
                <a:sym typeface="Wingdings" pitchFamily="2" charset="2"/>
              </a:rPr>
              <a:t>---&gt;    lib/</a:t>
            </a:r>
            <a:r>
              <a:rPr lang="en-US" dirty="0" err="1">
                <a:latin typeface="Monaco" pitchFamily="2" charset="77"/>
                <a:sym typeface="Wingdings" pitchFamily="2" charset="2"/>
              </a:rPr>
              <a:t>heat.so</a:t>
            </a:r>
            <a:endParaRPr lang="en-US" dirty="0">
              <a:effectLst/>
              <a:latin typeface="Monaco" pitchFamily="2" charset="77"/>
            </a:endParaRPr>
          </a:p>
        </p:txBody>
      </p:sp>
      <p:sp>
        <p:nvSpPr>
          <p:cNvPr id="10" name="TextBox 9">
            <a:extLst>
              <a:ext uri="{FF2B5EF4-FFF2-40B4-BE49-F238E27FC236}">
                <a16:creationId xmlns:a16="http://schemas.microsoft.com/office/drawing/2014/main" id="{E88DADF1-E77F-E466-368C-1CA359A8B326}"/>
              </a:ext>
            </a:extLst>
          </p:cNvPr>
          <p:cNvSpPr txBox="1"/>
          <p:nvPr/>
        </p:nvSpPr>
        <p:spPr>
          <a:xfrm>
            <a:off x="7637689" y="3295986"/>
            <a:ext cx="2681967" cy="1200329"/>
          </a:xfrm>
          <a:prstGeom prst="rect">
            <a:avLst/>
          </a:prstGeom>
          <a:noFill/>
        </p:spPr>
        <p:txBody>
          <a:bodyPr wrap="square">
            <a:spAutoFit/>
          </a:bodyPr>
          <a:lstStyle/>
          <a:p>
            <a:r>
              <a:rPr lang="en-US" dirty="0">
                <a:effectLst/>
                <a:latin typeface="Monaco" pitchFamily="2" charset="77"/>
              </a:rPr>
              <a:t>     |</a:t>
            </a:r>
          </a:p>
          <a:p>
            <a:r>
              <a:rPr lang="en-US" dirty="0">
                <a:latin typeface="Monaco" pitchFamily="2" charset="77"/>
              </a:rPr>
              <a:t>     v</a:t>
            </a:r>
          </a:p>
          <a:p>
            <a:endParaRPr lang="en-US" dirty="0">
              <a:effectLst/>
              <a:latin typeface="Monaco" pitchFamily="2" charset="77"/>
            </a:endParaRPr>
          </a:p>
          <a:p>
            <a:r>
              <a:rPr lang="en-US" dirty="0">
                <a:effectLst/>
                <a:latin typeface="Monaco" pitchFamily="2" charset="77"/>
              </a:rPr>
              <a:t>use </a:t>
            </a:r>
            <a:r>
              <a:rPr lang="en-US" dirty="0" err="1">
                <a:effectLst/>
                <a:latin typeface="Monaco" pitchFamily="2" charset="77"/>
              </a:rPr>
              <a:t>EnergyField</a:t>
            </a:r>
            <a:endParaRPr lang="en-US" dirty="0">
              <a:effectLst/>
              <a:latin typeface="Monaco" pitchFamily="2" charset="77"/>
            </a:endParaRPr>
          </a:p>
        </p:txBody>
      </p:sp>
      <p:sp>
        <p:nvSpPr>
          <p:cNvPr id="11" name="Title 1">
            <a:extLst>
              <a:ext uri="{FF2B5EF4-FFF2-40B4-BE49-F238E27FC236}">
                <a16:creationId xmlns:a16="http://schemas.microsoft.com/office/drawing/2014/main" id="{E7B3EF72-6DEC-4F47-0666-7732AA935AAC}"/>
              </a:ext>
            </a:extLst>
          </p:cNvPr>
          <p:cNvSpPr txBox="1">
            <a:spLocks/>
          </p:cNvSpPr>
          <p:nvPr/>
        </p:nvSpPr>
        <p:spPr bwMode="auto">
          <a:xfrm>
            <a:off x="1869169" y="4117786"/>
            <a:ext cx="5597342" cy="3227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b="0" dirty="0"/>
              <a:t>Requires referencing correctly</a:t>
            </a:r>
          </a:p>
        </p:txBody>
      </p:sp>
    </p:spTree>
    <p:extLst>
      <p:ext uri="{BB962C8B-B14F-4D97-AF65-F5344CB8AC3E}">
        <p14:creationId xmlns:p14="http://schemas.microsoft.com/office/powerpoint/2010/main" val="27932765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Fortran with </a:t>
            </a:r>
            <a:r>
              <a:rPr lang="en-US" dirty="0" err="1"/>
              <a:t>cmake</a:t>
            </a:r>
            <a:endParaRPr lang="en-US" dirty="0"/>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323146"/>
            <a:ext cx="11369809" cy="4709160"/>
          </a:xfrm>
        </p:spPr>
        <p:txBody>
          <a:bodyPr/>
          <a:lstStyle/>
          <a:p>
            <a:r>
              <a:rPr lang="en-US" dirty="0"/>
              <a:t>Adding </a:t>
            </a:r>
            <a:r>
              <a:rPr lang="en-US" dirty="0" err="1"/>
              <a:t>cmake</a:t>
            </a:r>
            <a:r>
              <a:rPr lang="en-US" dirty="0"/>
              <a:t> target + tests – same as for C++.</a:t>
            </a:r>
          </a:p>
          <a:p>
            <a:r>
              <a:rPr lang="en-US" dirty="0"/>
              <a:t>Structure your package following a good example!</a:t>
            </a:r>
          </a:p>
          <a:p>
            <a:endParaRPr lang="en-US" dirty="0"/>
          </a:p>
          <a:p>
            <a:r>
              <a:rPr lang="en-US" dirty="0"/>
              <a:t>Refs:</a:t>
            </a:r>
          </a:p>
          <a:p>
            <a:pPr lvl="1"/>
            <a:r>
              <a:rPr lang="en-US" dirty="0"/>
              <a:t>Well documented example: </a:t>
            </a:r>
            <a:r>
              <a:rPr lang="en-US" dirty="0">
                <a:hlinkClick r:id="rId2"/>
              </a:rPr>
              <a:t>https://github.com/leonfoks/coretran</a:t>
            </a:r>
            <a:endParaRPr lang="en-US" dirty="0"/>
          </a:p>
          <a:p>
            <a:pPr lvl="1"/>
            <a:r>
              <a:rPr lang="en-US" dirty="0"/>
              <a:t>Modern conventions example: </a:t>
            </a:r>
            <a:r>
              <a:rPr lang="en-US" dirty="0">
                <a:hlinkClick r:id="rId3"/>
              </a:rPr>
              <a:t>https://selalib.github.io/</a:t>
            </a:r>
            <a:endParaRPr lang="en-US" dirty="0"/>
          </a:p>
          <a:p>
            <a:pPr lvl="1"/>
            <a:r>
              <a:rPr lang="en-US" dirty="0"/>
              <a:t>Fortran Package Index: </a:t>
            </a:r>
            <a:r>
              <a:rPr lang="en-US" dirty="0">
                <a:hlinkClick r:id="rId4"/>
              </a:rPr>
              <a:t>https://fortran-lang.org/</a:t>
            </a:r>
            <a:r>
              <a:rPr lang="en-US" dirty="0"/>
              <a:t>, </a:t>
            </a:r>
            <a:r>
              <a:rPr lang="en-US" dirty="0">
                <a:hlinkClick r:id="rId5"/>
              </a:rPr>
              <a:t>https://www.archaeologic.codes/software</a:t>
            </a:r>
            <a:r>
              <a:rPr lang="en-US" dirty="0"/>
              <a:t> </a:t>
            </a:r>
          </a:p>
          <a:p>
            <a:pPr lvl="1"/>
            <a:r>
              <a:rPr lang="en-US" dirty="0"/>
              <a:t>Fortran Package Manager: </a:t>
            </a:r>
            <a:r>
              <a:rPr lang="en-US" dirty="0">
                <a:hlinkClick r:id="rId6"/>
              </a:rPr>
              <a:t>https://fpm.fortran-lang.org/</a:t>
            </a:r>
            <a:r>
              <a:rPr lang="en-US" dirty="0"/>
              <a:t> </a:t>
            </a:r>
          </a:p>
        </p:txBody>
      </p:sp>
    </p:spTree>
    <p:extLst>
      <p:ext uri="{BB962C8B-B14F-4D97-AF65-F5344CB8AC3E}">
        <p14:creationId xmlns:p14="http://schemas.microsoft.com/office/powerpoint/2010/main" val="32922487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 with </a:t>
            </a:r>
            <a:r>
              <a:rPr lang="en-US" dirty="0" err="1"/>
              <a:t>cmake</a:t>
            </a:r>
            <a:r>
              <a:rPr lang="en-US" dirty="0"/>
              <a:t> +</a:t>
            </a:r>
          </a:p>
        </p:txBody>
      </p:sp>
      <p:pic>
        <p:nvPicPr>
          <p:cNvPr id="9" name="Picture 8" descr="spack logo">
            <a:extLst>
              <a:ext uri="{FF2B5EF4-FFF2-40B4-BE49-F238E27FC236}">
                <a16:creationId xmlns:a16="http://schemas.microsoft.com/office/drawing/2014/main" id="{029EBC44-433F-564C-A5E0-71700E0377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599" y="277673"/>
            <a:ext cx="2667769" cy="867828"/>
          </a:xfrm>
          <a:prstGeom prst="rect">
            <a:avLst/>
          </a:prstGeom>
        </p:spPr>
      </p:pic>
      <p:sp>
        <p:nvSpPr>
          <p:cNvPr id="10" name="Rectangle 9">
            <a:extLst>
              <a:ext uri="{FF2B5EF4-FFF2-40B4-BE49-F238E27FC236}">
                <a16:creationId xmlns:a16="http://schemas.microsoft.com/office/drawing/2014/main" id="{C105560E-D3E5-394B-9FA6-2E29A766BBC7}"/>
              </a:ext>
            </a:extLst>
          </p:cNvPr>
          <p:cNvSpPr/>
          <p:nvPr/>
        </p:nvSpPr>
        <p:spPr>
          <a:xfrm>
            <a:off x="365760" y="1645206"/>
            <a:ext cx="9059043"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package.py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class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CMakePackage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heat conduction kernels"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homepage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"https://..."</a:t>
            </a:r>
          </a:p>
          <a:p>
            <a:endParaRPr lang="en-US" b="1" dirty="0">
              <a:solidFill>
                <a:schemeClr val="bg2"/>
              </a:solidFill>
              <a:latin typeface="Menlo" panose="020B0609030804020204" pitchFamily="49" charset="0"/>
              <a:ea typeface="Menlo" panose="020B0609030804020204" pitchFamily="49" charset="0"/>
              <a:cs typeface="Menlo" panose="020B0609030804020204" pitchFamily="49" charset="0"/>
            </a:endParaRP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variant(</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default=True)</a:t>
            </a: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2"/>
                </a:solidFill>
                <a:latin typeface="Menlo" panose="020B0609030804020204" pitchFamily="49" charset="0"/>
                <a:ea typeface="Menlo" panose="020B0609030804020204" pitchFamily="49" charset="0"/>
                <a:cs typeface="Menlo" panose="020B0609030804020204" pitchFamily="49" charset="0"/>
              </a:rPr>
              <a:t>depends_on</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("py-pybind11@2.6.2"</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2"/>
                </a:solidFill>
                <a:latin typeface="Menlo" panose="020B0609030804020204" pitchFamily="49" charset="0"/>
                <a:ea typeface="Menlo" panose="020B0609030804020204" pitchFamily="49" charset="0"/>
                <a:cs typeface="Menlo" panose="020B0609030804020204" pitchFamily="49" charset="0"/>
              </a:rPr>
              <a:t>depends_on</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llvm-openmp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when=</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'%apple-clang +</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(self):</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spec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self.spec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"-DMY_BUILD_TESTS=YES"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"-DENABLE_OPENMP=%s"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spec)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return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args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p:txBody>
      </p:sp>
      <p:sp>
        <p:nvSpPr>
          <p:cNvPr id="11" name="Rectangle 10">
            <a:extLst>
              <a:ext uri="{FF2B5EF4-FFF2-40B4-BE49-F238E27FC236}">
                <a16:creationId xmlns:a16="http://schemas.microsoft.com/office/drawing/2014/main" id="{2A1977CA-BBC8-4349-8D1B-CCF937AC7B97}"/>
              </a:ext>
            </a:extLst>
          </p:cNvPr>
          <p:cNvSpPr/>
          <p:nvPr/>
        </p:nvSpPr>
        <p:spPr>
          <a:xfrm>
            <a:off x="8730048" y="1155065"/>
            <a:ext cx="2428870" cy="369332"/>
          </a:xfrm>
          <a:prstGeom prst="rect">
            <a:avLst/>
          </a:prstGeom>
        </p:spPr>
        <p:txBody>
          <a:bodyPr wrap="none">
            <a:spAutoFit/>
          </a:bodyPr>
          <a:lstStyle/>
          <a:p>
            <a:r>
              <a:rPr lang="en-US" dirty="0" err="1">
                <a:solidFill>
                  <a:schemeClr val="accent1">
                    <a:lumMod val="75000"/>
                  </a:schemeClr>
                </a:solidFill>
              </a:rPr>
              <a:t>spack.readthedocs.io</a:t>
            </a:r>
            <a:endParaRPr lang="en-US" dirty="0">
              <a:solidFill>
                <a:schemeClr val="accent1">
                  <a:lumMod val="75000"/>
                </a:schemeClr>
              </a:solidFill>
            </a:endParaRPr>
          </a:p>
        </p:txBody>
      </p:sp>
    </p:spTree>
    <p:extLst>
      <p:ext uri="{BB962C8B-B14F-4D97-AF65-F5344CB8AC3E}">
        <p14:creationId xmlns:p14="http://schemas.microsoft.com/office/powerpoint/2010/main" val="25768258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 with </a:t>
            </a:r>
            <a:r>
              <a:rPr lang="en-US" dirty="0" err="1"/>
              <a:t>cmake</a:t>
            </a:r>
            <a:r>
              <a:rPr lang="en-US" dirty="0"/>
              <a:t> +</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437253"/>
            <a:ext cx="11369809" cy="4372997"/>
          </a:xfrm>
        </p:spPr>
        <p:txBody>
          <a:bodyPr/>
          <a:lstStyle/>
          <a:p>
            <a:r>
              <a:rPr lang="en-US" dirty="0" err="1"/>
              <a:t>Spack</a:t>
            </a:r>
            <a:r>
              <a:rPr lang="en-US" dirty="0"/>
              <a:t> replaces "</a:t>
            </a:r>
            <a:r>
              <a:rPr lang="en-US" dirty="0" err="1"/>
              <a:t>build.sh</a:t>
            </a:r>
            <a:r>
              <a:rPr lang="en-US" dirty="0"/>
              <a:t>" with a spec</a:t>
            </a:r>
          </a:p>
          <a:p>
            <a:endParaRPr lang="en-US" dirty="0"/>
          </a:p>
        </p:txBody>
      </p:sp>
      <p:sp>
        <p:nvSpPr>
          <p:cNvPr id="5" name="Rectangle 4">
            <a:extLst>
              <a:ext uri="{FF2B5EF4-FFF2-40B4-BE49-F238E27FC236}">
                <a16:creationId xmlns:a16="http://schemas.microsoft.com/office/drawing/2014/main" id="{1CCBF1CC-26FA-6749-89AD-F08F4BD48C01}"/>
              </a:ext>
            </a:extLst>
          </p:cNvPr>
          <p:cNvSpPr/>
          <p:nvPr/>
        </p:nvSpPr>
        <p:spPr>
          <a:xfrm>
            <a:off x="450592" y="1959163"/>
            <a:ext cx="5643820" cy="3416320"/>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84  README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50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trike="sngStrike" dirty="0">
                <a:solidFill>
                  <a:schemeClr val="bg1"/>
                </a:solidFill>
                <a:latin typeface="Menlo" panose="020B0609030804020204" pitchFamily="49" charset="0"/>
                <a:ea typeface="Menlo" panose="020B0609030804020204" pitchFamily="49" charset="0"/>
                <a:cs typeface="Menlo" panose="020B0609030804020204" pitchFamily="49" charset="0"/>
              </a:rPr>
              <a:t>   13  </a:t>
            </a:r>
            <a:r>
              <a:rPr lang="en-US" strike="sngStrike" dirty="0" err="1">
                <a:solidFill>
                  <a:schemeClr val="bg1"/>
                </a:solidFill>
                <a:latin typeface="Menlo" panose="020B0609030804020204" pitchFamily="49" charset="0"/>
                <a:ea typeface="Menlo" panose="020B0609030804020204" pitchFamily="49" charset="0"/>
                <a:cs typeface="Menlo" panose="020B0609030804020204" pitchFamily="49" charset="0"/>
              </a:rPr>
              <a:t>build.sh</a:t>
            </a:r>
            <a:endParaRPr lang="en-US" strike="sngStrike"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tests/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30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test_heat.sh</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269     fheat.f90</a:t>
            </a:r>
          </a:p>
        </p:txBody>
      </p:sp>
      <p:pic>
        <p:nvPicPr>
          <p:cNvPr id="9" name="Picture 8" descr="spack logo">
            <a:extLst>
              <a:ext uri="{FF2B5EF4-FFF2-40B4-BE49-F238E27FC236}">
                <a16:creationId xmlns:a16="http://schemas.microsoft.com/office/drawing/2014/main" id="{029EBC44-433F-564C-A5E0-71700E0377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599" y="277673"/>
            <a:ext cx="2667769" cy="867828"/>
          </a:xfrm>
          <a:prstGeom prst="rect">
            <a:avLst/>
          </a:prstGeom>
        </p:spPr>
      </p:pic>
      <p:sp>
        <p:nvSpPr>
          <p:cNvPr id="10" name="Rectangle 9">
            <a:extLst>
              <a:ext uri="{FF2B5EF4-FFF2-40B4-BE49-F238E27FC236}">
                <a16:creationId xmlns:a16="http://schemas.microsoft.com/office/drawing/2014/main" id="{C105560E-D3E5-394B-9FA6-2E29A766BBC7}"/>
              </a:ext>
            </a:extLst>
          </p:cNvPr>
          <p:cNvSpPr/>
          <p:nvPr/>
        </p:nvSpPr>
        <p:spPr>
          <a:xfrm>
            <a:off x="6179244" y="1959162"/>
            <a:ext cx="6009581"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package.py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class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CMakePackage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heat conduction kernels"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homepage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"https://..."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maintainers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github</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-id"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(self):</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mpi</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self.spec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mpi</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return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"-DMPI_HOME={0}"</a:t>
            </a: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mpi.prefix</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p:txBody>
      </p:sp>
      <p:sp>
        <p:nvSpPr>
          <p:cNvPr id="11" name="Rectangle 10">
            <a:extLst>
              <a:ext uri="{FF2B5EF4-FFF2-40B4-BE49-F238E27FC236}">
                <a16:creationId xmlns:a16="http://schemas.microsoft.com/office/drawing/2014/main" id="{2A1977CA-BBC8-4349-8D1B-CCF937AC7B97}"/>
              </a:ext>
            </a:extLst>
          </p:cNvPr>
          <p:cNvSpPr/>
          <p:nvPr/>
        </p:nvSpPr>
        <p:spPr>
          <a:xfrm>
            <a:off x="8730048" y="1155065"/>
            <a:ext cx="2428870" cy="369332"/>
          </a:xfrm>
          <a:prstGeom prst="rect">
            <a:avLst/>
          </a:prstGeom>
        </p:spPr>
        <p:txBody>
          <a:bodyPr wrap="none">
            <a:spAutoFit/>
          </a:bodyPr>
          <a:lstStyle/>
          <a:p>
            <a:r>
              <a:rPr lang="en-US" dirty="0" err="1">
                <a:solidFill>
                  <a:schemeClr val="accent1">
                    <a:lumMod val="75000"/>
                  </a:schemeClr>
                </a:solidFill>
              </a:rPr>
              <a:t>spack.readthedocs.io</a:t>
            </a:r>
            <a:endParaRPr lang="en-US" dirty="0">
              <a:solidFill>
                <a:schemeClr val="accent1">
                  <a:lumMod val="75000"/>
                </a:schemeClr>
              </a:solidFill>
            </a:endParaRPr>
          </a:p>
        </p:txBody>
      </p:sp>
      <p:sp>
        <p:nvSpPr>
          <p:cNvPr id="12" name="Content Placeholder 2">
            <a:extLst>
              <a:ext uri="{FF2B5EF4-FFF2-40B4-BE49-F238E27FC236}">
                <a16:creationId xmlns:a16="http://schemas.microsoft.com/office/drawing/2014/main" id="{4FE28CA2-B441-DD4D-ADF4-2A7E4EDB7709}"/>
              </a:ext>
            </a:extLst>
          </p:cNvPr>
          <p:cNvSpPr txBox="1">
            <a:spLocks/>
          </p:cNvSpPr>
          <p:nvPr/>
        </p:nvSpPr>
        <p:spPr>
          <a:xfrm>
            <a:off x="365761" y="5499992"/>
            <a:ext cx="7330439" cy="1243708"/>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README: now references "</a:t>
            </a:r>
            <a:r>
              <a:rPr lang="en-US" dirty="0" err="1"/>
              <a:t>spack</a:t>
            </a:r>
            <a:r>
              <a:rPr lang="en-US" dirty="0"/>
              <a:t> install </a:t>
            </a:r>
            <a:r>
              <a:rPr lang="en-US" dirty="0" err="1"/>
              <a:t>heateq</a:t>
            </a:r>
            <a:r>
              <a:rPr lang="en-US" dirty="0"/>
              <a:t>"</a:t>
            </a:r>
          </a:p>
          <a:p>
            <a:r>
              <a:rPr lang="en-US" dirty="0"/>
              <a:t>Eventually: </a:t>
            </a:r>
            <a:r>
              <a:rPr lang="en-US" dirty="0" err="1"/>
              <a:t>package.py</a:t>
            </a:r>
            <a:r>
              <a:rPr lang="en-US" dirty="0"/>
              <a:t> knows how to compile your package's variants and historical versions</a:t>
            </a:r>
          </a:p>
        </p:txBody>
      </p:sp>
    </p:spTree>
    <p:extLst>
      <p:ext uri="{BB962C8B-B14F-4D97-AF65-F5344CB8AC3E}">
        <p14:creationId xmlns:p14="http://schemas.microsoft.com/office/powerpoint/2010/main" val="42945678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Anatomy of a </a:t>
            </a:r>
            <a:r>
              <a:rPr lang="en-US" dirty="0" err="1"/>
              <a:t>Spack</a:t>
            </a:r>
            <a:r>
              <a:rPr lang="en-US" dirty="0"/>
              <a:t> Dependency "spec"</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5061925" y="3685445"/>
            <a:ext cx="6676307" cy="2356138"/>
          </a:xfrm>
        </p:spPr>
        <p:txBody>
          <a:bodyPr/>
          <a:lstStyle/>
          <a:p>
            <a:pPr marL="0" indent="0">
              <a:buNone/>
            </a:pPr>
            <a:r>
              <a:rPr lang="en-US" dirty="0"/>
              <a:t>&lt;package name&gt;@&lt;version&gt;</a:t>
            </a:r>
          </a:p>
          <a:p>
            <a:pPr marL="0" indent="0">
              <a:buNone/>
            </a:pPr>
            <a:r>
              <a:rPr lang="en-US" dirty="0"/>
              <a:t>     +&lt;enabled option&gt; ~&lt;disabled option&gt;</a:t>
            </a:r>
          </a:p>
          <a:p>
            <a:pPr marL="0" indent="0">
              <a:buNone/>
            </a:pPr>
            <a:r>
              <a:rPr lang="en-US" dirty="0"/>
              <a:t>      % &lt;compiler&gt;@&lt;compiler version&gt;</a:t>
            </a:r>
          </a:p>
          <a:p>
            <a:pPr marL="0" indent="0">
              <a:buNone/>
            </a:pPr>
            <a:r>
              <a:rPr lang="en-US" dirty="0"/>
              <a:t>      ^&lt;dependency1&gt;  ^&lt;dependency2&gt; ...</a:t>
            </a:r>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5697780" y="5698375"/>
            <a:ext cx="7353201" cy="276999"/>
          </a:xfrm>
          <a:prstGeom prst="rect">
            <a:avLst/>
          </a:prstGeom>
        </p:spPr>
        <p:txBody>
          <a:bodyPr wrap="square">
            <a:spAutoFit/>
          </a:bodyPr>
          <a:lstStyle/>
          <a:p>
            <a:r>
              <a:rPr lang="en-US" sz="1200" dirty="0"/>
              <a:t>https://</a:t>
            </a:r>
            <a:r>
              <a:rPr lang="en-US" sz="1200" dirty="0" err="1"/>
              <a:t>spack.readthedocs.io</a:t>
            </a:r>
            <a:r>
              <a:rPr lang="en-US" sz="1200" dirty="0"/>
              <a:t>/</a:t>
            </a:r>
            <a:r>
              <a:rPr lang="en-US" sz="1200" dirty="0" err="1"/>
              <a:t>en</a:t>
            </a:r>
            <a:r>
              <a:rPr lang="en-US" sz="1200" dirty="0"/>
              <a:t>/latest/</a:t>
            </a:r>
            <a:r>
              <a:rPr lang="en-US" sz="1200" dirty="0" err="1"/>
              <a:t>packaging_guide.html#dependency-specs</a:t>
            </a:r>
            <a:endParaRPr lang="en-US" sz="1200" dirty="0"/>
          </a:p>
        </p:txBody>
      </p:sp>
      <p:pic>
        <p:nvPicPr>
          <p:cNvPr id="8" name="Picture 7">
            <a:extLst>
              <a:ext uri="{FF2B5EF4-FFF2-40B4-BE49-F238E27FC236}">
                <a16:creationId xmlns:a16="http://schemas.microsoft.com/office/drawing/2014/main" id="{AEE6CA01-05CB-283F-D4FA-F9C3D8E74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679" y="1353971"/>
            <a:ext cx="7772400" cy="1679749"/>
          </a:xfrm>
          <a:prstGeom prst="rect">
            <a:avLst/>
          </a:prstGeom>
        </p:spPr>
      </p:pic>
      <p:sp>
        <p:nvSpPr>
          <p:cNvPr id="13" name="Rectangle 12">
            <a:extLst>
              <a:ext uri="{FF2B5EF4-FFF2-40B4-BE49-F238E27FC236}">
                <a16:creationId xmlns:a16="http://schemas.microsoft.com/office/drawing/2014/main" id="{9D9BA17B-523C-6270-BFB2-3F1A3780270D}"/>
              </a:ext>
            </a:extLst>
          </p:cNvPr>
          <p:cNvSpPr/>
          <p:nvPr/>
        </p:nvSpPr>
        <p:spPr>
          <a:xfrm>
            <a:off x="627679" y="3061811"/>
            <a:ext cx="7353201" cy="276999"/>
          </a:xfrm>
          <a:prstGeom prst="rect">
            <a:avLst/>
          </a:prstGeom>
        </p:spPr>
        <p:txBody>
          <a:bodyPr wrap="square">
            <a:spAutoFit/>
          </a:bodyPr>
          <a:lstStyle/>
          <a:p>
            <a:r>
              <a:rPr lang="en-US" sz="1200" dirty="0"/>
              <a:t>https://</a:t>
            </a:r>
            <a:r>
              <a:rPr lang="en-US" sz="1200" dirty="0" err="1"/>
              <a:t>github.com</a:t>
            </a:r>
            <a:r>
              <a:rPr lang="en-US" sz="1200" dirty="0"/>
              <a:t>/</a:t>
            </a:r>
            <a:r>
              <a:rPr lang="en-US" sz="1200" dirty="0" err="1"/>
              <a:t>mpbelhorn</a:t>
            </a:r>
            <a:r>
              <a:rPr lang="en-US" sz="1200" dirty="0"/>
              <a:t>/</a:t>
            </a:r>
            <a:r>
              <a:rPr lang="en-US" sz="1200" dirty="0" err="1"/>
              <a:t>olcf</a:t>
            </a:r>
            <a:r>
              <a:rPr lang="en-US" sz="1200" dirty="0"/>
              <a:t>-</a:t>
            </a:r>
            <a:r>
              <a:rPr lang="en-US" sz="1200" dirty="0" err="1"/>
              <a:t>spack</a:t>
            </a:r>
            <a:r>
              <a:rPr lang="en-US" sz="1200" dirty="0"/>
              <a:t>-environments/blob/develop/hosts/frontier/</a:t>
            </a:r>
            <a:r>
              <a:rPr lang="en-US" sz="1200" dirty="0" err="1"/>
              <a:t>envs</a:t>
            </a:r>
            <a:r>
              <a:rPr lang="en-US" sz="1200" dirty="0"/>
              <a:t>/base/</a:t>
            </a:r>
            <a:r>
              <a:rPr lang="en-US" sz="1200" dirty="0" err="1"/>
              <a:t>spack.yaml</a:t>
            </a:r>
            <a:endParaRPr lang="en-US" sz="1200" dirty="0"/>
          </a:p>
        </p:txBody>
      </p:sp>
    </p:spTree>
    <p:extLst>
      <p:ext uri="{BB962C8B-B14F-4D97-AF65-F5344CB8AC3E}">
        <p14:creationId xmlns:p14="http://schemas.microsoft.com/office/powerpoint/2010/main" val="2936564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Anatomy of a </a:t>
            </a:r>
            <a:r>
              <a:rPr lang="en-US" dirty="0" err="1"/>
              <a:t>Spack</a:t>
            </a:r>
            <a:r>
              <a:rPr lang="en-US" dirty="0"/>
              <a:t> Dependency "spec"</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5760" y="981307"/>
            <a:ext cx="11369809" cy="4803831"/>
          </a:xfrm>
        </p:spPr>
        <p:txBody>
          <a:bodyPr/>
          <a:lstStyle/>
          <a:p>
            <a:pPr marL="0" indent="0">
              <a:buNone/>
            </a:pPr>
            <a:r>
              <a:rPr lang="en-US" dirty="0"/>
              <a:t>&lt;package name&gt;@&lt;version&gt;</a:t>
            </a:r>
          </a:p>
          <a:p>
            <a:pPr marL="0" indent="0">
              <a:buNone/>
            </a:pPr>
            <a:r>
              <a:rPr lang="en-US" dirty="0"/>
              <a:t>     +&lt;enabled option&gt; ~&lt;disabled option&gt;</a:t>
            </a:r>
          </a:p>
          <a:p>
            <a:pPr marL="0" indent="0">
              <a:buNone/>
            </a:pPr>
            <a:r>
              <a:rPr lang="en-US" dirty="0"/>
              <a:t>      % &lt;compiler&gt;@&lt;compiler version&gt;</a:t>
            </a:r>
          </a:p>
          <a:p>
            <a:pPr marL="0" indent="0">
              <a:buNone/>
            </a:pPr>
            <a:r>
              <a:rPr lang="en-US" dirty="0"/>
              <a:t>      ^&lt;dependency1&gt;  ^&lt;dependency2&gt; ...</a:t>
            </a:r>
          </a:p>
          <a:p>
            <a:r>
              <a:rPr lang="en-US" dirty="0"/>
              <a:t>compile-time options to your package:</a:t>
            </a:r>
          </a:p>
          <a:p>
            <a:pPr lvl="1"/>
            <a:r>
              <a:rPr lang="en-US" dirty="0"/>
              <a:t>variant('option-name', default=False, description='help text')</a:t>
            </a:r>
          </a:p>
          <a:p>
            <a:r>
              <a:rPr lang="en-US" dirty="0"/>
              <a:t>dependency for your package:</a:t>
            </a:r>
          </a:p>
          <a:p>
            <a:pPr lvl="1"/>
            <a:r>
              <a:rPr lang="en-US" dirty="0" err="1"/>
              <a:t>depends_on</a:t>
            </a:r>
            <a:r>
              <a:rPr lang="en-US" dirty="0"/>
              <a:t>("spec string", when="string-to-test-against-my-spec") #, type='build'</a:t>
            </a:r>
          </a:p>
          <a:p>
            <a:r>
              <a:rPr lang="en-US" dirty="0"/>
              <a:t>package idiom:</a:t>
            </a:r>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365760" y="6077188"/>
            <a:ext cx="7567961" cy="646331"/>
          </a:xfrm>
          <a:prstGeom prst="rect">
            <a:avLst/>
          </a:prstGeom>
        </p:spPr>
        <p:txBody>
          <a:bodyPr wrap="square">
            <a:spAutoFit/>
          </a:bodyPr>
          <a:lstStyle/>
          <a:p>
            <a:r>
              <a:rPr lang="en-US" dirty="0"/>
              <a:t>https://</a:t>
            </a:r>
            <a:r>
              <a:rPr lang="en-US" dirty="0" err="1"/>
              <a:t>spack.readthedocs.io</a:t>
            </a:r>
            <a:r>
              <a:rPr lang="en-US" dirty="0"/>
              <a:t>/</a:t>
            </a:r>
            <a:r>
              <a:rPr lang="en-US" dirty="0" err="1"/>
              <a:t>en</a:t>
            </a:r>
            <a:r>
              <a:rPr lang="en-US" dirty="0"/>
              <a:t>/latest/</a:t>
            </a:r>
            <a:r>
              <a:rPr lang="en-US" dirty="0" err="1"/>
              <a:t>packaging_guide.html#dependency-specs</a:t>
            </a:r>
            <a:endParaRPr lang="en-US" dirty="0"/>
          </a:p>
        </p:txBody>
      </p:sp>
      <p:sp>
        <p:nvSpPr>
          <p:cNvPr id="6" name="TextBox 5">
            <a:extLst>
              <a:ext uri="{FF2B5EF4-FFF2-40B4-BE49-F238E27FC236}">
                <a16:creationId xmlns:a16="http://schemas.microsoft.com/office/drawing/2014/main" id="{2EEC1741-D22C-134B-95AF-CF01982CC85B}"/>
              </a:ext>
            </a:extLst>
          </p:cNvPr>
          <p:cNvSpPr txBox="1"/>
          <p:nvPr/>
        </p:nvSpPr>
        <p:spPr>
          <a:xfrm>
            <a:off x="2950489" y="4824875"/>
            <a:ext cx="4137834" cy="960263"/>
          </a:xfrm>
          <a:prstGeom prst="rect">
            <a:avLst/>
          </a:prstGeom>
          <a:solidFill>
            <a:schemeClr val="accent2">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dirty="0"/>
              <a:t>def </a:t>
            </a:r>
            <a:r>
              <a:rPr lang="en-US" dirty="0" err="1"/>
              <a:t>cmake_args</a:t>
            </a:r>
            <a:r>
              <a:rPr lang="en-US" dirty="0"/>
              <a:t>(self):</a:t>
            </a:r>
          </a:p>
          <a:p>
            <a:pPr>
              <a:lnSpc>
                <a:spcPct val="90000"/>
              </a:lnSpc>
            </a:pPr>
            <a:r>
              <a:rPr lang="en-US" dirty="0"/>
              <a:t>      spec = </a:t>
            </a:r>
            <a:r>
              <a:rPr lang="en-US" dirty="0" err="1"/>
              <a:t>self.spec</a:t>
            </a:r>
            <a:endParaRPr lang="en-US" dirty="0"/>
          </a:p>
          <a:p>
            <a:pPr algn="l">
              <a:lnSpc>
                <a:spcPct val="90000"/>
              </a:lnSpc>
            </a:pPr>
            <a:r>
              <a:rPr lang="en-US" dirty="0"/>
              <a:t>      if </a:t>
            </a:r>
            <a:r>
              <a:rPr lang="en-US" dirty="0" err="1"/>
              <a:t>spec.satisfies</a:t>
            </a:r>
            <a:r>
              <a:rPr lang="en-US" dirty="0"/>
              <a:t>("+</a:t>
            </a:r>
            <a:r>
              <a:rPr lang="en-US" dirty="0" err="1"/>
              <a:t>myoption</a:t>
            </a:r>
            <a:r>
              <a:rPr lang="en-US" dirty="0"/>
              <a:t>"): ...</a:t>
            </a:r>
          </a:p>
        </p:txBody>
      </p:sp>
      <p:sp>
        <p:nvSpPr>
          <p:cNvPr id="7" name="TextBox 6">
            <a:extLst>
              <a:ext uri="{FF2B5EF4-FFF2-40B4-BE49-F238E27FC236}">
                <a16:creationId xmlns:a16="http://schemas.microsoft.com/office/drawing/2014/main" id="{6CD8FEFC-D8C5-2448-97D8-9B80834E5F5D}"/>
              </a:ext>
            </a:extLst>
          </p:cNvPr>
          <p:cNvSpPr txBox="1"/>
          <p:nvPr/>
        </p:nvSpPr>
        <p:spPr>
          <a:xfrm>
            <a:off x="8135200" y="1470975"/>
            <a:ext cx="3442034" cy="849463"/>
          </a:xfrm>
          <a:prstGeom prst="rect">
            <a:avLst/>
          </a:prstGeom>
          <a:solidFill>
            <a:schemeClr val="accent5">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sz="2400" dirty="0"/>
              <a:t>Advanced Examples:</a:t>
            </a:r>
          </a:p>
          <a:p>
            <a:pPr algn="l">
              <a:lnSpc>
                <a:spcPct val="90000"/>
              </a:lnSpc>
            </a:pPr>
            <a:r>
              <a:rPr lang="en-US" sz="2400" dirty="0" err="1"/>
              <a:t>spack</a:t>
            </a:r>
            <a:r>
              <a:rPr lang="en-US" sz="2400" dirty="0"/>
              <a:t> edit </a:t>
            </a:r>
            <a:r>
              <a:rPr lang="en-US" sz="2400" dirty="0" err="1"/>
              <a:t>gcc</a:t>
            </a:r>
            <a:endParaRPr lang="en-US" sz="2400" dirty="0"/>
          </a:p>
        </p:txBody>
      </p:sp>
    </p:spTree>
    <p:extLst>
      <p:ext uri="{BB962C8B-B14F-4D97-AF65-F5344CB8AC3E}">
        <p14:creationId xmlns:p14="http://schemas.microsoft.com/office/powerpoint/2010/main" val="24745090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HPC: modules and </a:t>
            </a:r>
            <a:r>
              <a:rPr lang="en-US" dirty="0" err="1"/>
              <a:t>Spack</a:t>
            </a:r>
            <a:r>
              <a:rPr lang="en-US" dirty="0"/>
              <a:t> Development Environments</a:t>
            </a:r>
          </a:p>
        </p:txBody>
      </p:sp>
      <p:sp>
        <p:nvSpPr>
          <p:cNvPr id="42" name="Content Placeholder 2">
            <a:extLst>
              <a:ext uri="{FF2B5EF4-FFF2-40B4-BE49-F238E27FC236}">
                <a16:creationId xmlns:a16="http://schemas.microsoft.com/office/drawing/2014/main" id="{D0A82DEB-9C29-C14D-B140-23A95238CE74}"/>
              </a:ext>
            </a:extLst>
          </p:cNvPr>
          <p:cNvSpPr>
            <a:spLocks noGrp="1"/>
          </p:cNvSpPr>
          <p:nvPr>
            <p:ph idx="1"/>
          </p:nvPr>
        </p:nvSpPr>
        <p:spPr>
          <a:xfrm>
            <a:off x="712188" y="1325880"/>
            <a:ext cx="10870212" cy="4449066"/>
          </a:xfrm>
        </p:spPr>
        <p:txBody>
          <a:bodyPr/>
          <a:lstStyle/>
          <a:p>
            <a:r>
              <a:rPr lang="en-US" sz="3200" dirty="0"/>
              <a:t>Logically, provide a "load package" command</a:t>
            </a:r>
          </a:p>
          <a:p>
            <a:r>
              <a:rPr lang="en-US" sz="3200" dirty="0" err="1"/>
              <a:t>Spack</a:t>
            </a:r>
            <a:r>
              <a:rPr lang="en-US" sz="3200" dirty="0"/>
              <a:t> vs. modules:</a:t>
            </a:r>
          </a:p>
          <a:p>
            <a:pPr lvl="1"/>
            <a:r>
              <a:rPr lang="en-US" sz="2800" dirty="0" err="1"/>
              <a:t>Spack</a:t>
            </a:r>
            <a:r>
              <a:rPr lang="en-US" sz="2800" dirty="0"/>
              <a:t> can create TCL or </a:t>
            </a:r>
            <a:r>
              <a:rPr lang="en-US" sz="2800" dirty="0" err="1"/>
              <a:t>lmod</a:t>
            </a:r>
            <a:r>
              <a:rPr lang="en-US" sz="2800" dirty="0"/>
              <a:t> modules</a:t>
            </a:r>
          </a:p>
          <a:p>
            <a:pPr lvl="1"/>
            <a:r>
              <a:rPr lang="en-US" sz="2800" dirty="0" err="1"/>
              <a:t>Spack</a:t>
            </a:r>
            <a:r>
              <a:rPr lang="en-US" sz="2800" dirty="0"/>
              <a:t> can provide its own "environment views" outside of modules</a:t>
            </a:r>
          </a:p>
          <a:p>
            <a:r>
              <a:rPr lang="en-US" sz="3200" dirty="0"/>
              <a:t>All these boil down to setting environment variables</a:t>
            </a:r>
            <a:endParaRPr lang="en-US" sz="2800" dirty="0"/>
          </a:p>
        </p:txBody>
      </p:sp>
    </p:spTree>
    <p:extLst>
      <p:ext uri="{BB962C8B-B14F-4D97-AF65-F5344CB8AC3E}">
        <p14:creationId xmlns:p14="http://schemas.microsoft.com/office/powerpoint/2010/main" val="32474352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Intermediate Example: C++ with </a:t>
            </a:r>
            <a:r>
              <a:rPr lang="en-US" dirty="0" err="1"/>
              <a:t>spack</a:t>
            </a:r>
            <a:endParaRPr lang="en-US" dirty="0"/>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5760" y="1405111"/>
            <a:ext cx="11369809" cy="4047778"/>
          </a:xfrm>
        </p:spPr>
        <p:txBody>
          <a:bodyPr/>
          <a:lstStyle/>
          <a:p>
            <a:r>
              <a:rPr lang="en-US" dirty="0">
                <a:hlinkClick r:id="rId2"/>
              </a:rPr>
              <a:t>https://github.com/qcscine/sparrow</a:t>
            </a:r>
            <a:r>
              <a:rPr lang="en-US" dirty="0"/>
              <a:t> - semi-empirical quantum chemistry</a:t>
            </a:r>
          </a:p>
          <a:p>
            <a:r>
              <a:rPr lang="en-US" dirty="0"/>
              <a:t>git clone </a:t>
            </a:r>
            <a:r>
              <a:rPr lang="en-US" dirty="0">
                <a:hlinkClick r:id="rId3"/>
              </a:rPr>
              <a:t>https://github.com/spack/spack</a:t>
            </a:r>
            <a:r>
              <a:rPr lang="en-US" dirty="0"/>
              <a:t>; source </a:t>
            </a:r>
            <a:r>
              <a:rPr lang="en-US" dirty="0" err="1"/>
              <a:t>spack</a:t>
            </a:r>
            <a:r>
              <a:rPr lang="en-US" dirty="0"/>
              <a:t>/share/</a:t>
            </a:r>
            <a:r>
              <a:rPr lang="en-US" dirty="0" err="1"/>
              <a:t>spack</a:t>
            </a:r>
            <a:r>
              <a:rPr lang="en-US" dirty="0"/>
              <a:t>/setup-</a:t>
            </a:r>
            <a:r>
              <a:rPr lang="en-US" dirty="0" err="1"/>
              <a:t>env.sh</a:t>
            </a:r>
            <a:r>
              <a:rPr lang="en-US" dirty="0"/>
              <a:t>; </a:t>
            </a:r>
            <a:r>
              <a:rPr lang="en-US" dirty="0" err="1"/>
              <a:t>spack</a:t>
            </a:r>
            <a:r>
              <a:rPr lang="en-US" dirty="0"/>
              <a:t> compiler find</a:t>
            </a:r>
          </a:p>
          <a:p>
            <a:r>
              <a:rPr lang="en-US" dirty="0" err="1"/>
              <a:t>spack</a:t>
            </a:r>
            <a:r>
              <a:rPr lang="en-US" dirty="0"/>
              <a:t> create </a:t>
            </a:r>
            <a:r>
              <a:rPr lang="en-US" dirty="0">
                <a:hlinkClick r:id="rId4"/>
              </a:rPr>
              <a:t>https://github.com/qcscine/sparrow/archive/refs/tags/3.0.0.tar.gz</a:t>
            </a:r>
            <a:endParaRPr lang="en-US" dirty="0"/>
          </a:p>
          <a:p>
            <a:pPr lvl="1"/>
            <a:r>
              <a:rPr lang="en-US" dirty="0"/>
              <a:t>creates </a:t>
            </a:r>
            <a:r>
              <a:rPr lang="en-US" dirty="0" err="1"/>
              <a:t>spack</a:t>
            </a:r>
            <a:r>
              <a:rPr lang="en-US" dirty="0"/>
              <a:t>/var/</a:t>
            </a:r>
            <a:r>
              <a:rPr lang="en-US" dirty="0" err="1"/>
              <a:t>spack</a:t>
            </a:r>
            <a:r>
              <a:rPr lang="en-US" dirty="0"/>
              <a:t>/repos/</a:t>
            </a:r>
            <a:r>
              <a:rPr lang="en-US" dirty="0" err="1"/>
              <a:t>builtin</a:t>
            </a:r>
            <a:r>
              <a:rPr lang="en-US" dirty="0"/>
              <a:t>/packages/sparrow/</a:t>
            </a:r>
            <a:r>
              <a:rPr lang="en-US" dirty="0" err="1"/>
              <a:t>package.py</a:t>
            </a:r>
            <a:endParaRPr lang="en-US" dirty="0"/>
          </a:p>
          <a:p>
            <a:r>
              <a:rPr lang="en-US" dirty="0" err="1"/>
              <a:t>spack</a:t>
            </a:r>
            <a:r>
              <a:rPr lang="en-US" dirty="0"/>
              <a:t> list cereal; </a:t>
            </a:r>
            <a:r>
              <a:rPr lang="en-US" dirty="0" err="1"/>
              <a:t>spack</a:t>
            </a:r>
            <a:r>
              <a:rPr lang="en-US" dirty="0"/>
              <a:t> info boost ~&gt; </a:t>
            </a:r>
            <a:r>
              <a:rPr lang="en-US" dirty="0" err="1"/>
              <a:t>depends_on</a:t>
            </a:r>
            <a:r>
              <a:rPr lang="en-US" dirty="0"/>
              <a:t>("boost@1.65.0:")</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365760" y="6077188"/>
            <a:ext cx="7567961" cy="369332"/>
          </a:xfrm>
          <a:prstGeom prst="rect">
            <a:avLst/>
          </a:prstGeom>
        </p:spPr>
        <p:txBody>
          <a:bodyPr wrap="square">
            <a:spAutoFit/>
          </a:bodyPr>
          <a:lstStyle/>
          <a:p>
            <a:r>
              <a:rPr lang="en-US" dirty="0"/>
              <a:t>https://</a:t>
            </a:r>
            <a:r>
              <a:rPr lang="en-US" dirty="0" err="1"/>
              <a:t>spack-tutorial.readthedocs.io</a:t>
            </a:r>
            <a:r>
              <a:rPr lang="en-US" dirty="0"/>
              <a:t>/</a:t>
            </a:r>
            <a:r>
              <a:rPr lang="en-US" dirty="0" err="1"/>
              <a:t>en</a:t>
            </a:r>
            <a:r>
              <a:rPr lang="en-US" dirty="0"/>
              <a:t>/latest/</a:t>
            </a:r>
            <a:r>
              <a:rPr lang="en-US" dirty="0" err="1"/>
              <a:t>tutorial_packaging.html</a:t>
            </a:r>
            <a:endParaRPr lang="en-US" dirty="0"/>
          </a:p>
        </p:txBody>
      </p:sp>
      <p:sp>
        <p:nvSpPr>
          <p:cNvPr id="5" name="TextBox 4">
            <a:extLst>
              <a:ext uri="{FF2B5EF4-FFF2-40B4-BE49-F238E27FC236}">
                <a16:creationId xmlns:a16="http://schemas.microsoft.com/office/drawing/2014/main" id="{E83444C1-1A77-1C48-9415-EE3B39CAAAD1}"/>
              </a:ext>
            </a:extLst>
          </p:cNvPr>
          <p:cNvSpPr txBox="1"/>
          <p:nvPr/>
        </p:nvSpPr>
        <p:spPr>
          <a:xfrm>
            <a:off x="2743200" y="4222953"/>
            <a:ext cx="9181940" cy="1680460"/>
          </a:xfrm>
          <a:prstGeom prst="rect">
            <a:avLst/>
          </a:prstGeom>
          <a:solidFill>
            <a:schemeClr val="accent2">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dirty="0"/>
              <a:t>Helpful commands:</a:t>
            </a:r>
          </a:p>
          <a:p>
            <a:pPr algn="l">
              <a:lnSpc>
                <a:spcPct val="90000"/>
              </a:lnSpc>
            </a:pPr>
            <a:r>
              <a:rPr lang="en-US" dirty="0"/>
              <a:t>  </a:t>
            </a:r>
            <a:r>
              <a:rPr lang="en-US" dirty="0" err="1"/>
              <a:t>spack</a:t>
            </a:r>
            <a:r>
              <a:rPr lang="en-US" dirty="0"/>
              <a:t> dev-build &lt;package&gt;  # skip download &amp; build from the current source directory</a:t>
            </a:r>
          </a:p>
          <a:p>
            <a:pPr algn="l">
              <a:lnSpc>
                <a:spcPct val="90000"/>
              </a:lnSpc>
            </a:pPr>
            <a:r>
              <a:rPr lang="en-US" dirty="0"/>
              <a:t>  </a:t>
            </a:r>
            <a:r>
              <a:rPr lang="en-US" dirty="0" err="1"/>
              <a:t>spack</a:t>
            </a:r>
            <a:r>
              <a:rPr lang="en-US" dirty="0"/>
              <a:t> install -u </a:t>
            </a:r>
            <a:r>
              <a:rPr lang="en-US" dirty="0" err="1"/>
              <a:t>cmake</a:t>
            </a:r>
            <a:r>
              <a:rPr lang="en-US" dirty="0"/>
              <a:t>          # download the package &amp; run </a:t>
            </a:r>
            <a:r>
              <a:rPr lang="en-US" dirty="0" err="1"/>
              <a:t>cmake</a:t>
            </a:r>
            <a:endParaRPr lang="en-US" dirty="0"/>
          </a:p>
          <a:p>
            <a:pPr algn="l">
              <a:lnSpc>
                <a:spcPct val="90000"/>
              </a:lnSpc>
            </a:pPr>
            <a:r>
              <a:rPr lang="en-US" dirty="0"/>
              <a:t>  </a:t>
            </a:r>
            <a:r>
              <a:rPr lang="en-US" dirty="0" err="1"/>
              <a:t>spack</a:t>
            </a:r>
            <a:r>
              <a:rPr lang="en-US" dirty="0"/>
              <a:t> cd &lt;package&gt;            # change to the directory where </a:t>
            </a:r>
            <a:r>
              <a:rPr lang="en-US" dirty="0" err="1"/>
              <a:t>spack</a:t>
            </a:r>
            <a:r>
              <a:rPr lang="en-US" dirty="0"/>
              <a:t> is working</a:t>
            </a:r>
          </a:p>
          <a:p>
            <a:pPr algn="l">
              <a:lnSpc>
                <a:spcPct val="90000"/>
              </a:lnSpc>
            </a:pPr>
            <a:r>
              <a:rPr lang="en-US" dirty="0"/>
              <a:t>  </a:t>
            </a:r>
            <a:r>
              <a:rPr lang="en-US" dirty="0" err="1"/>
              <a:t>spack</a:t>
            </a:r>
            <a:r>
              <a:rPr lang="en-US" dirty="0"/>
              <a:t> build-env &lt;package&gt; bash # run a shell with env setup to build (and develop)</a:t>
            </a:r>
          </a:p>
          <a:p>
            <a:pPr algn="l">
              <a:lnSpc>
                <a:spcPct val="90000"/>
              </a:lnSpc>
            </a:pPr>
            <a:r>
              <a:rPr lang="en-US" dirty="0"/>
              <a:t>  </a:t>
            </a:r>
            <a:r>
              <a:rPr lang="en-US" dirty="0" err="1"/>
              <a:t>spack</a:t>
            </a:r>
            <a:r>
              <a:rPr lang="en-US" dirty="0"/>
              <a:t> clean                           # clears </a:t>
            </a:r>
            <a:r>
              <a:rPr lang="en-US" dirty="0" err="1"/>
              <a:t>spack's</a:t>
            </a:r>
            <a:r>
              <a:rPr lang="en-US" dirty="0"/>
              <a:t> download/build cache</a:t>
            </a:r>
          </a:p>
        </p:txBody>
      </p:sp>
    </p:spTree>
    <p:extLst>
      <p:ext uri="{BB962C8B-B14F-4D97-AF65-F5344CB8AC3E}">
        <p14:creationId xmlns:p14="http://schemas.microsoft.com/office/powerpoint/2010/main" val="22789745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DC30A-22B6-CF42-A439-192B2B31DEAC}"/>
              </a:ext>
            </a:extLst>
          </p:cNvPr>
          <p:cNvSpPr>
            <a:spLocks noGrp="1"/>
          </p:cNvSpPr>
          <p:nvPr>
            <p:ph type="title"/>
          </p:nvPr>
        </p:nvSpPr>
        <p:spPr/>
        <p:txBody>
          <a:bodyPr/>
          <a:lstStyle/>
          <a:p>
            <a:r>
              <a:rPr lang="en-US" dirty="0" err="1"/>
              <a:t>Spack</a:t>
            </a:r>
            <a:r>
              <a:rPr lang="en-US" dirty="0"/>
              <a:t> </a:t>
            </a:r>
            <a:r>
              <a:rPr lang="en-US" dirty="0" err="1"/>
              <a:t>package.py</a:t>
            </a:r>
            <a:endParaRPr lang="en-US" dirty="0"/>
          </a:p>
        </p:txBody>
      </p:sp>
      <p:sp>
        <p:nvSpPr>
          <p:cNvPr id="3" name="Content Placeholder 2">
            <a:extLst>
              <a:ext uri="{FF2B5EF4-FFF2-40B4-BE49-F238E27FC236}">
                <a16:creationId xmlns:a16="http://schemas.microsoft.com/office/drawing/2014/main" id="{5609F241-F165-CE40-858D-1029EC180C5A}"/>
              </a:ext>
            </a:extLst>
          </p:cNvPr>
          <p:cNvSpPr>
            <a:spLocks noGrp="1"/>
          </p:cNvSpPr>
          <p:nvPr>
            <p:ph idx="1"/>
          </p:nvPr>
        </p:nvSpPr>
        <p:spPr/>
        <p:txBody>
          <a:bodyPr/>
          <a:lstStyle/>
          <a:p>
            <a:r>
              <a:rPr lang="en-US" dirty="0"/>
              <a:t>spec = </a:t>
            </a:r>
            <a:r>
              <a:rPr lang="en-US" dirty="0" err="1"/>
              <a:t>self.spec</a:t>
            </a:r>
            <a:endParaRPr lang="en-US" dirty="0"/>
          </a:p>
          <a:p>
            <a:r>
              <a:rPr lang="en-US" dirty="0"/>
              <a:t>spec['</a:t>
            </a:r>
            <a:r>
              <a:rPr lang="en-US" dirty="0" err="1"/>
              <a:t>mpi</a:t>
            </a:r>
            <a:r>
              <a:rPr lang="en-US" dirty="0"/>
              <a:t>'].prefix, spec['</a:t>
            </a:r>
            <a:r>
              <a:rPr lang="en-US" dirty="0" err="1"/>
              <a:t>mpi</a:t>
            </a:r>
            <a:r>
              <a:rPr lang="en-US" dirty="0"/>
              <a:t>'].libs, spec['</a:t>
            </a:r>
            <a:r>
              <a:rPr lang="en-US" dirty="0" err="1"/>
              <a:t>mpi</a:t>
            </a:r>
            <a:r>
              <a:rPr lang="en-US" dirty="0"/>
              <a:t>'].headers</a:t>
            </a:r>
          </a:p>
          <a:p>
            <a:endParaRPr lang="en-US" dirty="0"/>
          </a:p>
          <a:p>
            <a:r>
              <a:rPr lang="en-US" dirty="0"/>
              <a:t>https://</a:t>
            </a:r>
            <a:r>
              <a:rPr lang="en-US" dirty="0" err="1"/>
              <a:t>spack.readthedocs.io</a:t>
            </a:r>
            <a:r>
              <a:rPr lang="en-US" dirty="0"/>
              <a:t>/</a:t>
            </a:r>
            <a:r>
              <a:rPr lang="en-US" dirty="0" err="1"/>
              <a:t>en</a:t>
            </a:r>
            <a:r>
              <a:rPr lang="en-US" dirty="0"/>
              <a:t>/latest/</a:t>
            </a:r>
            <a:r>
              <a:rPr lang="en-US" dirty="0" err="1"/>
              <a:t>spack.util.html#module-spack.util.prefix</a:t>
            </a:r>
            <a:endParaRPr lang="en-US" dirty="0"/>
          </a:p>
        </p:txBody>
      </p:sp>
      <p:sp>
        <p:nvSpPr>
          <p:cNvPr id="4" name="Rectangle 3">
            <a:extLst>
              <a:ext uri="{FF2B5EF4-FFF2-40B4-BE49-F238E27FC236}">
                <a16:creationId xmlns:a16="http://schemas.microsoft.com/office/drawing/2014/main" id="{C56A2523-68CA-874F-B035-76B9364BCBBE}"/>
              </a:ext>
            </a:extLst>
          </p:cNvPr>
          <p:cNvSpPr/>
          <p:nvPr/>
        </p:nvSpPr>
        <p:spPr>
          <a:xfrm>
            <a:off x="767045" y="5600472"/>
            <a:ext cx="9490554" cy="369332"/>
          </a:xfrm>
          <a:prstGeom prst="rect">
            <a:avLst/>
          </a:prstGeom>
        </p:spPr>
        <p:txBody>
          <a:bodyPr wrap="square">
            <a:spAutoFit/>
          </a:bodyPr>
          <a:lstStyle/>
          <a:p>
            <a:r>
              <a:rPr lang="en-US" dirty="0"/>
              <a:t>https://</a:t>
            </a:r>
            <a:r>
              <a:rPr lang="en-US" dirty="0" err="1"/>
              <a:t>spack.readthedocs.io</a:t>
            </a:r>
            <a:r>
              <a:rPr lang="en-US" dirty="0"/>
              <a:t>/</a:t>
            </a:r>
            <a:r>
              <a:rPr lang="en-US" dirty="0" err="1"/>
              <a:t>en</a:t>
            </a:r>
            <a:r>
              <a:rPr lang="en-US" dirty="0"/>
              <a:t>/latest/</a:t>
            </a:r>
            <a:r>
              <a:rPr lang="en-US" dirty="0" err="1"/>
              <a:t>packaging_guide.html#accessing-dependencies</a:t>
            </a:r>
            <a:endParaRPr lang="en-US" dirty="0"/>
          </a:p>
        </p:txBody>
      </p:sp>
    </p:spTree>
    <p:extLst>
      <p:ext uri="{BB962C8B-B14F-4D97-AF65-F5344CB8AC3E}">
        <p14:creationId xmlns:p14="http://schemas.microsoft.com/office/powerpoint/2010/main" val="1213191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C103291-0698-744C-A24E-2EA6A801CFB8}"/>
              </a:ext>
            </a:extLst>
          </p:cNvPr>
          <p:cNvSpPr txBox="1">
            <a:spLocks/>
          </p:cNvSpPr>
          <p:nvPr/>
        </p:nvSpPr>
        <p:spPr>
          <a:xfrm>
            <a:off x="567288" y="4370284"/>
            <a:ext cx="10431204" cy="1871957"/>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does it do?</a:t>
            </a:r>
          </a:p>
          <a:p>
            <a:r>
              <a:rPr lang="en-US" dirty="0"/>
              <a:t>How do I set it up?</a:t>
            </a:r>
          </a:p>
          <a:p>
            <a:r>
              <a:rPr lang="en-US" dirty="0"/>
              <a:t>Automation </a:t>
            </a:r>
            <a:r>
              <a:rPr lang="en-US" i="1" dirty="0"/>
              <a:t>can</a:t>
            </a:r>
            <a:r>
              <a:rPr lang="en-US" dirty="0"/>
              <a:t> be good...</a:t>
            </a:r>
          </a:p>
          <a:p>
            <a:pPr lvl="1"/>
            <a:r>
              <a:rPr lang="en-US" sz="2400" dirty="0"/>
              <a:t>but requires really great documentation!</a:t>
            </a:r>
          </a:p>
        </p:txBody>
      </p:sp>
      <p:pic>
        <p:nvPicPr>
          <p:cNvPr id="5" name="Picture 4">
            <a:extLst>
              <a:ext uri="{FF2B5EF4-FFF2-40B4-BE49-F238E27FC236}">
                <a16:creationId xmlns:a16="http://schemas.microsoft.com/office/drawing/2014/main" id="{73D8A06D-487A-4258-0422-652EEA26EDD3}"/>
              </a:ext>
            </a:extLst>
          </p:cNvPr>
          <p:cNvPicPr>
            <a:picLocks noChangeAspect="1"/>
          </p:cNvPicPr>
          <p:nvPr/>
        </p:nvPicPr>
        <p:blipFill>
          <a:blip r:embed="rId2"/>
          <a:stretch>
            <a:fillRect/>
          </a:stretch>
        </p:blipFill>
        <p:spPr>
          <a:xfrm rot="21540000">
            <a:off x="567288" y="926428"/>
            <a:ext cx="10005952" cy="1841244"/>
          </a:xfrm>
          <a:prstGeom prst="rect">
            <a:avLst/>
          </a:prstGeom>
        </p:spPr>
      </p:pic>
      <p:pic>
        <p:nvPicPr>
          <p:cNvPr id="6" name="Picture 5">
            <a:extLst>
              <a:ext uri="{FF2B5EF4-FFF2-40B4-BE49-F238E27FC236}">
                <a16:creationId xmlns:a16="http://schemas.microsoft.com/office/drawing/2014/main" id="{6654DC32-5124-4E74-C160-2AAFFFB0CFA5}"/>
              </a:ext>
            </a:extLst>
          </p:cNvPr>
          <p:cNvPicPr>
            <a:picLocks noChangeAspect="1"/>
          </p:cNvPicPr>
          <p:nvPr/>
        </p:nvPicPr>
        <p:blipFill>
          <a:blip r:embed="rId3"/>
          <a:stretch>
            <a:fillRect/>
          </a:stretch>
        </p:blipFill>
        <p:spPr>
          <a:xfrm>
            <a:off x="3954708" y="2983915"/>
            <a:ext cx="7785582" cy="1257299"/>
          </a:xfrm>
          <a:prstGeom prst="rect">
            <a:avLst/>
          </a:prstGeom>
        </p:spPr>
      </p:pic>
      <p:sp>
        <p:nvSpPr>
          <p:cNvPr id="2" name="Title 1">
            <a:extLst>
              <a:ext uri="{FF2B5EF4-FFF2-40B4-BE49-F238E27FC236}">
                <a16:creationId xmlns:a16="http://schemas.microsoft.com/office/drawing/2014/main" id="{2452E321-13BB-A545-9681-AB9AB12DCBF3}"/>
              </a:ext>
            </a:extLst>
          </p:cNvPr>
          <p:cNvSpPr>
            <a:spLocks noGrp="1"/>
          </p:cNvSpPr>
          <p:nvPr>
            <p:ph type="title"/>
          </p:nvPr>
        </p:nvSpPr>
        <p:spPr>
          <a:xfrm>
            <a:off x="4427122" y="316017"/>
            <a:ext cx="11375136" cy="914400"/>
          </a:xfrm>
        </p:spPr>
        <p:txBody>
          <a:bodyPr/>
          <a:lstStyle/>
          <a:p>
            <a:r>
              <a:rPr lang="en-US" dirty="0"/>
              <a:t>Why Package?</a:t>
            </a:r>
          </a:p>
        </p:txBody>
      </p:sp>
      <p:sp>
        <p:nvSpPr>
          <p:cNvPr id="7" name="Rectangle 6">
            <a:extLst>
              <a:ext uri="{FF2B5EF4-FFF2-40B4-BE49-F238E27FC236}">
                <a16:creationId xmlns:a16="http://schemas.microsoft.com/office/drawing/2014/main" id="{4EBC4E4E-7C4A-7C1E-E84D-37F7D7C8CF70}"/>
              </a:ext>
            </a:extLst>
          </p:cNvPr>
          <p:cNvSpPr/>
          <p:nvPr/>
        </p:nvSpPr>
        <p:spPr>
          <a:xfrm>
            <a:off x="427512" y="2695699"/>
            <a:ext cx="5842659" cy="159147"/>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7988947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D0154F-3C06-8BA3-6325-06AD0DC725F2}"/>
              </a:ext>
            </a:extLst>
          </p:cNvPr>
          <p:cNvPicPr>
            <a:picLocks noChangeAspect="1"/>
          </p:cNvPicPr>
          <p:nvPr/>
        </p:nvPicPr>
        <p:blipFill>
          <a:blip r:embed="rId2"/>
          <a:stretch>
            <a:fillRect/>
          </a:stretch>
        </p:blipFill>
        <p:spPr>
          <a:xfrm>
            <a:off x="625741" y="584777"/>
            <a:ext cx="8328253" cy="5726803"/>
          </a:xfrm>
          <a:prstGeom prst="rect">
            <a:avLst/>
          </a:prstGeom>
        </p:spPr>
      </p:pic>
      <p:sp>
        <p:nvSpPr>
          <p:cNvPr id="2" name="Title 1">
            <a:extLst>
              <a:ext uri="{FF2B5EF4-FFF2-40B4-BE49-F238E27FC236}">
                <a16:creationId xmlns:a16="http://schemas.microsoft.com/office/drawing/2014/main" id="{8C2FDD74-8154-A94C-98F8-95A238A39CBA}"/>
              </a:ext>
            </a:extLst>
          </p:cNvPr>
          <p:cNvSpPr>
            <a:spLocks noGrp="1"/>
          </p:cNvSpPr>
          <p:nvPr>
            <p:ph type="title"/>
          </p:nvPr>
        </p:nvSpPr>
        <p:spPr>
          <a:xfrm>
            <a:off x="4263241" y="367794"/>
            <a:ext cx="7596408" cy="433965"/>
          </a:xfrm>
        </p:spPr>
        <p:txBody>
          <a:bodyPr/>
          <a:lstStyle/>
          <a:p>
            <a:r>
              <a:rPr lang="en-US" dirty="0"/>
              <a:t>State of Practice – Packaging for Portability</a:t>
            </a:r>
          </a:p>
        </p:txBody>
      </p:sp>
      <p:sp>
        <p:nvSpPr>
          <p:cNvPr id="5" name="TextBox 4">
            <a:extLst>
              <a:ext uri="{FF2B5EF4-FFF2-40B4-BE49-F238E27FC236}">
                <a16:creationId xmlns:a16="http://schemas.microsoft.com/office/drawing/2014/main" id="{2FC77B6F-703A-7477-9923-001F9BFEDB54}"/>
              </a:ext>
            </a:extLst>
          </p:cNvPr>
          <p:cNvSpPr txBox="1"/>
          <p:nvPr/>
        </p:nvSpPr>
        <p:spPr>
          <a:xfrm>
            <a:off x="4144488" y="5322856"/>
            <a:ext cx="971035" cy="433965"/>
          </a:xfrm>
          <a:prstGeom prst="rect">
            <a:avLst/>
          </a:prstGeom>
          <a:noFill/>
        </p:spPr>
        <p:txBody>
          <a:bodyPr wrap="none" lIns="118872" tIns="91440" rIns="118872" bIns="91440" rtlCol="0" anchor="ctr" anchorCtr="0">
            <a:spAutoFit/>
          </a:bodyPr>
          <a:lstStyle/>
          <a:p>
            <a:pPr algn="l">
              <a:lnSpc>
                <a:spcPct val="90000"/>
              </a:lnSpc>
            </a:pPr>
            <a:r>
              <a:rPr lang="en-US" dirty="0"/>
              <a:t>/ SYCL</a:t>
            </a:r>
          </a:p>
        </p:txBody>
      </p:sp>
    </p:spTree>
    <p:extLst>
      <p:ext uri="{BB962C8B-B14F-4D97-AF65-F5344CB8AC3E}">
        <p14:creationId xmlns:p14="http://schemas.microsoft.com/office/powerpoint/2010/main" val="31106031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DCA++</a:t>
            </a:r>
          </a:p>
        </p:txBody>
      </p:sp>
      <p:sp>
        <p:nvSpPr>
          <p:cNvPr id="5" name="Content Placeholder 2">
            <a:extLst>
              <a:ext uri="{FF2B5EF4-FFF2-40B4-BE49-F238E27FC236}">
                <a16:creationId xmlns:a16="http://schemas.microsoft.com/office/drawing/2014/main" id="{6DDA151B-4656-4A56-C2A8-6AD1B311F71E}"/>
              </a:ext>
            </a:extLst>
          </p:cNvPr>
          <p:cNvSpPr txBox="1">
            <a:spLocks/>
          </p:cNvSpPr>
          <p:nvPr/>
        </p:nvSpPr>
        <p:spPr bwMode="auto">
          <a:xfrm>
            <a:off x="453256" y="1017222"/>
            <a:ext cx="11369809" cy="49679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Dynamic Cluster Approximation</a:t>
            </a:r>
          </a:p>
          <a:p>
            <a:pPr lvl="1"/>
            <a:r>
              <a:rPr lang="en-US" sz="2400" dirty="0"/>
              <a:t>Electron correlation involving many tensor contractions (matrix multiplies)</a:t>
            </a:r>
          </a:p>
          <a:p>
            <a:pPr lvl="1"/>
            <a:r>
              <a:rPr lang="en-US" sz="2400" dirty="0"/>
              <a:t>C++ code</a:t>
            </a:r>
          </a:p>
          <a:p>
            <a:pPr lvl="1"/>
            <a:r>
              <a:rPr lang="en-US" sz="2400" dirty="0"/>
              <a:t>Implements own matrix math library, adding HIP backend</a:t>
            </a:r>
          </a:p>
          <a:p>
            <a:r>
              <a:rPr lang="en-US" sz="2800" dirty="0"/>
              <a:t>Challenge</a:t>
            </a:r>
          </a:p>
          <a:p>
            <a:pPr lvl="1"/>
            <a:r>
              <a:rPr lang="en-US" sz="2400" dirty="0"/>
              <a:t>Minimal additions to existing CUDA build method</a:t>
            </a:r>
          </a:p>
          <a:p>
            <a:pPr lvl="1"/>
            <a:r>
              <a:rPr lang="en-US" sz="2400" dirty="0"/>
              <a:t>Several types of link helpers – runtime, </a:t>
            </a:r>
            <a:r>
              <a:rPr lang="en-US" sz="2400" dirty="0" err="1"/>
              <a:t>blas</a:t>
            </a:r>
            <a:r>
              <a:rPr lang="en-US" sz="2400" dirty="0"/>
              <a:t>, kernel</a:t>
            </a:r>
          </a:p>
          <a:p>
            <a:r>
              <a:rPr lang="en-US" sz="2800" dirty="0"/>
              <a:t>Solution</a:t>
            </a:r>
          </a:p>
          <a:p>
            <a:pPr lvl="1"/>
            <a:r>
              <a:rPr lang="en-US" sz="2400" dirty="0"/>
              <a:t>Use </a:t>
            </a:r>
            <a:r>
              <a:rPr lang="en-US" sz="2400" dirty="0" err="1"/>
              <a:t>cmake</a:t>
            </a:r>
            <a:r>
              <a:rPr lang="en-US" sz="2400" dirty="0"/>
              <a:t> to include a header-translation layer and change link options – minimal changes to source code.</a:t>
            </a:r>
          </a:p>
        </p:txBody>
      </p:sp>
    </p:spTree>
    <p:extLst>
      <p:ext uri="{BB962C8B-B14F-4D97-AF65-F5344CB8AC3E}">
        <p14:creationId xmlns:p14="http://schemas.microsoft.com/office/powerpoint/2010/main" val="27560631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DCA++</a:t>
            </a:r>
          </a:p>
        </p:txBody>
      </p:sp>
      <p:sp>
        <p:nvSpPr>
          <p:cNvPr id="10" name="Rectangle 9">
            <a:extLst>
              <a:ext uri="{FF2B5EF4-FFF2-40B4-BE49-F238E27FC236}">
                <a16:creationId xmlns:a16="http://schemas.microsoft.com/office/drawing/2014/main" id="{C105560E-D3E5-394B-9FA6-2E29A766BBC7}"/>
              </a:ext>
            </a:extLst>
          </p:cNvPr>
          <p:cNvSpPr/>
          <p:nvPr/>
        </p:nvSpPr>
        <p:spPr>
          <a:xfrm>
            <a:off x="450592" y="1162606"/>
            <a:ext cx="9059043" cy="3139321"/>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linalg</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/util/</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info_gpu.cpp</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This file implements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gpu</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info functions.</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/config/</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haves_defines.hpp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#if defined(DCA_HAVE_CUDA)</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linalg</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error_cuda.hpp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elif</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defined(DCA_HAVE_HIP)</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linalg</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error_hip.hpp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/util/cuda2hip.h"</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#endif</a:t>
            </a:r>
          </a:p>
        </p:txBody>
      </p:sp>
      <p:sp>
        <p:nvSpPr>
          <p:cNvPr id="6" name="Content Placeholder 2">
            <a:extLst>
              <a:ext uri="{FF2B5EF4-FFF2-40B4-BE49-F238E27FC236}">
                <a16:creationId xmlns:a16="http://schemas.microsoft.com/office/drawing/2014/main" id="{49708BCE-7FA6-E34E-9883-00414AAFE715}"/>
              </a:ext>
            </a:extLst>
          </p:cNvPr>
          <p:cNvSpPr>
            <a:spLocks noGrp="1"/>
          </p:cNvSpPr>
          <p:nvPr>
            <p:ph idx="1"/>
          </p:nvPr>
        </p:nvSpPr>
        <p:spPr>
          <a:xfrm>
            <a:off x="645160" y="4598402"/>
            <a:ext cx="11284977" cy="1848118"/>
          </a:xfrm>
        </p:spPr>
        <p:txBody>
          <a:bodyPr/>
          <a:lstStyle/>
          <a:p>
            <a:r>
              <a:rPr lang="en-US" dirty="0"/>
              <a:t>References:</a:t>
            </a:r>
          </a:p>
          <a:p>
            <a:pPr lvl="1"/>
            <a:r>
              <a:rPr lang="en-US" sz="1800" dirty="0">
                <a:hlinkClick r:id="rId2"/>
              </a:rPr>
              <a:t>https://github.com/CompFUSE/DCA</a:t>
            </a:r>
            <a:r>
              <a:rPr lang="en-US" sz="1800" dirty="0"/>
              <a:t> </a:t>
            </a:r>
            <a:endParaRPr lang="en-US" sz="1800" dirty="0">
              <a:hlinkClick r:id="rId3"/>
            </a:endParaRPr>
          </a:p>
          <a:p>
            <a:pPr lvl="1"/>
            <a:r>
              <a:rPr lang="en-US" sz="1800" dirty="0">
                <a:hlinkClick r:id="rId3"/>
              </a:rPr>
              <a:t>https://github.com/twhite-cray/quip</a:t>
            </a:r>
            <a:endParaRPr lang="en-US" sz="1800" dirty="0"/>
          </a:p>
          <a:p>
            <a:pPr lvl="1"/>
            <a:r>
              <a:rPr lang="en-US" sz="1800" dirty="0">
                <a:hlinkClick r:id="rId4"/>
              </a:rPr>
              <a:t>https://code.ornl.gov/99R/mpi-test/-/tree/gpu_support</a:t>
            </a:r>
            <a:r>
              <a:rPr lang="en-US" sz="1800" dirty="0"/>
              <a:t> </a:t>
            </a:r>
          </a:p>
        </p:txBody>
      </p:sp>
    </p:spTree>
    <p:extLst>
      <p:ext uri="{BB962C8B-B14F-4D97-AF65-F5344CB8AC3E}">
        <p14:creationId xmlns:p14="http://schemas.microsoft.com/office/powerpoint/2010/main" val="3802946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a:t>
            </a:r>
            <a:r>
              <a:rPr lang="en-US" dirty="0" err="1"/>
              <a:t>pyscf</a:t>
            </a:r>
            <a:r>
              <a:rPr lang="en-US" dirty="0"/>
              <a:t> extension template</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https://github.com/pyscf/extension-template</a:t>
            </a:r>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rPr>
              <a:t> </a:t>
            </a:r>
            <a:endParaRPr lang="en-US" sz="1800" dirty="0"/>
          </a:p>
        </p:txBody>
      </p:sp>
      <p:sp>
        <p:nvSpPr>
          <p:cNvPr id="5" name="Content Placeholder 2">
            <a:extLst>
              <a:ext uri="{FF2B5EF4-FFF2-40B4-BE49-F238E27FC236}">
                <a16:creationId xmlns:a16="http://schemas.microsoft.com/office/drawing/2014/main" id="{47CCCE96-7F91-662D-E866-497A5E37C4D1}"/>
              </a:ext>
            </a:extLst>
          </p:cNvPr>
          <p:cNvSpPr txBox="1">
            <a:spLocks/>
          </p:cNvSpPr>
          <p:nvPr/>
        </p:nvSpPr>
        <p:spPr bwMode="auto">
          <a:xfrm>
            <a:off x="453256" y="1017223"/>
            <a:ext cx="11369809"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Python Atomic Orbital Code – HF, DFT, some CC</a:t>
            </a:r>
          </a:p>
          <a:p>
            <a:pPr lvl="1"/>
            <a:r>
              <a:rPr lang="en-US" sz="2400" dirty="0"/>
              <a:t>Modular python design</a:t>
            </a:r>
          </a:p>
          <a:p>
            <a:pPr lvl="1"/>
            <a:r>
              <a:rPr lang="en-US" sz="2400" dirty="0"/>
              <a:t>Kernels implemented in C for efficiency</a:t>
            </a:r>
          </a:p>
          <a:p>
            <a:pPr lvl="1"/>
            <a:r>
              <a:rPr lang="en-US" sz="2400" dirty="0"/>
              <a:t>Extended functionality as plugins (e.g. analysis helpers, MPI parallelization)</a:t>
            </a:r>
          </a:p>
          <a:p>
            <a:r>
              <a:rPr lang="en-US" sz="2800" dirty="0"/>
              <a:t>Challenge</a:t>
            </a:r>
          </a:p>
          <a:p>
            <a:pPr lvl="1"/>
            <a:r>
              <a:rPr lang="en-US" sz="2400" dirty="0"/>
              <a:t>Enable </a:t>
            </a:r>
            <a:r>
              <a:rPr lang="en-US" sz="2400" dirty="0" err="1"/>
              <a:t>pyscf</a:t>
            </a:r>
            <a:r>
              <a:rPr lang="en-US" sz="2400" dirty="0"/>
              <a:t> to "import" its plugins</a:t>
            </a:r>
          </a:p>
          <a:p>
            <a:pPr lvl="1"/>
            <a:r>
              <a:rPr lang="en-US" sz="2400" dirty="0"/>
              <a:t>Allow plugins to incorporate compiled C libraries</a:t>
            </a:r>
          </a:p>
          <a:p>
            <a:r>
              <a:rPr lang="en-US" sz="2800" dirty="0"/>
              <a:t>Solution</a:t>
            </a:r>
          </a:p>
          <a:p>
            <a:pPr lvl="1"/>
            <a:r>
              <a:rPr lang="en-US" sz="2400" dirty="0"/>
              <a:t>Standardize package layout and provide a templated "</a:t>
            </a:r>
            <a:r>
              <a:rPr lang="en-US" sz="2400" dirty="0" err="1"/>
              <a:t>setup.py</a:t>
            </a:r>
            <a:r>
              <a:rPr lang="en-US" sz="2400" dirty="0"/>
              <a:t>" file.</a:t>
            </a:r>
          </a:p>
        </p:txBody>
      </p:sp>
    </p:spTree>
    <p:extLst>
      <p:ext uri="{BB962C8B-B14F-4D97-AF65-F5344CB8AC3E}">
        <p14:creationId xmlns:p14="http://schemas.microsoft.com/office/powerpoint/2010/main" val="10813595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a:t>
            </a:r>
            <a:r>
              <a:rPr lang="en-US" dirty="0" err="1"/>
              <a:t>pyscf</a:t>
            </a:r>
            <a:r>
              <a:rPr lang="en-US" dirty="0"/>
              <a:t> extension template</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https://github.com/pyscf/extension-template</a:t>
            </a:r>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rPr>
              <a:t> </a:t>
            </a:r>
            <a:endParaRPr lang="en-US" sz="1800" dirty="0"/>
          </a:p>
        </p:txBody>
      </p:sp>
      <p:sp>
        <p:nvSpPr>
          <p:cNvPr id="24" name="Rectangle 23">
            <a:extLst>
              <a:ext uri="{FF2B5EF4-FFF2-40B4-BE49-F238E27FC236}">
                <a16:creationId xmlns:a16="http://schemas.microsoft.com/office/drawing/2014/main" id="{3FBC6F9D-58D0-1F42-83E3-1FB3E6E884BE}"/>
              </a:ext>
            </a:extLst>
          </p:cNvPr>
          <p:cNvSpPr/>
          <p:nvPr/>
        </p:nvSpPr>
        <p:spPr>
          <a:xfrm>
            <a:off x="611129" y="868680"/>
            <a:ext cx="11771371" cy="4524315"/>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setup.py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make_ext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pkg_name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libraries=[],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pyscf_lib_dir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kwargs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return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Extension(</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pkg_name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libraries = libraries,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runtime_library_dirs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runtime_library_dirs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kwargs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'SO_EXTENSIONS'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metadata:</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settings[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ext_modules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make_ext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(k, v)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k, v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SO_EXTENSIONS.items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5470764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ZFP</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https://github.com/LLNL/zfp</a:t>
            </a:r>
            <a:endParaRPr lang="en-US" sz="16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lvl="1"/>
            <a:r>
              <a:rPr lang="en-US" sz="1800" dirty="0">
                <a:hlinkClick r:id="rId3"/>
              </a:rPr>
              <a:t>https://scikit-build.readthedocs.io</a:t>
            </a:r>
            <a:endParaRPr lang="en-US" sz="1800" dirty="0"/>
          </a:p>
        </p:txBody>
      </p:sp>
      <p:sp>
        <p:nvSpPr>
          <p:cNvPr id="7" name="Content Placeholder 2">
            <a:extLst>
              <a:ext uri="{FF2B5EF4-FFF2-40B4-BE49-F238E27FC236}">
                <a16:creationId xmlns:a16="http://schemas.microsoft.com/office/drawing/2014/main" id="{EB0DC871-2875-EC89-5C93-DA04E53D2B9C}"/>
              </a:ext>
            </a:extLst>
          </p:cNvPr>
          <p:cNvSpPr txBox="1">
            <a:spLocks/>
          </p:cNvSpPr>
          <p:nvPr/>
        </p:nvSpPr>
        <p:spPr bwMode="auto">
          <a:xfrm>
            <a:off x="453256" y="1017223"/>
            <a:ext cx="11369809"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Scientific Data Compression Library</a:t>
            </a:r>
          </a:p>
          <a:p>
            <a:pPr lvl="1"/>
            <a:r>
              <a:rPr lang="en-US" sz="2400" dirty="0"/>
              <a:t>C++ code</a:t>
            </a:r>
          </a:p>
          <a:p>
            <a:pPr lvl="1"/>
            <a:r>
              <a:rPr lang="en-US" sz="2400" dirty="0"/>
              <a:t>Focus is on multidimensional arrays</a:t>
            </a:r>
          </a:p>
          <a:p>
            <a:r>
              <a:rPr lang="en-US" sz="2800" dirty="0"/>
              <a:t>Challenge</a:t>
            </a:r>
          </a:p>
          <a:p>
            <a:pPr lvl="1"/>
            <a:r>
              <a:rPr lang="en-US" sz="2400" dirty="0"/>
              <a:t>Export all functionality to python with minimal effort</a:t>
            </a:r>
          </a:p>
          <a:p>
            <a:pPr lvl="1"/>
            <a:r>
              <a:rPr lang="en-US" sz="2400" dirty="0"/>
              <a:t>C++ code contains non-trivial data structures and link dependencies</a:t>
            </a:r>
          </a:p>
          <a:p>
            <a:r>
              <a:rPr lang="en-US" sz="2800" dirty="0"/>
              <a:t>Solution</a:t>
            </a:r>
          </a:p>
          <a:p>
            <a:pPr lvl="1"/>
            <a:r>
              <a:rPr lang="en-US" sz="2400" dirty="0"/>
              <a:t>Adopt scikit-build process using </a:t>
            </a:r>
            <a:r>
              <a:rPr lang="en-US" sz="2400" dirty="0" err="1"/>
              <a:t>cython</a:t>
            </a:r>
            <a:r>
              <a:rPr lang="en-US" sz="2400" dirty="0"/>
              <a:t> C++ wrappers</a:t>
            </a:r>
          </a:p>
          <a:p>
            <a:pPr marL="346075" lvl="1" indent="0">
              <a:buNone/>
            </a:pPr>
            <a:endParaRPr lang="en-US" sz="2400" dirty="0"/>
          </a:p>
        </p:txBody>
      </p:sp>
    </p:spTree>
    <p:extLst>
      <p:ext uri="{BB962C8B-B14F-4D97-AF65-F5344CB8AC3E}">
        <p14:creationId xmlns:p14="http://schemas.microsoft.com/office/powerpoint/2010/main" val="27159003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ZFP</a:t>
            </a:r>
          </a:p>
        </p:txBody>
      </p:sp>
      <p:sp>
        <p:nvSpPr>
          <p:cNvPr id="10" name="Rectangle 9">
            <a:extLst>
              <a:ext uri="{FF2B5EF4-FFF2-40B4-BE49-F238E27FC236}">
                <a16:creationId xmlns:a16="http://schemas.microsoft.com/office/drawing/2014/main" id="{C105560E-D3E5-394B-9FA6-2E29A766BBC7}"/>
              </a:ext>
            </a:extLst>
          </p:cNvPr>
          <p:cNvSpPr/>
          <p:nvPr/>
        </p:nvSpPr>
        <p:spPr>
          <a:xfrm>
            <a:off x="5089524" y="2526209"/>
            <a:ext cx="6733540"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zfpy.pxd</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cython</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libc.stdint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stdint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extern from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bitstream.h</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struct bitstream:</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pass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bitstream*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stream_open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(void* data,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size_t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void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stream_close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(bitstream* stream)</a:t>
            </a: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https://github.com/LLNL/zfp</a:t>
            </a:r>
            <a:endParaRPr lang="en-US" sz="16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lvl="1"/>
            <a:r>
              <a:rPr lang="en-US" sz="1800" dirty="0">
                <a:hlinkClick r:id="rId3"/>
              </a:rPr>
              <a:t>https://scikit-build.readthedocs.io</a:t>
            </a:r>
            <a:endParaRPr lang="en-US" sz="1800" dirty="0"/>
          </a:p>
        </p:txBody>
      </p:sp>
      <p:sp>
        <p:nvSpPr>
          <p:cNvPr id="5" name="Rectangle 4">
            <a:extLst>
              <a:ext uri="{FF2B5EF4-FFF2-40B4-BE49-F238E27FC236}">
                <a16:creationId xmlns:a16="http://schemas.microsoft.com/office/drawing/2014/main" id="{C4C0E78D-70C0-D240-876A-DE339B4BBFB1}"/>
              </a:ext>
            </a:extLst>
          </p:cNvPr>
          <p:cNvSpPr/>
          <p:nvPr/>
        </p:nvSpPr>
        <p:spPr>
          <a:xfrm>
            <a:off x="5089524" y="868680"/>
            <a:ext cx="6733540" cy="1200329"/>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add_cython_target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zfpy.pyx</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C)</a:t>
            </a:r>
          </a:p>
        </p:txBody>
      </p:sp>
      <p:sp>
        <p:nvSpPr>
          <p:cNvPr id="24" name="Rectangle 23">
            <a:extLst>
              <a:ext uri="{FF2B5EF4-FFF2-40B4-BE49-F238E27FC236}">
                <a16:creationId xmlns:a16="http://schemas.microsoft.com/office/drawing/2014/main" id="{3FBC6F9D-58D0-1F42-83E3-1FB3E6E884BE}"/>
              </a:ext>
            </a:extLst>
          </p:cNvPr>
          <p:cNvSpPr/>
          <p:nvPr/>
        </p:nvSpPr>
        <p:spPr>
          <a:xfrm>
            <a:off x="280929" y="868680"/>
            <a:ext cx="4638933"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zfpy.pyx</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rgbClr val="EDEC15"/>
                </a:solidFill>
                <a:latin typeface="Menlo" panose="020B0609030804020204" pitchFamily="49" charset="0"/>
                <a:ea typeface="Menlo" panose="020B0609030804020204" pitchFamily="49" charset="0"/>
                <a:cs typeface="Menlo" panose="020B0609030804020204" pitchFamily="49" charset="0"/>
              </a:rPr>
              <a:t>cpdef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bytes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compress_numpy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np.ndarray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double tolerance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double rate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int precision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write_header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=True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 Setup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structs to begin compression</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zfp_field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field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init_field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zfp_stream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stream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zfp_stream_open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(NULL)</a:t>
            </a:r>
          </a:p>
        </p:txBody>
      </p:sp>
    </p:spTree>
    <p:extLst>
      <p:ext uri="{BB962C8B-B14F-4D97-AF65-F5344CB8AC3E}">
        <p14:creationId xmlns:p14="http://schemas.microsoft.com/office/powerpoint/2010/main" val="3280705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Cabana</a:t>
            </a:r>
          </a:p>
        </p:txBody>
      </p:sp>
      <p:sp>
        <p:nvSpPr>
          <p:cNvPr id="5" name="Content Placeholder 4">
            <a:extLst>
              <a:ext uri="{FF2B5EF4-FFF2-40B4-BE49-F238E27FC236}">
                <a16:creationId xmlns:a16="http://schemas.microsoft.com/office/drawing/2014/main" id="{3848EB5C-C75A-9B40-B7DE-EF0BD73550EB}"/>
              </a:ext>
            </a:extLst>
          </p:cNvPr>
          <p:cNvSpPr>
            <a:spLocks noGrp="1"/>
          </p:cNvSpPr>
          <p:nvPr>
            <p:ph idx="1"/>
          </p:nvPr>
        </p:nvSpPr>
        <p:spPr>
          <a:xfrm>
            <a:off x="5689601" y="152827"/>
            <a:ext cx="5537200" cy="609173"/>
          </a:xfrm>
        </p:spPr>
        <p:txBody>
          <a:bodyPr/>
          <a:lstStyle/>
          <a:p>
            <a:r>
              <a:rPr lang="en-US" dirty="0"/>
              <a:t>https://</a:t>
            </a:r>
            <a:r>
              <a:rPr lang="en-US" dirty="0" err="1"/>
              <a:t>github.com</a:t>
            </a:r>
            <a:r>
              <a:rPr lang="en-US" dirty="0"/>
              <a:t>/ECP-</a:t>
            </a:r>
            <a:r>
              <a:rPr lang="en-US" dirty="0" err="1"/>
              <a:t>copa</a:t>
            </a:r>
            <a:r>
              <a:rPr lang="en-US" dirty="0"/>
              <a:t>/Cabana</a:t>
            </a:r>
          </a:p>
        </p:txBody>
      </p:sp>
      <p:sp>
        <p:nvSpPr>
          <p:cNvPr id="6" name="Content Placeholder 2">
            <a:extLst>
              <a:ext uri="{FF2B5EF4-FFF2-40B4-BE49-F238E27FC236}">
                <a16:creationId xmlns:a16="http://schemas.microsoft.com/office/drawing/2014/main" id="{C91AF2B1-2AE9-DDAA-7FF0-5241BCEF750C}"/>
              </a:ext>
            </a:extLst>
          </p:cNvPr>
          <p:cNvSpPr txBox="1">
            <a:spLocks/>
          </p:cNvSpPr>
          <p:nvPr/>
        </p:nvSpPr>
        <p:spPr bwMode="auto">
          <a:xfrm>
            <a:off x="453256" y="1211186"/>
            <a:ext cx="11369809" cy="48432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Molecular Dynamics (Particle) simulation library</a:t>
            </a:r>
          </a:p>
          <a:p>
            <a:pPr lvl="1"/>
            <a:r>
              <a:rPr lang="en-US" sz="2400" dirty="0"/>
              <a:t>C++ code using </a:t>
            </a:r>
            <a:r>
              <a:rPr lang="en-US" sz="2400" dirty="0" err="1"/>
              <a:t>Kokkos</a:t>
            </a:r>
            <a:r>
              <a:rPr lang="en-US" sz="2400" dirty="0"/>
              <a:t> performance portability library</a:t>
            </a:r>
          </a:p>
          <a:p>
            <a:pPr lvl="1"/>
            <a:r>
              <a:rPr lang="en-US" sz="2400" dirty="0"/>
              <a:t>Focus is on flexible data layouts for particles</a:t>
            </a:r>
          </a:p>
          <a:p>
            <a:r>
              <a:rPr lang="en-US" sz="2800" dirty="0"/>
              <a:t>Challenge</a:t>
            </a:r>
          </a:p>
          <a:p>
            <a:pPr lvl="1"/>
            <a:r>
              <a:rPr lang="en-US" sz="2400" dirty="0"/>
              <a:t>Provide a </a:t>
            </a:r>
            <a:r>
              <a:rPr lang="en-US" sz="2400" dirty="0" err="1"/>
              <a:t>spack</a:t>
            </a:r>
            <a:r>
              <a:rPr lang="en-US" sz="2400" dirty="0"/>
              <a:t> compile recipe correctly targeting </a:t>
            </a:r>
            <a:r>
              <a:rPr lang="en-US" sz="2400" dirty="0" err="1"/>
              <a:t>Kokkos</a:t>
            </a:r>
            <a:r>
              <a:rPr lang="en-US" sz="2400" dirty="0"/>
              <a:t> library</a:t>
            </a:r>
          </a:p>
          <a:p>
            <a:pPr lvl="1"/>
            <a:r>
              <a:rPr lang="en-US" sz="2400" dirty="0"/>
              <a:t>Allow user-selection of </a:t>
            </a:r>
            <a:r>
              <a:rPr lang="en-US" sz="2400" dirty="0" err="1"/>
              <a:t>kokkos</a:t>
            </a:r>
            <a:r>
              <a:rPr lang="en-US" sz="2400" dirty="0"/>
              <a:t> backends and features to be visible from library</a:t>
            </a:r>
          </a:p>
          <a:p>
            <a:pPr lvl="1"/>
            <a:r>
              <a:rPr lang="en-US" sz="2400" dirty="0"/>
              <a:t>Connect to library consumers (MD applications)</a:t>
            </a:r>
          </a:p>
          <a:p>
            <a:r>
              <a:rPr lang="en-US" sz="2800" dirty="0"/>
              <a:t>Solution</a:t>
            </a:r>
          </a:p>
          <a:p>
            <a:pPr lvl="1"/>
            <a:r>
              <a:rPr lang="en-US" sz="2400" dirty="0"/>
              <a:t>Careful documentation of </a:t>
            </a:r>
            <a:r>
              <a:rPr lang="en-US" sz="2400" dirty="0" err="1"/>
              <a:t>spack</a:t>
            </a:r>
            <a:r>
              <a:rPr lang="en-US" sz="2400" dirty="0"/>
              <a:t> options required from its </a:t>
            </a:r>
            <a:r>
              <a:rPr lang="en-US" sz="2400" dirty="0" err="1"/>
              <a:t>Kokkos</a:t>
            </a:r>
            <a:r>
              <a:rPr lang="en-US" sz="2400" dirty="0"/>
              <a:t> dependency</a:t>
            </a:r>
          </a:p>
          <a:p>
            <a:pPr marL="346075" lvl="1" indent="0">
              <a:buNone/>
            </a:pPr>
            <a:endParaRPr lang="en-US" sz="2400" dirty="0"/>
          </a:p>
        </p:txBody>
      </p:sp>
    </p:spTree>
    <p:extLst>
      <p:ext uri="{BB962C8B-B14F-4D97-AF65-F5344CB8AC3E}">
        <p14:creationId xmlns:p14="http://schemas.microsoft.com/office/powerpoint/2010/main" val="1567767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Cabana</a:t>
            </a:r>
          </a:p>
        </p:txBody>
      </p:sp>
      <p:sp>
        <p:nvSpPr>
          <p:cNvPr id="10" name="Rectangle 9">
            <a:extLst>
              <a:ext uri="{FF2B5EF4-FFF2-40B4-BE49-F238E27FC236}">
                <a16:creationId xmlns:a16="http://schemas.microsoft.com/office/drawing/2014/main" id="{C105560E-D3E5-394B-9FA6-2E29A766BBC7}"/>
              </a:ext>
            </a:extLst>
          </p:cNvPr>
          <p:cNvSpPr/>
          <p:nvPr/>
        </p:nvSpPr>
        <p:spPr>
          <a:xfrm>
            <a:off x="365760" y="868680"/>
            <a:ext cx="11178540" cy="5632311"/>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edit cabana</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spack.pkg.builtin.kokkos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Kokkos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_versions =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":0.2.0"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"0.3.0"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"@3.1:"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"0.4.0"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"@3.2:"</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_version,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versions.items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kokkos_backends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and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pthread</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kokkos-legacy+pthreads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rgbClr val="EDEC15"/>
                </a:solidFill>
                <a:latin typeface="Menlo" panose="020B0609030804020204" pitchFamily="49" charset="0"/>
                <a:ea typeface="Menlo" panose="020B0609030804020204" pitchFamily="49" charset="0"/>
                <a:cs typeface="Menlo" panose="020B0609030804020204" pitchFamily="49" charset="0"/>
              </a:rPr>
              <a:t>elif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and</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not in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'serial'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cuda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continue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else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kokkos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1"/>
                </a:solidFill>
                <a:latin typeface="Menlo" panose="020B0609030804020204" pitchFamily="49" charset="0"/>
                <a:ea typeface="Menlo" panose="020B0609030804020204" pitchFamily="49" charset="0"/>
                <a:cs typeface="Menlo" panose="020B0609030804020204" pitchFamily="49" charset="0"/>
              </a:rPr>
              <a:t>depends_on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when=</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.format(_version, _backend))</a:t>
            </a:r>
          </a:p>
        </p:txBody>
      </p:sp>
      <p:sp>
        <p:nvSpPr>
          <p:cNvPr id="5" name="Content Placeholder 4">
            <a:extLst>
              <a:ext uri="{FF2B5EF4-FFF2-40B4-BE49-F238E27FC236}">
                <a16:creationId xmlns:a16="http://schemas.microsoft.com/office/drawing/2014/main" id="{3848EB5C-C75A-9B40-B7DE-EF0BD73550EB}"/>
              </a:ext>
            </a:extLst>
          </p:cNvPr>
          <p:cNvSpPr>
            <a:spLocks noGrp="1"/>
          </p:cNvSpPr>
          <p:nvPr>
            <p:ph idx="1"/>
          </p:nvPr>
        </p:nvSpPr>
        <p:spPr>
          <a:xfrm>
            <a:off x="5689601" y="152827"/>
            <a:ext cx="5537200" cy="609173"/>
          </a:xfrm>
        </p:spPr>
        <p:txBody>
          <a:bodyPr/>
          <a:lstStyle/>
          <a:p>
            <a:r>
              <a:rPr lang="en-US" dirty="0"/>
              <a:t>https://</a:t>
            </a:r>
            <a:r>
              <a:rPr lang="en-US" dirty="0" err="1"/>
              <a:t>github.com</a:t>
            </a:r>
            <a:r>
              <a:rPr lang="en-US" dirty="0"/>
              <a:t>/ECP-</a:t>
            </a:r>
            <a:r>
              <a:rPr lang="en-US" dirty="0" err="1"/>
              <a:t>copa</a:t>
            </a:r>
            <a:r>
              <a:rPr lang="en-US" dirty="0"/>
              <a:t>/Cabana</a:t>
            </a:r>
          </a:p>
        </p:txBody>
      </p:sp>
    </p:spTree>
    <p:extLst>
      <p:ext uri="{BB962C8B-B14F-4D97-AF65-F5344CB8AC3E}">
        <p14:creationId xmlns:p14="http://schemas.microsoft.com/office/powerpoint/2010/main" val="13633291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p:txBody>
          <a:bodyPr/>
          <a:lstStyle/>
          <a:p>
            <a:r>
              <a:rPr lang="en-US" dirty="0" err="1"/>
              <a:t>Makefile</a:t>
            </a:r>
            <a:r>
              <a:rPr lang="en-US" dirty="0"/>
              <a:t> Recommendations</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1096093"/>
            <a:ext cx="11369809" cy="5114702"/>
          </a:xfrm>
        </p:spPr>
        <p:txBody>
          <a:bodyPr/>
          <a:lstStyle/>
          <a:p>
            <a:r>
              <a:rPr lang="en-US" sz="2800" dirty="0"/>
              <a:t>Replace </a:t>
            </a:r>
            <a:r>
              <a:rPr lang="en-US" sz="2800" dirty="0" err="1"/>
              <a:t>makefile</a:t>
            </a:r>
            <a:r>
              <a:rPr lang="en-US" sz="2800" dirty="0"/>
              <a:t> with </a:t>
            </a:r>
            <a:r>
              <a:rPr lang="en-US" sz="2800" i="1" dirty="0" err="1"/>
              <a:t>CMakeLists.txt</a:t>
            </a:r>
            <a:endParaRPr lang="en-US" sz="2800" i="1" dirty="0"/>
          </a:p>
          <a:p>
            <a:pPr lvl="1"/>
            <a:r>
              <a:rPr lang="en-US" sz="2400" dirty="0"/>
              <a:t>replaces rules with </a:t>
            </a:r>
            <a:r>
              <a:rPr lang="en-US" sz="2400" i="1" dirty="0"/>
              <a:t>targets</a:t>
            </a:r>
            <a:r>
              <a:rPr lang="en-US" sz="2400" dirty="0"/>
              <a:t> (tied to a list of source files)</a:t>
            </a:r>
          </a:p>
          <a:p>
            <a:pPr lvl="1"/>
            <a:r>
              <a:rPr lang="en-US" sz="2400" dirty="0"/>
              <a:t>targets have </a:t>
            </a:r>
            <a:r>
              <a:rPr lang="en-US" sz="2400" i="1" dirty="0"/>
              <a:t>attributes</a:t>
            </a:r>
          </a:p>
          <a:p>
            <a:pPr lvl="2"/>
            <a:r>
              <a:rPr lang="en-US" sz="2200" dirty="0" err="1"/>
              <a:t>target_link_libraries</a:t>
            </a:r>
            <a:r>
              <a:rPr lang="en-US" sz="2200" dirty="0"/>
              <a:t> (e.g. MPI::MPI_CXX)</a:t>
            </a:r>
          </a:p>
          <a:p>
            <a:pPr lvl="2"/>
            <a:r>
              <a:rPr lang="en-US" sz="2200" dirty="0" err="1"/>
              <a:t>target_include_directories</a:t>
            </a:r>
            <a:r>
              <a:rPr lang="en-US" sz="2200" dirty="0"/>
              <a:t> (many already inferred from link libraries)</a:t>
            </a:r>
          </a:p>
          <a:p>
            <a:pPr lvl="2"/>
            <a:r>
              <a:rPr lang="en-US" sz="2200" dirty="0" err="1"/>
              <a:t>target_compile_features</a:t>
            </a:r>
            <a:r>
              <a:rPr lang="en-US" sz="2200" dirty="0"/>
              <a:t> (e.g. cxx_std11)</a:t>
            </a:r>
          </a:p>
          <a:p>
            <a:pPr lvl="1"/>
            <a:r>
              <a:rPr lang="en-US" sz="2400" dirty="0"/>
              <a:t>provides </a:t>
            </a:r>
            <a:r>
              <a:rPr lang="en-US" sz="2400" i="1" dirty="0" err="1"/>
              <a:t>find_package</a:t>
            </a:r>
            <a:r>
              <a:rPr lang="en-US" sz="2400" i="1" dirty="0"/>
              <a:t> </a:t>
            </a:r>
            <a:r>
              <a:rPr lang="en-US" sz="2400" dirty="0"/>
              <a:t>command</a:t>
            </a:r>
          </a:p>
          <a:p>
            <a:pPr lvl="1"/>
            <a:r>
              <a:rPr lang="en-US" sz="2400" dirty="0"/>
              <a:t>targets can be installed</a:t>
            </a:r>
            <a:endParaRPr lang="en-US" sz="2800" dirty="0"/>
          </a:p>
          <a:p>
            <a:r>
              <a:rPr lang="en-US" sz="2800" dirty="0"/>
              <a:t>Replace "make </a:t>
            </a:r>
            <a:r>
              <a:rPr lang="en-US" sz="2800" dirty="0" err="1"/>
              <a:t>check_all</a:t>
            </a:r>
            <a:r>
              <a:rPr lang="en-US" sz="2800" dirty="0"/>
              <a:t>" with </a:t>
            </a:r>
            <a:r>
              <a:rPr lang="en-US" sz="2800" i="1" dirty="0" err="1"/>
              <a:t>ctest</a:t>
            </a:r>
            <a:endParaRPr lang="en-US" sz="2800" i="1" dirty="0"/>
          </a:p>
          <a:p>
            <a:pPr lvl="1"/>
            <a:r>
              <a:rPr lang="en-US" sz="2400" dirty="0"/>
              <a:t>reduces glue code</a:t>
            </a:r>
          </a:p>
          <a:p>
            <a:pPr lvl="1"/>
            <a:r>
              <a:rPr lang="en-US" sz="2400" dirty="0"/>
              <a:t>different interface for adding tests</a:t>
            </a:r>
          </a:p>
          <a:p>
            <a:r>
              <a:rPr lang="en-US" sz="2800" dirty="0"/>
              <a:t>End Result: contrast two methods of testing.</a:t>
            </a:r>
            <a:endParaRPr lang="en-US" dirty="0"/>
          </a:p>
        </p:txBody>
      </p:sp>
    </p:spTree>
    <p:extLst>
      <p:ext uri="{BB962C8B-B14F-4D97-AF65-F5344CB8AC3E}">
        <p14:creationId xmlns:p14="http://schemas.microsoft.com/office/powerpoint/2010/main" val="2357466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CEDB-231D-D94A-AAC1-916BACC6863A}"/>
              </a:ext>
            </a:extLst>
          </p:cNvPr>
          <p:cNvSpPr>
            <a:spLocks noGrp="1"/>
          </p:cNvSpPr>
          <p:nvPr>
            <p:ph type="title"/>
          </p:nvPr>
        </p:nvSpPr>
        <p:spPr/>
        <p:txBody>
          <a:bodyPr/>
          <a:lstStyle/>
          <a:p>
            <a:r>
              <a:rPr lang="en-US" dirty="0"/>
              <a:t>Why Package?</a:t>
            </a:r>
          </a:p>
        </p:txBody>
      </p:sp>
      <p:sp>
        <p:nvSpPr>
          <p:cNvPr id="3" name="Content Placeholder 2">
            <a:extLst>
              <a:ext uri="{FF2B5EF4-FFF2-40B4-BE49-F238E27FC236}">
                <a16:creationId xmlns:a16="http://schemas.microsoft.com/office/drawing/2014/main" id="{916A294B-81B3-A04C-A025-6EA8983E6D32}"/>
              </a:ext>
            </a:extLst>
          </p:cNvPr>
          <p:cNvSpPr>
            <a:spLocks noGrp="1"/>
          </p:cNvSpPr>
          <p:nvPr>
            <p:ph idx="1"/>
          </p:nvPr>
        </p:nvSpPr>
        <p:spPr>
          <a:xfrm>
            <a:off x="540613" y="1717481"/>
            <a:ext cx="5919822" cy="4047778"/>
          </a:xfrm>
        </p:spPr>
        <p:txBody>
          <a:bodyPr/>
          <a:lstStyle/>
          <a:p>
            <a:r>
              <a:rPr lang="en-US" sz="3200" dirty="0"/>
              <a:t>Standards and conventions save everyone time</a:t>
            </a:r>
          </a:p>
        </p:txBody>
      </p:sp>
      <p:pic>
        <p:nvPicPr>
          <p:cNvPr id="7" name="Picture 6">
            <a:extLst>
              <a:ext uri="{FF2B5EF4-FFF2-40B4-BE49-F238E27FC236}">
                <a16:creationId xmlns:a16="http://schemas.microsoft.com/office/drawing/2014/main" id="{E7BFD446-1529-DF9F-97B5-69B3CCA5B2FB}"/>
              </a:ext>
            </a:extLst>
          </p:cNvPr>
          <p:cNvPicPr>
            <a:picLocks noChangeAspect="1"/>
          </p:cNvPicPr>
          <p:nvPr/>
        </p:nvPicPr>
        <p:blipFill>
          <a:blip r:embed="rId2"/>
          <a:stretch>
            <a:fillRect/>
          </a:stretch>
        </p:blipFill>
        <p:spPr>
          <a:xfrm>
            <a:off x="672652" y="2935432"/>
            <a:ext cx="6442625" cy="1977736"/>
          </a:xfrm>
          <a:prstGeom prst="rect">
            <a:avLst/>
          </a:prstGeom>
        </p:spPr>
      </p:pic>
      <p:pic>
        <p:nvPicPr>
          <p:cNvPr id="8" name="Picture 7">
            <a:extLst>
              <a:ext uri="{FF2B5EF4-FFF2-40B4-BE49-F238E27FC236}">
                <a16:creationId xmlns:a16="http://schemas.microsoft.com/office/drawing/2014/main" id="{A52E6DFE-26C3-B22F-35FD-2E17DAA10956}"/>
              </a:ext>
            </a:extLst>
          </p:cNvPr>
          <p:cNvPicPr>
            <a:picLocks noChangeAspect="1"/>
          </p:cNvPicPr>
          <p:nvPr/>
        </p:nvPicPr>
        <p:blipFill>
          <a:blip r:embed="rId3"/>
          <a:stretch>
            <a:fillRect/>
          </a:stretch>
        </p:blipFill>
        <p:spPr>
          <a:xfrm rot="21377276">
            <a:off x="7587734" y="3216234"/>
            <a:ext cx="3679371" cy="2341418"/>
          </a:xfrm>
          <a:prstGeom prst="rect">
            <a:avLst/>
          </a:prstGeom>
        </p:spPr>
      </p:pic>
    </p:spTree>
    <p:extLst>
      <p:ext uri="{BB962C8B-B14F-4D97-AF65-F5344CB8AC3E}">
        <p14:creationId xmlns:p14="http://schemas.microsoft.com/office/powerpoint/2010/main" val="35582595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Running Tests via </a:t>
            </a:r>
            <a:r>
              <a:rPr lang="en-US" dirty="0" err="1"/>
              <a:t>makefile</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1" y="1242382"/>
            <a:ext cx="8059652" cy="4708981"/>
          </a:xfrm>
          <a:prstGeom prst="rect">
            <a:avLst/>
          </a:prstGeom>
          <a:solidFill>
            <a:schemeClr val="tx1">
              <a:lumMod val="75000"/>
              <a:lumOff val="25000"/>
            </a:schemeClr>
          </a:solidFill>
        </p:spPr>
        <p:txBody>
          <a:bodyPr wrap="square">
            <a:spAutoFit/>
          </a:bodyPr>
          <a:lstStyle/>
          <a:p>
            <a:r>
              <a:rPr lang="en-US" sz="2000" dirty="0">
                <a:solidFill>
                  <a:schemeClr val="bg1">
                    <a:lumMod val="95000"/>
                  </a:schemeClr>
                </a:solidFill>
              </a:rPr>
              <a:t>$ make </a:t>
            </a:r>
            <a:r>
              <a:rPr lang="en-US" sz="2000" dirty="0" err="1">
                <a:solidFill>
                  <a:schemeClr val="bg1">
                    <a:lumMod val="95000"/>
                  </a:schemeClr>
                </a:solidFill>
              </a:rPr>
              <a:t>check_all</a:t>
            </a:r>
            <a:endParaRPr lang="en-US" sz="2000" dirty="0">
              <a:solidFill>
                <a:schemeClr val="bg1">
                  <a:lumMod val="95000"/>
                </a:schemeClr>
              </a:solidFill>
            </a:endParaRPr>
          </a:p>
          <a:p>
            <a:pPr lvl="1"/>
            <a:r>
              <a:rPr lang="en-US" sz="2000" dirty="0" err="1">
                <a:solidFill>
                  <a:schemeClr val="bg1">
                    <a:lumMod val="95000"/>
                  </a:schemeClr>
                </a:solidFill>
              </a:rPr>
              <a:t>c++</a:t>
            </a:r>
            <a:r>
              <a:rPr lang="en-US" sz="2000" dirty="0">
                <a:solidFill>
                  <a:schemeClr val="bg1">
                    <a:lumMod val="95000"/>
                  </a:schemeClr>
                </a:solidFill>
              </a:rPr>
              <a:t> -c  -</a:t>
            </a:r>
            <a:r>
              <a:rPr lang="en-US" sz="2000" dirty="0" err="1">
                <a:solidFill>
                  <a:schemeClr val="bg1">
                    <a:lumMod val="95000"/>
                  </a:schemeClr>
                </a:solidFill>
              </a:rPr>
              <a:t>Iinclude</a:t>
            </a:r>
            <a:r>
              <a:rPr lang="en-US" sz="2000" dirty="0">
                <a:solidFill>
                  <a:schemeClr val="bg1">
                    <a:lumMod val="95000"/>
                  </a:schemeClr>
                </a:solidFill>
              </a:rPr>
              <a:t> -DHEAT_VERSION_MAJOR=0 -DHEAT_VERSION_MINOR=5  </a:t>
            </a:r>
            <a:r>
              <a:rPr lang="en-US" sz="2000" dirty="0" err="1">
                <a:solidFill>
                  <a:schemeClr val="bg1">
                    <a:lumMod val="95000"/>
                  </a:schemeClr>
                </a:solidFill>
              </a:rPr>
              <a:t>args.C</a:t>
            </a:r>
            <a:r>
              <a:rPr lang="en-US" sz="2000" dirty="0">
                <a:solidFill>
                  <a:schemeClr val="bg1">
                    <a:lumMod val="95000"/>
                  </a:schemeClr>
                </a:solidFill>
              </a:rPr>
              <a:t> -o </a:t>
            </a:r>
            <a:r>
              <a:rPr lang="en-US" sz="2000" dirty="0" err="1">
                <a:solidFill>
                  <a:schemeClr val="bg1">
                    <a:lumMod val="95000"/>
                  </a:schemeClr>
                </a:solidFill>
              </a:rPr>
              <a:t>args.o</a:t>
            </a:r>
            <a:endParaRPr lang="en-US" sz="2000" dirty="0">
              <a:solidFill>
                <a:schemeClr val="bg1">
                  <a:lumMod val="95000"/>
                </a:schemeClr>
              </a:solidFill>
            </a:endParaRPr>
          </a:p>
          <a:p>
            <a:pPr lvl="1"/>
            <a:r>
              <a:rPr lang="en-US" sz="2000" dirty="0" err="1">
                <a:solidFill>
                  <a:schemeClr val="bg1">
                    <a:lumMod val="95000"/>
                  </a:schemeClr>
                </a:solidFill>
              </a:rPr>
              <a:t>c++</a:t>
            </a:r>
            <a:r>
              <a:rPr lang="en-US" sz="2000" dirty="0">
                <a:solidFill>
                  <a:schemeClr val="bg1">
                    <a:lumMod val="95000"/>
                  </a:schemeClr>
                </a:solidFill>
              </a:rPr>
              <a:t> -o heat </a:t>
            </a:r>
            <a:r>
              <a:rPr lang="en-US" sz="2000" dirty="0" err="1">
                <a:solidFill>
                  <a:schemeClr val="bg1">
                    <a:lumMod val="95000"/>
                  </a:schemeClr>
                </a:solidFill>
              </a:rPr>
              <a:t>heat.o</a:t>
            </a:r>
            <a:r>
              <a:rPr lang="en-US" sz="2000" dirty="0">
                <a:solidFill>
                  <a:schemeClr val="bg1">
                    <a:lumMod val="95000"/>
                  </a:schemeClr>
                </a:solidFill>
              </a:rPr>
              <a:t> </a:t>
            </a:r>
            <a:r>
              <a:rPr lang="en-US" sz="2000" dirty="0" err="1">
                <a:solidFill>
                  <a:schemeClr val="bg1">
                    <a:lumMod val="95000"/>
                  </a:schemeClr>
                </a:solidFill>
              </a:rPr>
              <a:t>utils.o</a:t>
            </a:r>
            <a:r>
              <a:rPr lang="en-US" sz="2000" dirty="0">
                <a:solidFill>
                  <a:schemeClr val="bg1">
                    <a:lumMod val="95000"/>
                  </a:schemeClr>
                </a:solidFill>
              </a:rPr>
              <a:t> </a:t>
            </a:r>
            <a:r>
              <a:rPr lang="en-US" sz="2000" dirty="0" err="1">
                <a:solidFill>
                  <a:schemeClr val="bg1">
                    <a:lumMod val="95000"/>
                  </a:schemeClr>
                </a:solidFill>
              </a:rPr>
              <a:t>args.o</a:t>
            </a:r>
            <a:r>
              <a:rPr lang="en-US" sz="2000" dirty="0">
                <a:solidFill>
                  <a:schemeClr val="bg1">
                    <a:lumMod val="95000"/>
                  </a:schemeClr>
                </a:solidFill>
              </a:rPr>
              <a:t> </a:t>
            </a:r>
            <a:r>
              <a:rPr lang="en-US" sz="2000" dirty="0" err="1">
                <a:solidFill>
                  <a:schemeClr val="bg1">
                    <a:lumMod val="95000"/>
                  </a:schemeClr>
                </a:solidFill>
              </a:rPr>
              <a:t>exact.o</a:t>
            </a:r>
            <a:r>
              <a:rPr lang="en-US" sz="2000" dirty="0">
                <a:solidFill>
                  <a:schemeClr val="bg1">
                    <a:lumMod val="95000"/>
                  </a:schemeClr>
                </a:solidFill>
              </a:rPr>
              <a:t> </a:t>
            </a:r>
            <a:r>
              <a:rPr lang="en-US" sz="2000" dirty="0" err="1">
                <a:solidFill>
                  <a:schemeClr val="bg1">
                    <a:lumMod val="95000"/>
                  </a:schemeClr>
                </a:solidFill>
              </a:rPr>
              <a:t>ftcs.o</a:t>
            </a:r>
            <a:r>
              <a:rPr lang="en-US" sz="2000" dirty="0">
                <a:solidFill>
                  <a:schemeClr val="bg1">
                    <a:lumMod val="95000"/>
                  </a:schemeClr>
                </a:solidFill>
              </a:rPr>
              <a:t> upwind15.o </a:t>
            </a:r>
            <a:r>
              <a:rPr lang="en-US" sz="2000" dirty="0" err="1">
                <a:solidFill>
                  <a:schemeClr val="bg1">
                    <a:lumMod val="95000"/>
                  </a:schemeClr>
                </a:solidFill>
              </a:rPr>
              <a:t>crankn.o</a:t>
            </a:r>
            <a:r>
              <a:rPr lang="en-US" sz="2000" dirty="0">
                <a:solidFill>
                  <a:schemeClr val="bg1">
                    <a:lumMod val="95000"/>
                  </a:schemeClr>
                </a:solidFill>
              </a:rPr>
              <a:t>  -</a:t>
            </a:r>
            <a:r>
              <a:rPr lang="en-US" sz="2000" dirty="0" err="1">
                <a:solidFill>
                  <a:schemeClr val="bg1">
                    <a:lumMod val="95000"/>
                  </a:schemeClr>
                </a:solidFill>
              </a:rPr>
              <a:t>lm</a:t>
            </a:r>
            <a:endParaRPr lang="en-US" sz="2000" dirty="0">
              <a:solidFill>
                <a:schemeClr val="bg1">
                  <a:lumMod val="95000"/>
                </a:schemeClr>
              </a:solidFill>
            </a:endParaRPr>
          </a:p>
          <a:p>
            <a:pPr lvl="1"/>
            <a:r>
              <a:rPr lang="en-US" sz="2000" dirty="0">
                <a:solidFill>
                  <a:schemeClr val="bg1">
                    <a:lumMod val="95000"/>
                  </a:schemeClr>
                </a:solidFill>
              </a:rPr>
              <a:t>./heat </a:t>
            </a:r>
            <a:r>
              <a:rPr lang="en-US" sz="2000" dirty="0" err="1">
                <a:solidFill>
                  <a:schemeClr val="bg1">
                    <a:lumMod val="95000"/>
                  </a:schemeClr>
                </a:solidFill>
              </a:rPr>
              <a:t>runame</a:t>
            </a:r>
            <a:r>
              <a:rPr lang="en-US" sz="2000" dirty="0">
                <a:solidFill>
                  <a:schemeClr val="bg1">
                    <a:lumMod val="95000"/>
                  </a:schemeClr>
                </a:solidFill>
              </a:rPr>
              <a:t>=check </a:t>
            </a:r>
            <a:r>
              <a:rPr lang="en-US" sz="2000" dirty="0" err="1">
                <a:solidFill>
                  <a:schemeClr val="bg1">
                    <a:lumMod val="95000"/>
                  </a:schemeClr>
                </a:solidFill>
              </a:rPr>
              <a:t>outi</a:t>
            </a:r>
            <a:r>
              <a:rPr lang="en-US" sz="2000" dirty="0">
                <a:solidFill>
                  <a:schemeClr val="bg1">
                    <a:lumMod val="95000"/>
                  </a:schemeClr>
                </a:solidFill>
              </a:rPr>
              <a:t>=0 </a:t>
            </a:r>
            <a:r>
              <a:rPr lang="en-US" sz="2000" dirty="0" err="1">
                <a:solidFill>
                  <a:schemeClr val="bg1">
                    <a:lumMod val="95000"/>
                  </a:schemeClr>
                </a:solidFill>
              </a:rPr>
              <a:t>maxt</a:t>
            </a:r>
            <a:r>
              <a:rPr lang="en-US" sz="2000" dirty="0">
                <a:solidFill>
                  <a:schemeClr val="bg1">
                    <a:lumMod val="95000"/>
                  </a:schemeClr>
                </a:solidFill>
              </a:rPr>
              <a:t>=-5e-8 </a:t>
            </a:r>
            <a:r>
              <a:rPr lang="en-US" sz="2000" dirty="0" err="1">
                <a:solidFill>
                  <a:schemeClr val="bg1">
                    <a:lumMod val="95000"/>
                  </a:schemeClr>
                </a:solidFill>
              </a:rPr>
              <a:t>ic</a:t>
            </a:r>
            <a:r>
              <a:rPr lang="en-US" sz="2000" dirty="0">
                <a:solidFill>
                  <a:schemeClr val="bg1">
                    <a:lumMod val="95000"/>
                  </a:schemeClr>
                </a:solidFill>
              </a:rPr>
              <a:t>="rand(0,0.2,2)"</a:t>
            </a:r>
          </a:p>
          <a:p>
            <a:pPr lvl="1"/>
            <a:r>
              <a:rPr lang="en-US" sz="2000" dirty="0">
                <a:solidFill>
                  <a:schemeClr val="bg1">
                    <a:lumMod val="95000"/>
                  </a:schemeClr>
                </a:solidFill>
              </a:rPr>
              <a:t>    </a:t>
            </a:r>
            <a:r>
              <a:rPr lang="en-US" sz="2000" dirty="0" err="1">
                <a:solidFill>
                  <a:schemeClr val="bg1">
                    <a:lumMod val="95000"/>
                  </a:schemeClr>
                </a:solidFill>
              </a:rPr>
              <a:t>runame</a:t>
            </a:r>
            <a:r>
              <a:rPr lang="en-US" sz="2000" dirty="0">
                <a:solidFill>
                  <a:schemeClr val="bg1">
                    <a:lumMod val="95000"/>
                  </a:schemeClr>
                </a:solidFill>
              </a:rPr>
              <a:t>="check"</a:t>
            </a:r>
          </a:p>
          <a:p>
            <a:pPr lvl="1"/>
            <a:r>
              <a:rPr lang="en-US" sz="2000" dirty="0">
                <a:solidFill>
                  <a:schemeClr val="bg1">
                    <a:lumMod val="95000"/>
                  </a:schemeClr>
                </a:solidFill>
              </a:rPr>
              <a:t> ...</a:t>
            </a:r>
          </a:p>
          <a:p>
            <a:pPr lvl="1"/>
            <a:r>
              <a:rPr lang="en-US" sz="2000" dirty="0">
                <a:solidFill>
                  <a:schemeClr val="bg1">
                    <a:lumMod val="95000"/>
                  </a:schemeClr>
                </a:solidFill>
              </a:rPr>
              <a:t>Stopped after 001490 iterations for threshold 2.46636e-15</a:t>
            </a:r>
          </a:p>
          <a:p>
            <a:pPr lvl="1"/>
            <a:r>
              <a:rPr lang="en-US" sz="2000" dirty="0">
                <a:solidFill>
                  <a:schemeClr val="bg1">
                    <a:lumMod val="95000"/>
                  </a:schemeClr>
                </a:solidFill>
              </a:rPr>
              <a:t>cat check/</a:t>
            </a:r>
            <a:r>
              <a:rPr lang="en-US" sz="2000" dirty="0" err="1">
                <a:solidFill>
                  <a:schemeClr val="bg1">
                    <a:lumMod val="95000"/>
                  </a:schemeClr>
                </a:solidFill>
              </a:rPr>
              <a:t>check_soln_final.curve</a:t>
            </a:r>
            <a:endParaRPr lang="en-US" sz="2000" dirty="0">
              <a:solidFill>
                <a:schemeClr val="bg1">
                  <a:lumMod val="95000"/>
                </a:schemeClr>
              </a:solidFill>
            </a:endParaRPr>
          </a:p>
          <a:p>
            <a:pPr lvl="1"/>
            <a:r>
              <a:rPr lang="en-US" sz="2000" dirty="0">
                <a:solidFill>
                  <a:schemeClr val="bg1">
                    <a:lumMod val="95000"/>
                  </a:schemeClr>
                </a:solidFill>
              </a:rPr>
              <a:t># Temperature</a:t>
            </a:r>
          </a:p>
          <a:p>
            <a:pPr lvl="1"/>
            <a:r>
              <a:rPr lang="en-US" sz="2000" dirty="0">
                <a:solidFill>
                  <a:schemeClr val="bg1">
                    <a:lumMod val="95000"/>
                  </a:schemeClr>
                </a:solidFill>
              </a:rPr>
              <a:t>...</a:t>
            </a:r>
          </a:p>
          <a:p>
            <a:pPr lvl="1"/>
            <a:r>
              <a:rPr lang="en-US" sz="2000" dirty="0">
                <a:solidFill>
                  <a:schemeClr val="bg1">
                    <a:lumMod val="95000"/>
                  </a:schemeClr>
                </a:solidFill>
              </a:rPr>
              <a:t>./</a:t>
            </a:r>
            <a:r>
              <a:rPr lang="en-US" sz="2000" dirty="0" err="1">
                <a:solidFill>
                  <a:schemeClr val="bg1">
                    <a:lumMod val="95000"/>
                  </a:schemeClr>
                </a:solidFill>
              </a:rPr>
              <a:t>check.sh</a:t>
            </a:r>
            <a:r>
              <a:rPr lang="en-US" sz="2000" dirty="0">
                <a:solidFill>
                  <a:schemeClr val="bg1">
                    <a:lumMod val="95000"/>
                  </a:schemeClr>
                </a:solidFill>
              </a:rPr>
              <a:t> check/</a:t>
            </a:r>
            <a:r>
              <a:rPr lang="en-US" sz="2000" dirty="0" err="1">
                <a:solidFill>
                  <a:schemeClr val="bg1">
                    <a:lumMod val="95000"/>
                  </a:schemeClr>
                </a:solidFill>
              </a:rPr>
              <a:t>check_soln_final.curve</a:t>
            </a:r>
            <a:r>
              <a:rPr lang="en-US" sz="2000" dirty="0">
                <a:solidFill>
                  <a:schemeClr val="bg1">
                    <a:lumMod val="95000"/>
                  </a:schemeClr>
                </a:solidFill>
              </a:rPr>
              <a:t> 0</a:t>
            </a:r>
          </a:p>
          <a:p>
            <a:pPr lvl="1"/>
            <a:endParaRPr lang="en-US" sz="2000" dirty="0">
              <a:solidFill>
                <a:schemeClr val="bg1">
                  <a:lumMod val="95000"/>
                </a:schemeClr>
              </a:solidFill>
            </a:endParaRPr>
          </a:p>
          <a:p>
            <a:r>
              <a:rPr lang="en-US" sz="2000" b="1" dirty="0">
                <a:solidFill>
                  <a:srgbClr val="15FF04"/>
                </a:solidFill>
              </a:rPr>
              <a:t> make completes: commands succeeded</a:t>
            </a:r>
          </a:p>
        </p:txBody>
      </p:sp>
      <p:sp>
        <p:nvSpPr>
          <p:cNvPr id="4" name="Rectangle 3">
            <a:extLst>
              <a:ext uri="{FF2B5EF4-FFF2-40B4-BE49-F238E27FC236}">
                <a16:creationId xmlns:a16="http://schemas.microsoft.com/office/drawing/2014/main" id="{315CDEB5-B97B-2B40-B8A9-8A8D91D93761}"/>
              </a:ext>
            </a:extLst>
          </p:cNvPr>
          <p:cNvSpPr/>
          <p:nvPr/>
        </p:nvSpPr>
        <p:spPr>
          <a:xfrm>
            <a:off x="8848165" y="4685647"/>
            <a:ext cx="3340660" cy="769441"/>
          </a:xfrm>
          <a:prstGeom prst="rect">
            <a:avLst/>
          </a:prstGeom>
        </p:spPr>
        <p:txBody>
          <a:bodyPr wrap="square">
            <a:spAutoFit/>
          </a:bodyPr>
          <a:lstStyle/>
          <a:p>
            <a:r>
              <a:rPr lang="en-US" sz="2200" dirty="0"/>
              <a:t>steady-state test</a:t>
            </a:r>
          </a:p>
          <a:p>
            <a:r>
              <a:rPr lang="en-US" sz="2200" dirty="0"/>
              <a:t>(should be straight line)  </a:t>
            </a:r>
          </a:p>
        </p:txBody>
      </p:sp>
      <p:sp>
        <p:nvSpPr>
          <p:cNvPr id="7" name="Rectangle 6">
            <a:extLst>
              <a:ext uri="{FF2B5EF4-FFF2-40B4-BE49-F238E27FC236}">
                <a16:creationId xmlns:a16="http://schemas.microsoft.com/office/drawing/2014/main" id="{6FC81DEA-AAE4-3E4B-B924-C9832330C360}"/>
              </a:ext>
            </a:extLst>
          </p:cNvPr>
          <p:cNvSpPr/>
          <p:nvPr/>
        </p:nvSpPr>
        <p:spPr>
          <a:xfrm>
            <a:off x="8848165" y="1653988"/>
            <a:ext cx="3213847" cy="2366683"/>
          </a:xfrm>
          <a:prstGeom prst="rect">
            <a:avLst/>
          </a:prstGeom>
          <a:noFill/>
          <a:ln>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10" name="Straight Connector 9">
            <a:extLst>
              <a:ext uri="{FF2B5EF4-FFF2-40B4-BE49-F238E27FC236}">
                <a16:creationId xmlns:a16="http://schemas.microsoft.com/office/drawing/2014/main" id="{48A07FD3-EAF7-9640-89AD-7801B8344EFE}"/>
              </a:ext>
            </a:extLst>
          </p:cNvPr>
          <p:cNvCxnSpPr/>
          <p:nvPr/>
        </p:nvCxnSpPr>
        <p:spPr>
          <a:xfrm>
            <a:off x="9127671" y="2008414"/>
            <a:ext cx="0" cy="1779815"/>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754805A-40DA-4140-8BB8-1BFC32A0CB11}"/>
              </a:ext>
            </a:extLst>
          </p:cNvPr>
          <p:cNvCxnSpPr>
            <a:cxnSpLocks/>
          </p:cNvCxnSpPr>
          <p:nvPr/>
        </p:nvCxnSpPr>
        <p:spPr>
          <a:xfrm flipH="1">
            <a:off x="9127671" y="3788229"/>
            <a:ext cx="2458162"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4D5CD45-B8B2-DA40-B2FE-76BE171CAC15}"/>
              </a:ext>
            </a:extLst>
          </p:cNvPr>
          <p:cNvCxnSpPr/>
          <p:nvPr/>
        </p:nvCxnSpPr>
        <p:spPr>
          <a:xfrm flipV="1">
            <a:off x="9127671" y="2563586"/>
            <a:ext cx="2458162" cy="669471"/>
          </a:xfrm>
          <a:prstGeom prst="line">
            <a:avLst/>
          </a:prstGeom>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4234FE1B-C74F-D44D-9ADD-834AC851A7B0}"/>
              </a:ext>
            </a:extLst>
          </p:cNvPr>
          <p:cNvSpPr/>
          <p:nvPr/>
        </p:nvSpPr>
        <p:spPr>
          <a:xfrm>
            <a:off x="9463537" y="2350288"/>
            <a:ext cx="1287532" cy="369332"/>
          </a:xfrm>
          <a:prstGeom prst="rect">
            <a:avLst/>
          </a:prstGeom>
        </p:spPr>
        <p:txBody>
          <a:bodyPr wrap="none">
            <a:spAutoFit/>
          </a:bodyPr>
          <a:lstStyle/>
          <a:p>
            <a:r>
              <a:rPr lang="en-US" dirty="0">
                <a:solidFill>
                  <a:srgbClr val="C00000"/>
                </a:solidFill>
                <a:latin typeface="Monaco" pitchFamily="2" charset="77"/>
              </a:rPr>
              <a:t>exact(x)</a:t>
            </a:r>
            <a:endParaRPr lang="en-US" dirty="0">
              <a:solidFill>
                <a:srgbClr val="C00000"/>
              </a:solidFill>
              <a:effectLst/>
              <a:latin typeface="Monaco" pitchFamily="2" charset="77"/>
            </a:endParaRPr>
          </a:p>
        </p:txBody>
      </p:sp>
      <p:sp>
        <p:nvSpPr>
          <p:cNvPr id="17" name="Rectangle 16">
            <a:extLst>
              <a:ext uri="{FF2B5EF4-FFF2-40B4-BE49-F238E27FC236}">
                <a16:creationId xmlns:a16="http://schemas.microsoft.com/office/drawing/2014/main" id="{96F9E60A-EF08-D448-8C50-C00EE5F8C0BE}"/>
              </a:ext>
            </a:extLst>
          </p:cNvPr>
          <p:cNvSpPr/>
          <p:nvPr/>
        </p:nvSpPr>
        <p:spPr>
          <a:xfrm>
            <a:off x="11542815" y="3464500"/>
            <a:ext cx="322524" cy="369332"/>
          </a:xfrm>
          <a:prstGeom prst="rect">
            <a:avLst/>
          </a:prstGeom>
        </p:spPr>
        <p:txBody>
          <a:bodyPr wrap="none">
            <a:spAutoFit/>
          </a:bodyPr>
          <a:lstStyle/>
          <a:p>
            <a:r>
              <a:rPr lang="en-US" dirty="0">
                <a:latin typeface="Monaco" pitchFamily="2" charset="77"/>
              </a:rPr>
              <a:t>x</a:t>
            </a:r>
            <a:endParaRPr lang="en-US" dirty="0">
              <a:effectLst/>
              <a:latin typeface="Monaco" pitchFamily="2" charset="77"/>
            </a:endParaRPr>
          </a:p>
        </p:txBody>
      </p:sp>
      <p:sp>
        <p:nvSpPr>
          <p:cNvPr id="18" name="Arc 17">
            <a:extLst>
              <a:ext uri="{FF2B5EF4-FFF2-40B4-BE49-F238E27FC236}">
                <a16:creationId xmlns:a16="http://schemas.microsoft.com/office/drawing/2014/main" id="{A364EDA8-C96E-2445-80F6-268F6BCF1AEA}"/>
              </a:ext>
            </a:extLst>
          </p:cNvPr>
          <p:cNvSpPr/>
          <p:nvPr/>
        </p:nvSpPr>
        <p:spPr>
          <a:xfrm rot="20965781" flipV="1">
            <a:off x="6440151" y="1147774"/>
            <a:ext cx="6351595" cy="2030910"/>
          </a:xfrm>
          <a:prstGeom prst="arc">
            <a:avLst>
              <a:gd name="adj1" fmla="val 14121078"/>
              <a:gd name="adj2" fmla="val 2011270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a:extLst>
              <a:ext uri="{FF2B5EF4-FFF2-40B4-BE49-F238E27FC236}">
                <a16:creationId xmlns:a16="http://schemas.microsoft.com/office/drawing/2014/main" id="{C6B81455-ABF8-E945-80A9-5878A6D1E872}"/>
              </a:ext>
            </a:extLst>
          </p:cNvPr>
          <p:cNvSpPr/>
          <p:nvPr/>
        </p:nvSpPr>
        <p:spPr>
          <a:xfrm>
            <a:off x="10176232" y="2983944"/>
            <a:ext cx="1149674" cy="369332"/>
          </a:xfrm>
          <a:prstGeom prst="rect">
            <a:avLst/>
          </a:prstGeom>
        </p:spPr>
        <p:txBody>
          <a:bodyPr wrap="none">
            <a:spAutoFit/>
          </a:bodyPr>
          <a:lstStyle/>
          <a:p>
            <a:r>
              <a:rPr lang="en-US" dirty="0" err="1">
                <a:solidFill>
                  <a:schemeClr val="tx2"/>
                </a:solidFill>
                <a:latin typeface="Monaco" pitchFamily="2" charset="77"/>
              </a:rPr>
              <a:t>curr</a:t>
            </a:r>
            <a:r>
              <a:rPr lang="en-US" dirty="0">
                <a:solidFill>
                  <a:schemeClr val="tx2"/>
                </a:solidFill>
                <a:latin typeface="Monaco" pitchFamily="2" charset="77"/>
              </a:rPr>
              <a:t>(x)</a:t>
            </a:r>
            <a:endParaRPr lang="en-US" dirty="0">
              <a:solidFill>
                <a:schemeClr val="tx2"/>
              </a:solidFill>
              <a:effectLst/>
              <a:latin typeface="Monaco" pitchFamily="2" charset="77"/>
            </a:endParaRPr>
          </a:p>
        </p:txBody>
      </p:sp>
      <p:sp>
        <p:nvSpPr>
          <p:cNvPr id="19" name="TextBox 18">
            <a:extLst>
              <a:ext uri="{FF2B5EF4-FFF2-40B4-BE49-F238E27FC236}">
                <a16:creationId xmlns:a16="http://schemas.microsoft.com/office/drawing/2014/main" id="{E5E6DB7C-ECA3-9B49-A237-0083EE1FE21B}"/>
              </a:ext>
            </a:extLst>
          </p:cNvPr>
          <p:cNvSpPr txBox="1"/>
          <p:nvPr/>
        </p:nvSpPr>
        <p:spPr>
          <a:xfrm>
            <a:off x="9832811" y="4192021"/>
            <a:ext cx="1594358"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C00000"/>
                </a:solidFill>
              </a:rPr>
              <a:t>error?</a:t>
            </a:r>
          </a:p>
        </p:txBody>
      </p:sp>
      <p:sp>
        <p:nvSpPr>
          <p:cNvPr id="22" name="Freeform 21">
            <a:extLst>
              <a:ext uri="{FF2B5EF4-FFF2-40B4-BE49-F238E27FC236}">
                <a16:creationId xmlns:a16="http://schemas.microsoft.com/office/drawing/2014/main" id="{D4A067E1-6405-A44B-9E50-13BD5AC2058D}"/>
              </a:ext>
            </a:extLst>
          </p:cNvPr>
          <p:cNvSpPr/>
          <p:nvPr/>
        </p:nvSpPr>
        <p:spPr>
          <a:xfrm>
            <a:off x="9405257" y="2412300"/>
            <a:ext cx="2260250" cy="1785247"/>
          </a:xfrm>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 name="connsiteX0" fmla="*/ 0 w 2260250"/>
              <a:gd name="connsiteY0" fmla="*/ 794037 h 1785247"/>
              <a:gd name="connsiteX1" fmla="*/ 166255 w 2260250"/>
              <a:gd name="connsiteY1" fmla="*/ 734660 h 1785247"/>
              <a:gd name="connsiteX2" fmla="*/ 498764 w 2260250"/>
              <a:gd name="connsiteY2" fmla="*/ 722785 h 1785247"/>
              <a:gd name="connsiteX3" fmla="*/ 581891 w 2260250"/>
              <a:gd name="connsiteY3" fmla="*/ 604031 h 1785247"/>
              <a:gd name="connsiteX4" fmla="*/ 866899 w 2260250"/>
              <a:gd name="connsiteY4" fmla="*/ 675283 h 1785247"/>
              <a:gd name="connsiteX5" fmla="*/ 938151 w 2260250"/>
              <a:gd name="connsiteY5" fmla="*/ 509029 h 1785247"/>
              <a:gd name="connsiteX6" fmla="*/ 1151907 w 2260250"/>
              <a:gd name="connsiteY6" fmla="*/ 544655 h 1785247"/>
              <a:gd name="connsiteX7" fmla="*/ 1306286 w 2260250"/>
              <a:gd name="connsiteY7" fmla="*/ 414026 h 1785247"/>
              <a:gd name="connsiteX8" fmla="*/ 1543792 w 2260250"/>
              <a:gd name="connsiteY8" fmla="*/ 449652 h 1785247"/>
              <a:gd name="connsiteX9" fmla="*/ 1662546 w 2260250"/>
              <a:gd name="connsiteY9" fmla="*/ 330899 h 1785247"/>
              <a:gd name="connsiteX10" fmla="*/ 1769424 w 2260250"/>
              <a:gd name="connsiteY10" fmla="*/ 366525 h 1785247"/>
              <a:gd name="connsiteX11" fmla="*/ 1923803 w 2260250"/>
              <a:gd name="connsiteY11" fmla="*/ 247772 h 1785247"/>
              <a:gd name="connsiteX12" fmla="*/ 2090057 w 2260250"/>
              <a:gd name="connsiteY12" fmla="*/ 247772 h 1785247"/>
              <a:gd name="connsiteX13" fmla="*/ 2196935 w 2260250"/>
              <a:gd name="connsiteY13" fmla="*/ 152769 h 1785247"/>
              <a:gd name="connsiteX14" fmla="*/ 1220127 w 2260250"/>
              <a:gd name="connsiteY14" fmla="*/ 1785247 h 1785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1785247">
                <a:moveTo>
                  <a:pt x="0" y="794037"/>
                </a:moveTo>
                <a:cubicBezTo>
                  <a:pt x="41564" y="770286"/>
                  <a:pt x="83128" y="746535"/>
                  <a:pt x="166255" y="734660"/>
                </a:cubicBezTo>
                <a:cubicBezTo>
                  <a:pt x="249382" y="722785"/>
                  <a:pt x="429491" y="744556"/>
                  <a:pt x="498764" y="722785"/>
                </a:cubicBezTo>
                <a:cubicBezTo>
                  <a:pt x="568037" y="701014"/>
                  <a:pt x="520535" y="611948"/>
                  <a:pt x="581891" y="604031"/>
                </a:cubicBezTo>
                <a:cubicBezTo>
                  <a:pt x="643247" y="596114"/>
                  <a:pt x="807522" y="691117"/>
                  <a:pt x="866899" y="675283"/>
                </a:cubicBezTo>
                <a:cubicBezTo>
                  <a:pt x="926276" y="659449"/>
                  <a:pt x="890650" y="530800"/>
                  <a:pt x="938151" y="509029"/>
                </a:cubicBezTo>
                <a:cubicBezTo>
                  <a:pt x="985652" y="487258"/>
                  <a:pt x="1090551" y="560489"/>
                  <a:pt x="1151907" y="544655"/>
                </a:cubicBezTo>
                <a:cubicBezTo>
                  <a:pt x="1213263" y="528821"/>
                  <a:pt x="1240972" y="429860"/>
                  <a:pt x="1306286" y="414026"/>
                </a:cubicBezTo>
                <a:cubicBezTo>
                  <a:pt x="1371600" y="398192"/>
                  <a:pt x="1484415" y="463506"/>
                  <a:pt x="1543792" y="449652"/>
                </a:cubicBezTo>
                <a:cubicBezTo>
                  <a:pt x="1603169" y="435798"/>
                  <a:pt x="1624941" y="344753"/>
                  <a:pt x="1662546" y="330899"/>
                </a:cubicBezTo>
                <a:cubicBezTo>
                  <a:pt x="1700151" y="317045"/>
                  <a:pt x="1725881" y="380379"/>
                  <a:pt x="1769424" y="366525"/>
                </a:cubicBezTo>
                <a:cubicBezTo>
                  <a:pt x="1812967" y="352671"/>
                  <a:pt x="1870364" y="267564"/>
                  <a:pt x="1923803" y="247772"/>
                </a:cubicBezTo>
                <a:cubicBezTo>
                  <a:pt x="1977242" y="227980"/>
                  <a:pt x="2044535" y="263606"/>
                  <a:pt x="2090057" y="247772"/>
                </a:cubicBezTo>
                <a:cubicBezTo>
                  <a:pt x="2135579" y="231938"/>
                  <a:pt x="2371106" y="-233179"/>
                  <a:pt x="2196935" y="152769"/>
                </a:cubicBezTo>
                <a:cubicBezTo>
                  <a:pt x="2022764" y="538717"/>
                  <a:pt x="1708994" y="772875"/>
                  <a:pt x="1220127" y="1785247"/>
                </a:cubicBezTo>
              </a:path>
            </a:pathLst>
          </a:custGeom>
          <a:ln w="15875">
            <a:solidFill>
              <a:srgbClr val="C00000"/>
            </a:solidFill>
            <a:tailEnd type="stealth"/>
            <a:extLst>
              <a:ext uri="{C807C97D-BFC1-408E-A445-0C87EB9F89A2}">
                <ask:lineSketchStyleProps xmlns:ask="http://schemas.microsoft.com/office/drawing/2018/sketchyshapes" sd="1219033472">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2563460" extrusionOk="0">
                        <a:moveTo>
                          <a:pt x="0" y="794037"/>
                        </a:moveTo>
                        <a:cubicBezTo>
                          <a:pt x="37319" y="767668"/>
                          <a:pt x="80694" y="747448"/>
                          <a:pt x="166255" y="734660"/>
                        </a:cubicBezTo>
                        <a:cubicBezTo>
                          <a:pt x="266124" y="726310"/>
                          <a:pt x="417947" y="744923"/>
                          <a:pt x="498764" y="722785"/>
                        </a:cubicBezTo>
                        <a:cubicBezTo>
                          <a:pt x="555748" y="713015"/>
                          <a:pt x="517533" y="628543"/>
                          <a:pt x="581891" y="604031"/>
                        </a:cubicBezTo>
                        <a:cubicBezTo>
                          <a:pt x="631741" y="589819"/>
                          <a:pt x="819044" y="696622"/>
                          <a:pt x="866899" y="675283"/>
                        </a:cubicBezTo>
                        <a:cubicBezTo>
                          <a:pt x="935343" y="660525"/>
                          <a:pt x="895786" y="520230"/>
                          <a:pt x="938151" y="509029"/>
                        </a:cubicBezTo>
                        <a:cubicBezTo>
                          <a:pt x="974426" y="485539"/>
                          <a:pt x="1085314" y="565420"/>
                          <a:pt x="1151907" y="544655"/>
                        </a:cubicBezTo>
                        <a:cubicBezTo>
                          <a:pt x="1211974" y="516525"/>
                          <a:pt x="1239628" y="431728"/>
                          <a:pt x="1306286" y="414026"/>
                        </a:cubicBezTo>
                        <a:cubicBezTo>
                          <a:pt x="1374754" y="399958"/>
                          <a:pt x="1494050" y="465823"/>
                          <a:pt x="1543792" y="449652"/>
                        </a:cubicBezTo>
                        <a:cubicBezTo>
                          <a:pt x="1600631" y="435388"/>
                          <a:pt x="1631894" y="350439"/>
                          <a:pt x="1662546" y="330899"/>
                        </a:cubicBezTo>
                        <a:cubicBezTo>
                          <a:pt x="1707199" y="327537"/>
                          <a:pt x="1726714" y="389004"/>
                          <a:pt x="1769424" y="366525"/>
                        </a:cubicBezTo>
                        <a:cubicBezTo>
                          <a:pt x="1821101" y="365200"/>
                          <a:pt x="1877581" y="276404"/>
                          <a:pt x="1923803" y="247772"/>
                        </a:cubicBezTo>
                        <a:cubicBezTo>
                          <a:pt x="1985789" y="220497"/>
                          <a:pt x="2047391" y="250172"/>
                          <a:pt x="2090057" y="247772"/>
                        </a:cubicBezTo>
                        <a:cubicBezTo>
                          <a:pt x="2069815" y="242737"/>
                          <a:pt x="2325376" y="-264732"/>
                          <a:pt x="2196935" y="152769"/>
                        </a:cubicBezTo>
                        <a:cubicBezTo>
                          <a:pt x="1955094" y="533913"/>
                          <a:pt x="1435568" y="1350652"/>
                          <a:pt x="1045029" y="256346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0959408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p:txBody>
          <a:bodyPr/>
          <a:lstStyle/>
          <a:p>
            <a:r>
              <a:rPr lang="en-US" dirty="0"/>
              <a:t>TODO – try out new build tools and add tests to them</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1096093"/>
            <a:ext cx="11369809" cy="5114702"/>
          </a:xfrm>
        </p:spPr>
        <p:txBody>
          <a:bodyPr/>
          <a:lstStyle/>
          <a:p>
            <a:r>
              <a:rPr lang="en-US" sz="2800" dirty="0"/>
              <a:t>Replace </a:t>
            </a:r>
            <a:r>
              <a:rPr lang="en-US" sz="2800" dirty="0" err="1"/>
              <a:t>makefile</a:t>
            </a:r>
            <a:r>
              <a:rPr lang="en-US" sz="2800" dirty="0"/>
              <a:t> with </a:t>
            </a:r>
            <a:r>
              <a:rPr lang="en-US" sz="2800" i="1" dirty="0" err="1"/>
              <a:t>CMakeLists.txt</a:t>
            </a:r>
            <a:endParaRPr lang="en-US" sz="2800" i="1" dirty="0"/>
          </a:p>
          <a:p>
            <a:pPr lvl="1"/>
            <a:r>
              <a:rPr lang="en-US" sz="2400" dirty="0"/>
              <a:t>replaces rules with </a:t>
            </a:r>
            <a:r>
              <a:rPr lang="en-US" sz="2400" i="1" dirty="0"/>
              <a:t>targets</a:t>
            </a:r>
            <a:r>
              <a:rPr lang="en-US" sz="2400" dirty="0"/>
              <a:t> (tied to a list of source files)</a:t>
            </a:r>
          </a:p>
          <a:p>
            <a:pPr lvl="1"/>
            <a:r>
              <a:rPr lang="en-US" sz="2400" dirty="0"/>
              <a:t>targets have </a:t>
            </a:r>
            <a:r>
              <a:rPr lang="en-US" sz="2400" i="1" dirty="0"/>
              <a:t>attributes</a:t>
            </a:r>
          </a:p>
          <a:p>
            <a:pPr lvl="2"/>
            <a:r>
              <a:rPr lang="en-US" sz="2200" dirty="0" err="1"/>
              <a:t>target_link_libraries</a:t>
            </a:r>
            <a:r>
              <a:rPr lang="en-US" sz="2200" dirty="0"/>
              <a:t> (e.g. MPI::MPI_CXX)</a:t>
            </a:r>
          </a:p>
          <a:p>
            <a:pPr lvl="2"/>
            <a:r>
              <a:rPr lang="en-US" sz="2200" dirty="0" err="1"/>
              <a:t>target_include_directories</a:t>
            </a:r>
            <a:r>
              <a:rPr lang="en-US" sz="2200" dirty="0"/>
              <a:t> (many already inferred from link libraries)</a:t>
            </a:r>
          </a:p>
          <a:p>
            <a:pPr lvl="2"/>
            <a:r>
              <a:rPr lang="en-US" sz="2200" dirty="0" err="1"/>
              <a:t>target_compile_features</a:t>
            </a:r>
            <a:r>
              <a:rPr lang="en-US" sz="2200" dirty="0"/>
              <a:t> (e.g. cxx_std11)</a:t>
            </a:r>
          </a:p>
          <a:p>
            <a:pPr lvl="1"/>
            <a:r>
              <a:rPr lang="en-US" sz="2400" dirty="0"/>
              <a:t>provides </a:t>
            </a:r>
            <a:r>
              <a:rPr lang="en-US" sz="2400" i="1" dirty="0" err="1"/>
              <a:t>find_package</a:t>
            </a:r>
            <a:r>
              <a:rPr lang="en-US" sz="2400" i="1" dirty="0"/>
              <a:t> </a:t>
            </a:r>
            <a:r>
              <a:rPr lang="en-US" sz="2400" dirty="0"/>
              <a:t>command</a:t>
            </a:r>
          </a:p>
          <a:p>
            <a:pPr lvl="1"/>
            <a:r>
              <a:rPr lang="en-US" sz="2400" dirty="0"/>
              <a:t>targets can be installed</a:t>
            </a:r>
            <a:endParaRPr lang="en-US" sz="2800" dirty="0"/>
          </a:p>
          <a:p>
            <a:r>
              <a:rPr lang="en-US" sz="2800" dirty="0"/>
              <a:t>Replace "make </a:t>
            </a:r>
            <a:r>
              <a:rPr lang="en-US" sz="2800" dirty="0" err="1"/>
              <a:t>check_all</a:t>
            </a:r>
            <a:r>
              <a:rPr lang="en-US" sz="2800" dirty="0"/>
              <a:t>" with </a:t>
            </a:r>
            <a:r>
              <a:rPr lang="en-US" sz="2800" i="1" dirty="0" err="1"/>
              <a:t>ctest</a:t>
            </a:r>
            <a:endParaRPr lang="en-US" sz="2800" i="1" dirty="0"/>
          </a:p>
          <a:p>
            <a:pPr lvl="1"/>
            <a:r>
              <a:rPr lang="en-US" sz="2400" dirty="0"/>
              <a:t>reduces glue code</a:t>
            </a:r>
          </a:p>
          <a:p>
            <a:pPr lvl="1"/>
            <a:r>
              <a:rPr lang="en-US" sz="2400" dirty="0"/>
              <a:t>different interface for adding tests</a:t>
            </a:r>
          </a:p>
          <a:p>
            <a:r>
              <a:rPr lang="en-US" sz="2800" dirty="0"/>
              <a:t>End Result: contrast two methods of testing.</a:t>
            </a:r>
            <a:endParaRPr lang="en-US" dirty="0"/>
          </a:p>
        </p:txBody>
      </p:sp>
    </p:spTree>
    <p:extLst>
      <p:ext uri="{BB962C8B-B14F-4D97-AF65-F5344CB8AC3E}">
        <p14:creationId xmlns:p14="http://schemas.microsoft.com/office/powerpoint/2010/main" val="11526118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existing </a:t>
            </a:r>
            <a:r>
              <a:rPr lang="en-US" dirty="0" err="1"/>
              <a:t>makefile</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0" y="1551473"/>
            <a:ext cx="11718942" cy="3139321"/>
          </a:xfrm>
          <a:prstGeom prst="rect">
            <a:avLst/>
          </a:prstGeom>
          <a:solidFill>
            <a:schemeClr val="tx1">
              <a:lumMod val="75000"/>
              <a:lumOff val="25000"/>
            </a:schemeClr>
          </a:solidFill>
        </p:spPr>
        <p:txBody>
          <a:bodyPr wrap="square">
            <a:spAutoFit/>
          </a:bodyPr>
          <a:lstStyle/>
          <a:p>
            <a:r>
              <a:rPr lang="en-US" sz="2200" dirty="0">
                <a:solidFill>
                  <a:srgbClr val="2CEEEB"/>
                </a:solidFill>
                <a:latin typeface="Monaco" pitchFamily="2" charset="77"/>
              </a:rPr>
              <a:t>...</a:t>
            </a:r>
          </a:p>
          <a:p>
            <a:endParaRPr lang="en-US" sz="2200" dirty="0">
              <a:solidFill>
                <a:srgbClr val="2CEEEB"/>
              </a:solidFill>
              <a:latin typeface="Monaco" pitchFamily="2" charset="77"/>
            </a:endParaRPr>
          </a:p>
          <a:p>
            <a:r>
              <a:rPr lang="en-US" sz="2200" dirty="0">
                <a:solidFill>
                  <a:srgbClr val="2CEEEB"/>
                </a:solidFill>
                <a:latin typeface="Monaco" pitchFamily="2" charset="77"/>
              </a:rPr>
              <a:t># Implicit rule for object files</a:t>
            </a:r>
          </a:p>
          <a:p>
            <a:r>
              <a:rPr lang="en-US" sz="2200" dirty="0">
                <a:solidFill>
                  <a:srgbClr val="2CEEEB"/>
                </a:solidFill>
                <a:latin typeface="Monaco" pitchFamily="2" charset="77"/>
              </a:rPr>
              <a:t>%.o :</a:t>
            </a:r>
            <a:r>
              <a:rPr lang="en-US" sz="2200" dirty="0">
                <a:solidFill>
                  <a:srgbClr val="F2F2F2"/>
                </a:solidFill>
                <a:latin typeface="Monaco" pitchFamily="2" charset="77"/>
              </a:rPr>
              <a:t> </a:t>
            </a:r>
            <a:r>
              <a:rPr lang="en-US" sz="2200" dirty="0">
                <a:solidFill>
                  <a:srgbClr val="2CEEEB"/>
                </a:solidFill>
                <a:latin typeface="Monaco" pitchFamily="2" charset="77"/>
              </a:rPr>
              <a:t>%</a:t>
            </a:r>
            <a:r>
              <a:rPr lang="en-US" sz="2200" dirty="0">
                <a:solidFill>
                  <a:srgbClr val="F2F2F2"/>
                </a:solidFill>
                <a:latin typeface="Monaco" pitchFamily="2" charset="77"/>
              </a:rPr>
              <a:t>.C</a:t>
            </a:r>
          </a:p>
          <a:p>
            <a:r>
              <a:rPr lang="en-US" sz="2200" dirty="0">
                <a:solidFill>
                  <a:srgbClr val="FB00FF"/>
                </a:solidFill>
                <a:latin typeface="Monaco" pitchFamily="2" charset="77"/>
              </a:rPr>
              <a:t>        </a:t>
            </a:r>
            <a:r>
              <a:rPr lang="en-US" sz="2200" dirty="0">
                <a:solidFill>
                  <a:srgbClr val="2CEEEB"/>
                </a:solidFill>
                <a:latin typeface="Monaco" pitchFamily="2" charset="77"/>
              </a:rPr>
              <a:t>$(CXX)</a:t>
            </a:r>
            <a:r>
              <a:rPr lang="en-US" sz="2200" dirty="0">
                <a:solidFill>
                  <a:srgbClr val="FB00FF"/>
                </a:solidFill>
                <a:latin typeface="Monaco" pitchFamily="2" charset="77"/>
              </a:rPr>
              <a:t> -c </a:t>
            </a:r>
            <a:r>
              <a:rPr lang="en-US" sz="2200" dirty="0">
                <a:solidFill>
                  <a:srgbClr val="2CEEEB"/>
                </a:solidFill>
                <a:latin typeface="Monaco" pitchFamily="2" charset="77"/>
              </a:rPr>
              <a:t>$(CXXFLAGS)</a:t>
            </a:r>
            <a:r>
              <a:rPr lang="en-US" sz="2200" dirty="0">
                <a:solidFill>
                  <a:srgbClr val="FB00FF"/>
                </a:solidFill>
                <a:latin typeface="Monaco" pitchFamily="2" charset="77"/>
              </a:rPr>
              <a:t> </a:t>
            </a:r>
            <a:r>
              <a:rPr lang="en-US" sz="2200" dirty="0">
                <a:solidFill>
                  <a:srgbClr val="2CEEEB"/>
                </a:solidFill>
                <a:latin typeface="Monaco" pitchFamily="2" charset="77"/>
              </a:rPr>
              <a:t>$(CPPFLAGS)</a:t>
            </a:r>
            <a:r>
              <a:rPr lang="en-US" sz="2200" dirty="0">
                <a:solidFill>
                  <a:srgbClr val="FB00FF"/>
                </a:solidFill>
                <a:latin typeface="Monaco" pitchFamily="2" charset="77"/>
              </a:rPr>
              <a:t> </a:t>
            </a:r>
            <a:r>
              <a:rPr lang="en-US" sz="2200" dirty="0">
                <a:solidFill>
                  <a:srgbClr val="2CEEEB"/>
                </a:solidFill>
                <a:latin typeface="Monaco" pitchFamily="2" charset="77"/>
              </a:rPr>
              <a:t>$&lt;</a:t>
            </a:r>
            <a:r>
              <a:rPr lang="en-US" sz="2200" dirty="0">
                <a:solidFill>
                  <a:srgbClr val="FB00FF"/>
                </a:solidFill>
                <a:latin typeface="Monaco" pitchFamily="2" charset="77"/>
              </a:rPr>
              <a:t> -o </a:t>
            </a:r>
            <a:r>
              <a:rPr lang="en-US" sz="2200" dirty="0">
                <a:solidFill>
                  <a:srgbClr val="2CEEEB"/>
                </a:solidFill>
                <a:latin typeface="Monaco" pitchFamily="2" charset="77"/>
              </a:rPr>
              <a:t>$@</a:t>
            </a:r>
          </a:p>
          <a:p>
            <a:endParaRPr lang="en-US" sz="2200" dirty="0">
              <a:solidFill>
                <a:srgbClr val="2CEEEB"/>
              </a:solidFill>
              <a:latin typeface="Monaco" pitchFamily="2" charset="77"/>
            </a:endParaRPr>
          </a:p>
          <a:p>
            <a:r>
              <a:rPr lang="en-US" sz="2200" dirty="0">
                <a:solidFill>
                  <a:srgbClr val="2CEEEB"/>
                </a:solidFill>
                <a:latin typeface="Monaco" pitchFamily="2" charset="77"/>
              </a:rPr>
              <a:t># Linking the final heat app</a:t>
            </a:r>
          </a:p>
          <a:p>
            <a:r>
              <a:rPr lang="en-US" sz="2200" dirty="0">
                <a:solidFill>
                  <a:srgbClr val="2CEEEB"/>
                </a:solidFill>
                <a:latin typeface="Monaco" pitchFamily="2" charset="77"/>
              </a:rPr>
              <a:t>heat:</a:t>
            </a:r>
            <a:r>
              <a:rPr lang="en-US" sz="2200" dirty="0">
                <a:solidFill>
                  <a:srgbClr val="F2F2F2"/>
                </a:solidFill>
                <a:latin typeface="Monaco" pitchFamily="2" charset="77"/>
              </a:rPr>
              <a:t> </a:t>
            </a:r>
            <a:r>
              <a:rPr lang="en-US" sz="2200" dirty="0">
                <a:solidFill>
                  <a:srgbClr val="2CEEEB"/>
                </a:solidFill>
                <a:latin typeface="Monaco" pitchFamily="2" charset="77"/>
              </a:rPr>
              <a:t>$(OBJ)</a:t>
            </a:r>
          </a:p>
          <a:p>
            <a:r>
              <a:rPr lang="en-US" sz="2200" dirty="0">
                <a:solidFill>
                  <a:srgbClr val="FB00FF"/>
                </a:solidFill>
                <a:latin typeface="Monaco" pitchFamily="2" charset="77"/>
              </a:rPr>
              <a:t>        </a:t>
            </a:r>
            <a:r>
              <a:rPr lang="en-US" sz="2200" dirty="0">
                <a:solidFill>
                  <a:srgbClr val="2CEEEB"/>
                </a:solidFill>
                <a:latin typeface="Monaco" pitchFamily="2" charset="77"/>
              </a:rPr>
              <a:t>$(CXX)</a:t>
            </a:r>
            <a:r>
              <a:rPr lang="en-US" sz="2200" dirty="0">
                <a:solidFill>
                  <a:srgbClr val="FB00FF"/>
                </a:solidFill>
                <a:latin typeface="Monaco" pitchFamily="2" charset="77"/>
              </a:rPr>
              <a:t> -o heat </a:t>
            </a:r>
            <a:r>
              <a:rPr lang="en-US" sz="2200" dirty="0">
                <a:solidFill>
                  <a:srgbClr val="2CEEEB"/>
                </a:solidFill>
                <a:latin typeface="Monaco" pitchFamily="2" charset="77"/>
              </a:rPr>
              <a:t>$(OBJ)</a:t>
            </a:r>
            <a:r>
              <a:rPr lang="en-US" sz="2200" dirty="0">
                <a:solidFill>
                  <a:srgbClr val="FB00FF"/>
                </a:solidFill>
                <a:latin typeface="Monaco" pitchFamily="2" charset="77"/>
              </a:rPr>
              <a:t> </a:t>
            </a:r>
            <a:r>
              <a:rPr lang="en-US" sz="2200" dirty="0">
                <a:solidFill>
                  <a:srgbClr val="2CEEEB"/>
                </a:solidFill>
                <a:latin typeface="Monaco" pitchFamily="2" charset="77"/>
              </a:rPr>
              <a:t>$(LDFLAGS)</a:t>
            </a:r>
            <a:r>
              <a:rPr lang="en-US" sz="2200" dirty="0">
                <a:solidFill>
                  <a:srgbClr val="FB00FF"/>
                </a:solidFill>
                <a:latin typeface="Monaco" pitchFamily="2" charset="77"/>
              </a:rPr>
              <a:t> –</a:t>
            </a:r>
            <a:r>
              <a:rPr lang="en-US" sz="2200" dirty="0" err="1">
                <a:solidFill>
                  <a:srgbClr val="FB00FF"/>
                </a:solidFill>
                <a:latin typeface="Monaco" pitchFamily="2" charset="77"/>
              </a:rPr>
              <a:t>lm</a:t>
            </a:r>
            <a:endParaRPr lang="en-US" sz="2200" dirty="0">
              <a:solidFill>
                <a:srgbClr val="FB00FF"/>
              </a:solidFill>
              <a:latin typeface="Monaco" pitchFamily="2" charset="77"/>
            </a:endParaRPr>
          </a:p>
        </p:txBody>
      </p:sp>
      <p:sp>
        <p:nvSpPr>
          <p:cNvPr id="4" name="Rectangle 3">
            <a:extLst>
              <a:ext uri="{FF2B5EF4-FFF2-40B4-BE49-F238E27FC236}">
                <a16:creationId xmlns:a16="http://schemas.microsoft.com/office/drawing/2014/main" id="{315CDEB5-B97B-2B40-B8A9-8A8D91D93761}"/>
              </a:ext>
            </a:extLst>
          </p:cNvPr>
          <p:cNvSpPr/>
          <p:nvPr/>
        </p:nvSpPr>
        <p:spPr>
          <a:xfrm>
            <a:off x="1765536" y="4947573"/>
            <a:ext cx="9331209" cy="1107996"/>
          </a:xfrm>
          <a:prstGeom prst="rect">
            <a:avLst/>
          </a:prstGeom>
        </p:spPr>
        <p:txBody>
          <a:bodyPr wrap="square">
            <a:spAutoFit/>
          </a:bodyPr>
          <a:lstStyle/>
          <a:p>
            <a:r>
              <a:rPr lang="en-US" sz="2200" dirty="0"/>
              <a:t>Standard </a:t>
            </a:r>
            <a:r>
              <a:rPr lang="en-US" sz="2200" dirty="0" err="1"/>
              <a:t>makefile</a:t>
            </a:r>
            <a:r>
              <a:rPr lang="en-US" sz="2200" dirty="0"/>
              <a:t> – user selects compile flags.</a:t>
            </a:r>
          </a:p>
          <a:p>
            <a:r>
              <a:rPr lang="en-US" sz="2200" dirty="0"/>
              <a:t>- but flags and features are compiler and system-specific</a:t>
            </a:r>
          </a:p>
          <a:p>
            <a:r>
              <a:rPr lang="en-US" sz="2200" dirty="0"/>
              <a:t>- enter </a:t>
            </a:r>
            <a:r>
              <a:rPr lang="en-US" sz="2200" dirty="0" err="1"/>
              <a:t>automake</a:t>
            </a:r>
            <a:r>
              <a:rPr lang="en-US" sz="2200" dirty="0"/>
              <a:t> and </a:t>
            </a:r>
            <a:r>
              <a:rPr lang="en-US" sz="2200" dirty="0" err="1"/>
              <a:t>cmake</a:t>
            </a:r>
            <a:r>
              <a:rPr lang="en-US" sz="2200" dirty="0"/>
              <a:t> -&gt; generate </a:t>
            </a:r>
            <a:r>
              <a:rPr lang="en-US" sz="2200" dirty="0" err="1"/>
              <a:t>makefiles</a:t>
            </a:r>
            <a:endParaRPr lang="en-US" sz="2200" dirty="0"/>
          </a:p>
        </p:txBody>
      </p:sp>
      <p:sp>
        <p:nvSpPr>
          <p:cNvPr id="8" name="Rectangle 7">
            <a:extLst>
              <a:ext uri="{FF2B5EF4-FFF2-40B4-BE49-F238E27FC236}">
                <a16:creationId xmlns:a16="http://schemas.microsoft.com/office/drawing/2014/main" id="{ADFF2688-404E-2D42-AFD1-817CB7B33602}"/>
              </a:ext>
            </a:extLst>
          </p:cNvPr>
          <p:cNvSpPr/>
          <p:nvPr/>
        </p:nvSpPr>
        <p:spPr>
          <a:xfrm>
            <a:off x="571670" y="1045683"/>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makefile</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2801751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Conversion to </a:t>
            </a:r>
            <a:r>
              <a:rPr lang="en-US" dirty="0" err="1"/>
              <a:t>cmake</a:t>
            </a:r>
            <a:r>
              <a:rPr lang="en-US" dirty="0"/>
              <a:t> (entire file)</a:t>
            </a:r>
          </a:p>
        </p:txBody>
      </p:sp>
      <p:sp>
        <p:nvSpPr>
          <p:cNvPr id="9" name="Rectangle 8">
            <a:extLst>
              <a:ext uri="{FF2B5EF4-FFF2-40B4-BE49-F238E27FC236}">
                <a16:creationId xmlns:a16="http://schemas.microsoft.com/office/drawing/2014/main" id="{1006434A-0222-5643-8057-D12E2DDA8E3D}"/>
              </a:ext>
            </a:extLst>
          </p:cNvPr>
          <p:cNvSpPr/>
          <p:nvPr/>
        </p:nvSpPr>
        <p:spPr>
          <a:xfrm>
            <a:off x="480435" y="1617473"/>
            <a:ext cx="11718942" cy="4493538"/>
          </a:xfrm>
          <a:prstGeom prst="rect">
            <a:avLst/>
          </a:prstGeom>
          <a:solidFill>
            <a:schemeClr val="tx1">
              <a:lumMod val="75000"/>
              <a:lumOff val="25000"/>
            </a:schemeClr>
          </a:solidFill>
        </p:spPr>
        <p:txBody>
          <a:bodyPr wrap="square">
            <a:spAutoFit/>
          </a:bodyPr>
          <a:lstStyle/>
          <a:p>
            <a:r>
              <a:rPr lang="en-US" sz="2200" dirty="0" err="1">
                <a:solidFill>
                  <a:srgbClr val="2CEEEB"/>
                </a:solidFill>
                <a:latin typeface="Monaco" pitchFamily="2" charset="77"/>
              </a:rPr>
              <a:t>cmake_minimum_required</a:t>
            </a:r>
            <a:r>
              <a:rPr lang="en-US" sz="2200" dirty="0">
                <a:solidFill>
                  <a:srgbClr val="F2F2F2"/>
                </a:solidFill>
                <a:latin typeface="Monaco" pitchFamily="2" charset="77"/>
              </a:rPr>
              <a:t>(</a:t>
            </a:r>
            <a:r>
              <a:rPr lang="en-US" sz="2200" dirty="0">
                <a:solidFill>
                  <a:srgbClr val="FFFFFF"/>
                </a:solidFill>
                <a:latin typeface="Monaco" pitchFamily="2" charset="77"/>
              </a:rPr>
              <a:t>VERSION</a:t>
            </a:r>
            <a:r>
              <a:rPr lang="en-US" sz="2200" dirty="0">
                <a:solidFill>
                  <a:srgbClr val="F2F2F2"/>
                </a:solidFill>
                <a:latin typeface="Monaco" pitchFamily="2" charset="77"/>
              </a:rPr>
              <a:t> 3.8)</a:t>
            </a:r>
          </a:p>
          <a:p>
            <a:r>
              <a:rPr lang="en-US" sz="2200" dirty="0">
                <a:solidFill>
                  <a:srgbClr val="2CEEEB"/>
                </a:solidFill>
                <a:latin typeface="Monaco" pitchFamily="2" charset="77"/>
              </a:rPr>
              <a:t>project</a:t>
            </a:r>
            <a:r>
              <a:rPr lang="en-US" sz="2200" dirty="0">
                <a:solidFill>
                  <a:srgbClr val="F2F2F2"/>
                </a:solidFill>
                <a:latin typeface="Monaco" pitchFamily="2" charset="77"/>
              </a:rPr>
              <a:t>(heat </a:t>
            </a:r>
            <a:r>
              <a:rPr lang="en-US" sz="2200" dirty="0">
                <a:solidFill>
                  <a:srgbClr val="FFFFFF"/>
                </a:solidFill>
                <a:latin typeface="Monaco" pitchFamily="2" charset="77"/>
              </a:rPr>
              <a:t>VERSION</a:t>
            </a:r>
            <a:r>
              <a:rPr lang="en-US" sz="2200" dirty="0">
                <a:solidFill>
                  <a:srgbClr val="F2F2F2"/>
                </a:solidFill>
                <a:latin typeface="Monaco" pitchFamily="2" charset="77"/>
              </a:rPr>
              <a:t> 0.5 </a:t>
            </a:r>
            <a:r>
              <a:rPr lang="en-US" sz="2200" dirty="0">
                <a:solidFill>
                  <a:srgbClr val="FFFFFF"/>
                </a:solidFill>
                <a:latin typeface="Monaco" pitchFamily="2" charset="77"/>
              </a:rPr>
              <a:t>LANGUAGES</a:t>
            </a:r>
            <a:r>
              <a:rPr lang="en-US" sz="2200" dirty="0">
                <a:solidFill>
                  <a:srgbClr val="F2F2F2"/>
                </a:solidFill>
                <a:latin typeface="Monaco" pitchFamily="2" charset="77"/>
              </a:rPr>
              <a:t> CXX)</a:t>
            </a:r>
          </a:p>
          <a:p>
            <a:r>
              <a:rPr lang="en-US" sz="2200" dirty="0">
                <a:solidFill>
                  <a:srgbClr val="F2F2F2"/>
                </a:solidFill>
                <a:latin typeface="Monaco" pitchFamily="2" charset="77"/>
              </a:rPr>
              <a:t># can change </a:t>
            </a:r>
            <a:r>
              <a:rPr lang="en-US" sz="2200" dirty="0" err="1">
                <a:solidFill>
                  <a:srgbClr val="F2F2F2"/>
                </a:solidFill>
                <a:latin typeface="Monaco" pitchFamily="2" charset="77"/>
              </a:rPr>
              <a:t>boolean</a:t>
            </a:r>
            <a:r>
              <a:rPr lang="en-US" sz="2200" dirty="0">
                <a:solidFill>
                  <a:srgbClr val="F2F2F2"/>
                </a:solidFill>
                <a:latin typeface="Monaco" pitchFamily="2" charset="77"/>
              </a:rPr>
              <a:t> variable with "-DCMAKE_BUILD_TESTS=OFF"</a:t>
            </a:r>
          </a:p>
          <a:p>
            <a:r>
              <a:rPr lang="en-US" sz="2200" dirty="0">
                <a:solidFill>
                  <a:srgbClr val="2CEEEB"/>
                </a:solidFill>
                <a:latin typeface="Monaco" pitchFamily="2" charset="77"/>
              </a:rPr>
              <a:t>option</a:t>
            </a:r>
            <a:r>
              <a:rPr lang="en-US" sz="2200" dirty="0">
                <a:solidFill>
                  <a:srgbClr val="F2F2F2"/>
                </a:solidFill>
                <a:latin typeface="Monaco" pitchFamily="2" charset="77"/>
              </a:rPr>
              <a:t>(BUILD_TESTS </a:t>
            </a:r>
            <a:r>
              <a:rPr lang="en-US" sz="2200" dirty="0">
                <a:solidFill>
                  <a:srgbClr val="FB00FF"/>
                </a:solidFill>
                <a:latin typeface="Monaco" pitchFamily="2" charset="77"/>
              </a:rPr>
              <a:t>"Build the tests accompanying this program."</a:t>
            </a:r>
            <a:r>
              <a:rPr lang="en-US" sz="2200" dirty="0">
                <a:solidFill>
                  <a:srgbClr val="F2F2F2"/>
                </a:solidFill>
                <a:latin typeface="Monaco" pitchFamily="2" charset="77"/>
              </a:rPr>
              <a:t> </a:t>
            </a:r>
            <a:r>
              <a:rPr lang="en-US" sz="2200" dirty="0">
                <a:solidFill>
                  <a:srgbClr val="FFFFFF"/>
                </a:solidFill>
                <a:latin typeface="Monaco" pitchFamily="2" charset="77"/>
              </a:rPr>
              <a:t>ON</a:t>
            </a:r>
            <a:r>
              <a:rPr lang="en-US" sz="2200" dirty="0">
                <a:solidFill>
                  <a:srgbClr val="F2F2F2"/>
                </a:solidFill>
                <a:latin typeface="Monaco" pitchFamily="2" charset="77"/>
              </a:rPr>
              <a:t>)</a:t>
            </a:r>
          </a:p>
          <a:p>
            <a:r>
              <a:rPr lang="en-US" sz="2200" dirty="0">
                <a:solidFill>
                  <a:srgbClr val="F2F2F2"/>
                </a:solidFill>
                <a:latin typeface="Monaco" pitchFamily="2" charset="77"/>
              </a:rPr>
              <a:t># pass </a:t>
            </a:r>
            <a:r>
              <a:rPr lang="en-US" sz="2200" dirty="0" err="1">
                <a:solidFill>
                  <a:srgbClr val="F2F2F2"/>
                </a:solidFill>
                <a:latin typeface="Monaco" pitchFamily="2" charset="77"/>
              </a:rPr>
              <a:t>cmake</a:t>
            </a:r>
            <a:r>
              <a:rPr lang="en-US" sz="2200" dirty="0">
                <a:solidFill>
                  <a:srgbClr val="F2F2F2"/>
                </a:solidFill>
                <a:latin typeface="Monaco" pitchFamily="2" charset="77"/>
              </a:rPr>
              <a:t> options (e.g. version) into a header </a:t>
            </a:r>
            <a:endParaRPr lang="en-US" sz="2200" dirty="0">
              <a:solidFill>
                <a:srgbClr val="2CEEEB"/>
              </a:solidFill>
              <a:latin typeface="Monaco" pitchFamily="2" charset="77"/>
            </a:endParaRPr>
          </a:p>
          <a:p>
            <a:r>
              <a:rPr lang="en-US" sz="2200" dirty="0" err="1">
                <a:solidFill>
                  <a:srgbClr val="2CEEEB"/>
                </a:solidFill>
                <a:latin typeface="Monaco" pitchFamily="2" charset="77"/>
              </a:rPr>
              <a:t>configure_file</a:t>
            </a:r>
            <a:r>
              <a:rPr lang="en-US" sz="2200" dirty="0">
                <a:solidFill>
                  <a:srgbClr val="F2F2F2"/>
                </a:solidFill>
                <a:latin typeface="Monaco" pitchFamily="2" charset="77"/>
              </a:rPr>
              <a:t>(include/</a:t>
            </a:r>
            <a:r>
              <a:rPr lang="en-US" sz="2200" dirty="0" err="1">
                <a:solidFill>
                  <a:srgbClr val="F2F2F2"/>
                </a:solidFill>
                <a:latin typeface="Monaco" pitchFamily="2" charset="77"/>
              </a:rPr>
              <a:t>version.H.in</a:t>
            </a:r>
            <a:r>
              <a:rPr lang="en-US" sz="2200" dirty="0">
                <a:solidFill>
                  <a:srgbClr val="F2F2F2"/>
                </a:solidFill>
                <a:latin typeface="Monaco" pitchFamily="2" charset="77"/>
              </a:rPr>
              <a:t> include/</a:t>
            </a:r>
            <a:r>
              <a:rPr lang="en-US" sz="2200" dirty="0" err="1">
                <a:solidFill>
                  <a:srgbClr val="F2F2F2"/>
                </a:solidFill>
                <a:latin typeface="Monaco" pitchFamily="2" charset="77"/>
              </a:rPr>
              <a:t>version.H</a:t>
            </a:r>
            <a:r>
              <a:rPr lang="en-US" sz="2200" dirty="0">
                <a:solidFill>
                  <a:srgbClr val="F2F2F2"/>
                </a:solidFill>
                <a:latin typeface="Monaco" pitchFamily="2" charset="77"/>
              </a:rPr>
              <a:t>)</a:t>
            </a:r>
          </a:p>
          <a:p>
            <a:r>
              <a:rPr lang="en-US" sz="2200" dirty="0" err="1">
                <a:solidFill>
                  <a:srgbClr val="2CEEEB"/>
                </a:solidFill>
                <a:latin typeface="Monaco" pitchFamily="2" charset="77"/>
              </a:rPr>
              <a:t>add_executable</a:t>
            </a:r>
            <a:r>
              <a:rPr lang="en-US" sz="2200" dirty="0">
                <a:solidFill>
                  <a:srgbClr val="F2F2F2"/>
                </a:solidFill>
                <a:latin typeface="Monaco" pitchFamily="2" charset="77"/>
              </a:rPr>
              <a:t>(heat </a:t>
            </a:r>
            <a:r>
              <a:rPr lang="en-US" sz="2200" dirty="0" err="1">
                <a:solidFill>
                  <a:srgbClr val="F2F2F2"/>
                </a:solidFill>
                <a:latin typeface="Monaco" pitchFamily="2" charset="77"/>
              </a:rPr>
              <a:t>args.C</a:t>
            </a:r>
            <a:r>
              <a:rPr lang="en-US" sz="2200" dirty="0">
                <a:solidFill>
                  <a:srgbClr val="F2F2F2"/>
                </a:solidFill>
                <a:latin typeface="Monaco" pitchFamily="2" charset="77"/>
              </a:rPr>
              <a:t> </a:t>
            </a:r>
            <a:r>
              <a:rPr lang="en-US" sz="2200" dirty="0" err="1">
                <a:solidFill>
                  <a:srgbClr val="F2F2F2"/>
                </a:solidFill>
                <a:latin typeface="Monaco" pitchFamily="2" charset="77"/>
              </a:rPr>
              <a:t>crankn.C</a:t>
            </a:r>
            <a:r>
              <a:rPr lang="en-US" sz="2200" dirty="0">
                <a:solidFill>
                  <a:srgbClr val="F2F2F2"/>
                </a:solidFill>
                <a:latin typeface="Monaco" pitchFamily="2" charset="77"/>
              </a:rPr>
              <a:t> ...) # list sources</a:t>
            </a:r>
          </a:p>
          <a:p>
            <a:r>
              <a:rPr lang="en-US" sz="2200" dirty="0">
                <a:solidFill>
                  <a:srgbClr val="F2F2F2"/>
                </a:solidFill>
                <a:latin typeface="Monaco" pitchFamily="2" charset="77"/>
              </a:rPr>
              <a:t># feature – lets </a:t>
            </a:r>
            <a:r>
              <a:rPr lang="en-US" sz="2200" dirty="0" err="1">
                <a:solidFill>
                  <a:srgbClr val="F2F2F2"/>
                </a:solidFill>
                <a:latin typeface="Monaco" pitchFamily="2" charset="77"/>
              </a:rPr>
              <a:t>cmake</a:t>
            </a:r>
            <a:r>
              <a:rPr lang="en-US" sz="2200" dirty="0">
                <a:solidFill>
                  <a:srgbClr val="F2F2F2"/>
                </a:solidFill>
                <a:latin typeface="Monaco" pitchFamily="2" charset="77"/>
              </a:rPr>
              <a:t> adjust flags for compiler --std=</a:t>
            </a:r>
            <a:r>
              <a:rPr lang="en-US" sz="2200" dirty="0" err="1">
                <a:solidFill>
                  <a:srgbClr val="F2F2F2"/>
                </a:solidFill>
                <a:latin typeface="Monaco" pitchFamily="2" charset="77"/>
              </a:rPr>
              <a:t>c++</a:t>
            </a:r>
            <a:r>
              <a:rPr lang="en-US" sz="2200" dirty="0">
                <a:solidFill>
                  <a:srgbClr val="F2F2F2"/>
                </a:solidFill>
                <a:latin typeface="Monaco" pitchFamily="2" charset="77"/>
              </a:rPr>
              <a:t>11 vs –c11</a:t>
            </a:r>
          </a:p>
          <a:p>
            <a:r>
              <a:rPr lang="en-US" sz="2200" dirty="0" err="1">
                <a:solidFill>
                  <a:srgbClr val="2CEEEB"/>
                </a:solidFill>
                <a:latin typeface="Monaco" pitchFamily="2" charset="77"/>
              </a:rPr>
              <a:t>target_compile_features</a:t>
            </a:r>
            <a:r>
              <a:rPr lang="en-US" sz="2200" dirty="0">
                <a:solidFill>
                  <a:srgbClr val="F2F2F2"/>
                </a:solidFill>
                <a:latin typeface="Monaco" pitchFamily="2" charset="77"/>
              </a:rPr>
              <a:t>(heat cxx_std_11)</a:t>
            </a:r>
          </a:p>
          <a:p>
            <a:r>
              <a:rPr lang="en-US" sz="2200" dirty="0">
                <a:solidFill>
                  <a:srgbClr val="F2F2F2"/>
                </a:solidFill>
                <a:latin typeface="Monaco" pitchFamily="2" charset="77"/>
              </a:rPr>
              <a:t># include directories for all files in this target:</a:t>
            </a:r>
          </a:p>
          <a:p>
            <a:r>
              <a:rPr lang="en-US" sz="2200" dirty="0" err="1">
                <a:solidFill>
                  <a:srgbClr val="2CEEEB"/>
                </a:solidFill>
                <a:latin typeface="Monaco" pitchFamily="2" charset="77"/>
              </a:rPr>
              <a:t>target_include_directories</a:t>
            </a:r>
            <a:r>
              <a:rPr lang="en-US" sz="2200" dirty="0">
                <a:solidFill>
                  <a:srgbClr val="F2F2F2"/>
                </a:solidFill>
                <a:latin typeface="Monaco" pitchFamily="2" charset="77"/>
              </a:rPr>
              <a:t>(heat </a:t>
            </a:r>
            <a:r>
              <a:rPr lang="en-US" sz="2200" dirty="0">
                <a:solidFill>
                  <a:srgbClr val="7EFFA5"/>
                </a:solidFill>
                <a:latin typeface="Monaco" pitchFamily="2" charset="77"/>
              </a:rPr>
              <a:t>${</a:t>
            </a:r>
            <a:r>
              <a:rPr lang="en-US" sz="2200" dirty="0">
                <a:solidFill>
                  <a:srgbClr val="2CEEEB"/>
                </a:solidFill>
                <a:latin typeface="Monaco" pitchFamily="2" charset="77"/>
              </a:rPr>
              <a:t>PROJECT_BINARY_DIR</a:t>
            </a:r>
            <a:r>
              <a:rPr lang="en-US" sz="2200" dirty="0">
                <a:solidFill>
                  <a:srgbClr val="7EFFA5"/>
                </a:solidFill>
                <a:latin typeface="Monaco" pitchFamily="2" charset="77"/>
              </a:rPr>
              <a:t>}</a:t>
            </a:r>
            <a:r>
              <a:rPr lang="en-US" sz="2200" dirty="0">
                <a:solidFill>
                  <a:srgbClr val="F2F2F2"/>
                </a:solidFill>
                <a:latin typeface="Monaco" pitchFamily="2" charset="77"/>
              </a:rPr>
              <a:t>/include)</a:t>
            </a:r>
          </a:p>
          <a:p>
            <a:r>
              <a:rPr lang="en-US" sz="2200" dirty="0">
                <a:solidFill>
                  <a:srgbClr val="E8EB14"/>
                </a:solidFill>
                <a:latin typeface="Monaco" pitchFamily="2" charset="77"/>
              </a:rPr>
              <a:t>if</a:t>
            </a:r>
            <a:r>
              <a:rPr lang="en-US" sz="2200" dirty="0">
                <a:solidFill>
                  <a:srgbClr val="F2F2F2"/>
                </a:solidFill>
                <a:latin typeface="Monaco" pitchFamily="2" charset="77"/>
              </a:rPr>
              <a:t>(BUILD_TESTS) </a:t>
            </a:r>
            <a:r>
              <a:rPr lang="en-US" sz="2200" dirty="0" err="1">
                <a:solidFill>
                  <a:srgbClr val="2CEEEB"/>
                </a:solidFill>
                <a:latin typeface="Monaco" pitchFamily="2" charset="77"/>
              </a:rPr>
              <a:t>add_subdirectory</a:t>
            </a:r>
            <a:r>
              <a:rPr lang="en-US" sz="2200" dirty="0">
                <a:solidFill>
                  <a:srgbClr val="F2F2F2"/>
                </a:solidFill>
                <a:latin typeface="Monaco" pitchFamily="2" charset="77"/>
              </a:rPr>
              <a:t>(tests) </a:t>
            </a:r>
            <a:r>
              <a:rPr lang="en-US" sz="2200" dirty="0">
                <a:solidFill>
                  <a:srgbClr val="E8EB14"/>
                </a:solidFill>
                <a:latin typeface="Monaco" pitchFamily="2" charset="77"/>
              </a:rPr>
              <a:t>endif</a:t>
            </a:r>
            <a:r>
              <a:rPr lang="en-US" sz="2200" dirty="0">
                <a:solidFill>
                  <a:srgbClr val="F2F2F2"/>
                </a:solidFill>
                <a:latin typeface="Monaco" pitchFamily="2" charset="77"/>
              </a:rPr>
              <a:t>() # subdir for tests</a:t>
            </a:r>
          </a:p>
          <a:p>
            <a:r>
              <a:rPr lang="en-US" sz="2200" dirty="0">
                <a:solidFill>
                  <a:srgbClr val="2CEEEB"/>
                </a:solidFill>
                <a:latin typeface="Monaco" pitchFamily="2" charset="77"/>
              </a:rPr>
              <a:t>install</a:t>
            </a:r>
            <a:r>
              <a:rPr lang="en-US" sz="2200" dirty="0">
                <a:solidFill>
                  <a:srgbClr val="F2F2F2"/>
                </a:solidFill>
                <a:latin typeface="Monaco" pitchFamily="2" charset="77"/>
              </a:rPr>
              <a:t>(</a:t>
            </a:r>
            <a:r>
              <a:rPr lang="en-US" sz="2200" dirty="0">
                <a:solidFill>
                  <a:srgbClr val="FFFFFF"/>
                </a:solidFill>
                <a:latin typeface="Monaco" pitchFamily="2" charset="77"/>
              </a:rPr>
              <a:t>TARGETS</a:t>
            </a:r>
            <a:r>
              <a:rPr lang="en-US" sz="2200" dirty="0">
                <a:solidFill>
                  <a:srgbClr val="F2F2F2"/>
                </a:solidFill>
                <a:latin typeface="Monaco" pitchFamily="2" charset="77"/>
              </a:rPr>
              <a:t> heat </a:t>
            </a:r>
            <a:r>
              <a:rPr lang="en-US" sz="2200" dirty="0">
                <a:solidFill>
                  <a:srgbClr val="FFFFFF"/>
                </a:solidFill>
                <a:latin typeface="Monaco" pitchFamily="2" charset="77"/>
              </a:rPr>
              <a:t>DESTINATION</a:t>
            </a:r>
            <a:r>
              <a:rPr lang="en-US" sz="2200" dirty="0">
                <a:solidFill>
                  <a:srgbClr val="F2F2F2"/>
                </a:solidFill>
                <a:latin typeface="Monaco" pitchFamily="2" charset="77"/>
              </a:rPr>
              <a:t> bin) # "make install" target</a:t>
            </a:r>
            <a:endParaRPr lang="en-US" sz="2200" dirty="0">
              <a:solidFill>
                <a:srgbClr val="FB00FF"/>
              </a:solidFill>
              <a:latin typeface="Monaco" pitchFamily="2" charset="77"/>
            </a:endParaRPr>
          </a:p>
        </p:txBody>
      </p:sp>
      <p:sp>
        <p:nvSpPr>
          <p:cNvPr id="8" name="Rectangle 7">
            <a:extLst>
              <a:ext uri="{FF2B5EF4-FFF2-40B4-BE49-F238E27FC236}">
                <a16:creationId xmlns:a16="http://schemas.microsoft.com/office/drawing/2014/main" id="{ADFF2688-404E-2D42-AFD1-817CB7B33602}"/>
              </a:ext>
            </a:extLst>
          </p:cNvPr>
          <p:cNvSpPr/>
          <p:nvPr/>
        </p:nvSpPr>
        <p:spPr>
          <a:xfrm>
            <a:off x="480435" y="1048686"/>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
        <p:nvSpPr>
          <p:cNvPr id="10" name="Rectangle 9">
            <a:extLst>
              <a:ext uri="{FF2B5EF4-FFF2-40B4-BE49-F238E27FC236}">
                <a16:creationId xmlns:a16="http://schemas.microsoft.com/office/drawing/2014/main" id="{197A6613-B975-C247-B2DC-A175B457ADD3}"/>
              </a:ext>
            </a:extLst>
          </p:cNvPr>
          <p:cNvSpPr/>
          <p:nvPr/>
        </p:nvSpPr>
        <p:spPr>
          <a:xfrm>
            <a:off x="4396154" y="916246"/>
            <a:ext cx="7792671" cy="338554"/>
          </a:xfrm>
          <a:prstGeom prst="rect">
            <a:avLst/>
          </a:prstGeom>
        </p:spPr>
        <p:txBody>
          <a:bodyPr wrap="square">
            <a:spAutoFit/>
          </a:bodyPr>
          <a:lstStyle/>
          <a:p>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https://</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cmake.org</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cmake</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/help/latest/guide/tutorial/</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index.html</a:t>
            </a:r>
            <a:endParaRPr lang="en-US" sz="16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1633019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existing tests</a:t>
            </a:r>
          </a:p>
        </p:txBody>
      </p:sp>
      <p:sp>
        <p:nvSpPr>
          <p:cNvPr id="9" name="Rectangle 8">
            <a:extLst>
              <a:ext uri="{FF2B5EF4-FFF2-40B4-BE49-F238E27FC236}">
                <a16:creationId xmlns:a16="http://schemas.microsoft.com/office/drawing/2014/main" id="{1006434A-0222-5643-8057-D12E2DDA8E3D}"/>
              </a:ext>
            </a:extLst>
          </p:cNvPr>
          <p:cNvSpPr/>
          <p:nvPr/>
        </p:nvSpPr>
        <p:spPr>
          <a:xfrm>
            <a:off x="571670" y="1325880"/>
            <a:ext cx="11718942" cy="3477875"/>
          </a:xfrm>
          <a:prstGeom prst="rect">
            <a:avLst/>
          </a:prstGeom>
          <a:solidFill>
            <a:schemeClr val="tx1">
              <a:lumMod val="75000"/>
              <a:lumOff val="25000"/>
            </a:schemeClr>
          </a:solidFill>
        </p:spPr>
        <p:txBody>
          <a:bodyPr wrap="square">
            <a:spAutoFit/>
          </a:bodyPr>
          <a:lstStyle/>
          <a:p>
            <a:r>
              <a:rPr lang="en-US" sz="2200" b="1" dirty="0">
                <a:solidFill>
                  <a:srgbClr val="00B0F0"/>
                </a:solidFill>
                <a:latin typeface="Monaco" pitchFamily="2" charset="77"/>
              </a:rPr>
              <a:t>...</a:t>
            </a:r>
          </a:p>
          <a:p>
            <a:r>
              <a:rPr lang="en-US" sz="2200" b="1" dirty="0" err="1">
                <a:solidFill>
                  <a:srgbClr val="2CEEEB"/>
                </a:solidFill>
                <a:latin typeface="Monaco" pitchFamily="2" charset="77"/>
              </a:rPr>
              <a:t>check_crankn</a:t>
            </a:r>
            <a:r>
              <a:rPr lang="en-US" sz="2200" b="1" dirty="0">
                <a:solidFill>
                  <a:srgbClr val="2CEEEB"/>
                </a:solidFill>
                <a:latin typeface="Monaco" pitchFamily="2" charset="77"/>
              </a:rPr>
              <a:t>/</a:t>
            </a:r>
            <a:r>
              <a:rPr lang="en-US" sz="2200" b="1" dirty="0" err="1">
                <a:solidFill>
                  <a:srgbClr val="2CEEEB"/>
                </a:solidFill>
                <a:latin typeface="Monaco" pitchFamily="2" charset="77"/>
              </a:rPr>
              <a:t>check_crankn_soln_final.curve</a:t>
            </a:r>
            <a:r>
              <a:rPr lang="en-US" sz="2200" b="1" dirty="0">
                <a:solidFill>
                  <a:srgbClr val="2CEEEB"/>
                </a:solidFill>
                <a:latin typeface="Monaco" pitchFamily="2" charset="77"/>
              </a:rPr>
              <a:t>:</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./heat </a:t>
            </a:r>
            <a:r>
              <a:rPr lang="en-US" sz="2200" b="1" dirty="0" err="1">
                <a:solidFill>
                  <a:schemeClr val="bg1">
                    <a:lumMod val="95000"/>
                  </a:schemeClr>
                </a:solidFill>
                <a:latin typeface="Monaco" pitchFamily="2" charset="77"/>
              </a:rPr>
              <a:t>alg</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crankn</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runame</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outi</a:t>
            </a:r>
            <a:r>
              <a:rPr lang="en-US" sz="2200" b="1" dirty="0">
                <a:solidFill>
                  <a:schemeClr val="bg1">
                    <a:lumMod val="95000"/>
                  </a:schemeClr>
                </a:solidFill>
                <a:latin typeface="Monaco" pitchFamily="2" charset="77"/>
              </a:rPr>
              <a:t>=0 </a:t>
            </a:r>
            <a:r>
              <a:rPr lang="en-US" sz="2200" b="1" dirty="0" err="1">
                <a:solidFill>
                  <a:schemeClr val="bg1">
                    <a:lumMod val="95000"/>
                  </a:schemeClr>
                </a:solidFill>
                <a:latin typeface="Monaco" pitchFamily="2" charset="77"/>
              </a:rPr>
              <a:t>maxt</a:t>
            </a:r>
            <a:r>
              <a:rPr lang="en-US" sz="2200" b="1" dirty="0">
                <a:solidFill>
                  <a:schemeClr val="bg1">
                    <a:lumMod val="95000"/>
                  </a:schemeClr>
                </a:solidFill>
                <a:latin typeface="Monaco" pitchFamily="2" charset="77"/>
              </a:rPr>
              <a:t>=-5e-8 </a:t>
            </a:r>
            <a:r>
              <a:rPr lang="en-US" sz="2200" b="1" dirty="0" err="1">
                <a:solidFill>
                  <a:schemeClr val="bg1">
                    <a:lumMod val="95000"/>
                  </a:schemeClr>
                </a:solidFill>
                <a:latin typeface="Monaco" pitchFamily="2" charset="77"/>
              </a:rPr>
              <a:t>ic</a:t>
            </a:r>
            <a:r>
              <a:rPr lang="en-US" sz="2200" b="1" dirty="0">
                <a:solidFill>
                  <a:schemeClr val="bg1">
                    <a:lumMod val="95000"/>
                  </a:schemeClr>
                </a:solidFill>
                <a:latin typeface="Monaco" pitchFamily="2" charset="77"/>
              </a:rPr>
              <a:t>="rand(0,0.2,2)"</a:t>
            </a:r>
          </a:p>
          <a:p>
            <a:r>
              <a:rPr lang="en-US" sz="2200" b="1" dirty="0" err="1">
                <a:solidFill>
                  <a:srgbClr val="2CEEEB"/>
                </a:solidFill>
                <a:latin typeface="Monaco" pitchFamily="2" charset="77"/>
              </a:rPr>
              <a:t>check_crankn</a:t>
            </a:r>
            <a:r>
              <a:rPr lang="en-US" sz="2200" b="1" dirty="0">
                <a:solidFill>
                  <a:srgbClr val="2CEEEB"/>
                </a:solidFill>
                <a:latin typeface="Monaco" pitchFamily="2" charset="77"/>
              </a:rPr>
              <a:t>:</a:t>
            </a:r>
            <a:r>
              <a:rPr lang="en-US" sz="2200" b="1" dirty="0">
                <a:solidFill>
                  <a:srgbClr val="F2F2F2"/>
                </a:solidFill>
                <a:latin typeface="Monaco" pitchFamily="2" charset="77"/>
              </a:rPr>
              <a:t> heat </a:t>
            </a:r>
            <a:r>
              <a:rPr lang="en-US" sz="2200" b="1" dirty="0" err="1">
                <a:solidFill>
                  <a:srgbClr val="F2F2F2"/>
                </a:solidFill>
                <a:latin typeface="Monaco" pitchFamily="2" charset="77"/>
              </a:rPr>
              <a:t>check_crankn</a:t>
            </a:r>
            <a:r>
              <a:rPr lang="en-US" sz="2200" b="1" dirty="0">
                <a:solidFill>
                  <a:srgbClr val="F2F2F2"/>
                </a:solidFill>
                <a:latin typeface="Monaco" pitchFamily="2" charset="77"/>
              </a:rPr>
              <a:t>/</a:t>
            </a:r>
            <a:r>
              <a:rPr lang="en-US" sz="2200" b="1" dirty="0" err="1">
                <a:solidFill>
                  <a:srgbClr val="F2F2F2"/>
                </a:solidFill>
                <a:latin typeface="Monaco" pitchFamily="2" charset="77"/>
              </a:rPr>
              <a:t>check_crankn_soln_final.curve</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cat </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check_crankn_soln_final.curve</a:t>
            </a:r>
            <a:endParaRPr lang="en-US" sz="2200" b="1" dirty="0">
              <a:solidFill>
                <a:schemeClr val="bg1">
                  <a:lumMod val="95000"/>
                </a:schemeClr>
              </a:solidFill>
              <a:latin typeface="Monaco" pitchFamily="2" charset="77"/>
            </a:endParaRPr>
          </a:p>
          <a:p>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check.sh</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check_crankn_soln_final.curve</a:t>
            </a:r>
            <a:endParaRPr lang="en-US" sz="2200" b="1" dirty="0">
              <a:solidFill>
                <a:schemeClr val="bg1">
                  <a:lumMod val="95000"/>
                </a:schemeClr>
              </a:solidFill>
              <a:latin typeface="Monaco" pitchFamily="2" charset="77"/>
            </a:endParaRPr>
          </a:p>
          <a:p>
            <a:endParaRPr lang="en-US" sz="2200" b="1" dirty="0">
              <a:solidFill>
                <a:srgbClr val="FB00FF"/>
              </a:solidFill>
              <a:latin typeface="Monaco" pitchFamily="2" charset="77"/>
            </a:endParaRPr>
          </a:p>
          <a:p>
            <a:r>
              <a:rPr lang="en-US" sz="2200" b="1" dirty="0">
                <a:solidFill>
                  <a:srgbClr val="2CEEEB"/>
                </a:solidFill>
                <a:latin typeface="Monaco" pitchFamily="2" charset="77"/>
              </a:rPr>
              <a:t>check_upwind15/check_upwind15_soln_final.curve:</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./heat </a:t>
            </a:r>
            <a:r>
              <a:rPr lang="en-US" sz="2200" b="1" dirty="0" err="1">
                <a:solidFill>
                  <a:schemeClr val="bg1">
                    <a:lumMod val="95000"/>
                  </a:schemeClr>
                </a:solidFill>
                <a:latin typeface="Monaco" pitchFamily="2" charset="77"/>
              </a:rPr>
              <a:t>alg</a:t>
            </a:r>
            <a:r>
              <a:rPr lang="en-US" sz="2200" b="1" dirty="0">
                <a:solidFill>
                  <a:schemeClr val="bg1">
                    <a:lumMod val="95000"/>
                  </a:schemeClr>
                </a:solidFill>
                <a:latin typeface="Monaco" pitchFamily="2" charset="77"/>
              </a:rPr>
              <a:t>=upwind15 ...</a:t>
            </a:r>
            <a:endParaRPr lang="en-US" sz="2200" b="1" dirty="0">
              <a:solidFill>
                <a:schemeClr val="bg1">
                  <a:lumMod val="95000"/>
                </a:schemeClr>
              </a:solidFill>
            </a:endParaRPr>
          </a:p>
        </p:txBody>
      </p:sp>
      <p:sp>
        <p:nvSpPr>
          <p:cNvPr id="4" name="Rectangle 3">
            <a:extLst>
              <a:ext uri="{FF2B5EF4-FFF2-40B4-BE49-F238E27FC236}">
                <a16:creationId xmlns:a16="http://schemas.microsoft.com/office/drawing/2014/main" id="{315CDEB5-B97B-2B40-B8A9-8A8D91D93761}"/>
              </a:ext>
            </a:extLst>
          </p:cNvPr>
          <p:cNvSpPr/>
          <p:nvPr/>
        </p:nvSpPr>
        <p:spPr>
          <a:xfrm>
            <a:off x="1077508" y="4999970"/>
            <a:ext cx="9331209" cy="1446550"/>
          </a:xfrm>
          <a:prstGeom prst="rect">
            <a:avLst/>
          </a:prstGeom>
        </p:spPr>
        <p:txBody>
          <a:bodyPr wrap="square">
            <a:spAutoFit/>
          </a:bodyPr>
          <a:lstStyle/>
          <a:p>
            <a:r>
              <a:rPr lang="en-US" sz="2200" dirty="0"/>
              <a:t>Create a test driver to:</a:t>
            </a:r>
          </a:p>
          <a:p>
            <a:r>
              <a:rPr lang="en-US" sz="2200" dirty="0"/>
              <a:t>	1. run executable</a:t>
            </a:r>
          </a:p>
          <a:p>
            <a:r>
              <a:rPr lang="en-US" sz="2200" dirty="0"/>
              <a:t>	2. check result</a:t>
            </a:r>
          </a:p>
          <a:p>
            <a:r>
              <a:rPr lang="en-US" sz="2200" dirty="0"/>
              <a:t>	3. clean up outputs</a:t>
            </a:r>
          </a:p>
        </p:txBody>
      </p:sp>
      <p:sp>
        <p:nvSpPr>
          <p:cNvPr id="8" name="Rectangle 7">
            <a:extLst>
              <a:ext uri="{FF2B5EF4-FFF2-40B4-BE49-F238E27FC236}">
                <a16:creationId xmlns:a16="http://schemas.microsoft.com/office/drawing/2014/main" id="{ADFF2688-404E-2D42-AFD1-817CB7B33602}"/>
              </a:ext>
            </a:extLst>
          </p:cNvPr>
          <p:cNvSpPr/>
          <p:nvPr/>
        </p:nvSpPr>
        <p:spPr>
          <a:xfrm>
            <a:off x="571670" y="897911"/>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makefile</a:t>
            </a:r>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 include (</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tests.mk</a:t>
            </a:r>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705384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Addition to </a:t>
            </a:r>
            <a:r>
              <a:rPr lang="en-US" dirty="0" err="1"/>
              <a:t>CMakeLists.txt</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0" y="1841242"/>
            <a:ext cx="11718942" cy="3139321"/>
          </a:xfrm>
          <a:prstGeom prst="rect">
            <a:avLst/>
          </a:prstGeom>
          <a:solidFill>
            <a:schemeClr val="tx1">
              <a:lumMod val="75000"/>
              <a:lumOff val="25000"/>
            </a:schemeClr>
          </a:solidFill>
        </p:spPr>
        <p:txBody>
          <a:bodyPr wrap="square">
            <a:spAutoFit/>
          </a:bodyPr>
          <a:lstStyle/>
          <a:p>
            <a:r>
              <a:rPr lang="en-US" sz="2200" dirty="0" err="1">
                <a:solidFill>
                  <a:srgbClr val="2CEEEB"/>
                </a:solidFill>
                <a:latin typeface="Monaco" pitchFamily="2" charset="77"/>
              </a:rPr>
              <a:t>enable_testing</a:t>
            </a:r>
            <a:r>
              <a:rPr lang="en-US" sz="2200" dirty="0">
                <a:solidFill>
                  <a:srgbClr val="F2F2F2"/>
                </a:solidFill>
                <a:latin typeface="Monaco" pitchFamily="2" charset="77"/>
              </a:rPr>
              <a:t>()</a:t>
            </a:r>
            <a:endParaRPr lang="en-US" sz="2200" b="1" dirty="0">
              <a:solidFill>
                <a:schemeClr val="bg1">
                  <a:lumMod val="95000"/>
                </a:schemeClr>
              </a:solidFill>
              <a:latin typeface="Monaco" pitchFamily="2" charset="77"/>
            </a:endParaRPr>
          </a:p>
          <a:p>
            <a:endParaRPr lang="en-US" sz="2200" b="1" dirty="0">
              <a:solidFill>
                <a:schemeClr val="bg1">
                  <a:lumMod val="95000"/>
                </a:schemeClr>
              </a:solidFill>
              <a:latin typeface="Monaco" pitchFamily="2" charset="77"/>
            </a:endParaRPr>
          </a:p>
          <a:p>
            <a:r>
              <a:rPr lang="en-US" sz="2200" dirty="0" err="1">
                <a:solidFill>
                  <a:srgbClr val="2CEEEB"/>
                </a:solidFill>
                <a:latin typeface="Monaco" pitchFamily="2" charset="77"/>
              </a:rPr>
              <a:t>add_test</a:t>
            </a:r>
            <a:r>
              <a:rPr lang="en-US" sz="2200" dirty="0">
                <a:solidFill>
                  <a:srgbClr val="F2F2F2"/>
                </a:solidFill>
                <a:latin typeface="Monaco" pitchFamily="2" charset="77"/>
              </a:rPr>
              <a:t>(</a:t>
            </a:r>
            <a:r>
              <a:rPr lang="en-US" sz="2200" dirty="0">
                <a:solidFill>
                  <a:srgbClr val="FFFFFF"/>
                </a:solidFill>
                <a:latin typeface="Monaco" pitchFamily="2" charset="77"/>
              </a:rPr>
              <a:t>NAME</a:t>
            </a:r>
            <a:r>
              <a:rPr lang="en-US" sz="2200" dirty="0">
                <a:solidFill>
                  <a:srgbClr val="F2F2F2"/>
                </a:solidFill>
                <a:latin typeface="Monaco" pitchFamily="2" charset="77"/>
              </a:rPr>
              <a:t> </a:t>
            </a:r>
            <a:r>
              <a:rPr lang="en-US" sz="2200" dirty="0" err="1">
                <a:solidFill>
                  <a:srgbClr val="F2F2F2"/>
                </a:solidFill>
                <a:latin typeface="Monaco" pitchFamily="2" charset="77"/>
              </a:rPr>
              <a:t>heat_help</a:t>
            </a:r>
            <a:endParaRPr lang="en-US" sz="2200" dirty="0">
              <a:solidFill>
                <a:srgbClr val="F2F2F2"/>
              </a:solidFill>
              <a:latin typeface="Monaco" pitchFamily="2" charset="77"/>
            </a:endParaRPr>
          </a:p>
          <a:p>
            <a:r>
              <a:rPr lang="en-US" sz="2200" dirty="0">
                <a:solidFill>
                  <a:srgbClr val="F2F2F2"/>
                </a:solidFill>
                <a:latin typeface="Monaco" pitchFamily="2" charset="77"/>
              </a:rPr>
              <a:t>         </a:t>
            </a:r>
            <a:r>
              <a:rPr lang="en-US" sz="2200" dirty="0">
                <a:solidFill>
                  <a:srgbClr val="FFFFFF"/>
                </a:solidFill>
                <a:latin typeface="Monaco" pitchFamily="2" charset="77"/>
              </a:rPr>
              <a:t>COMMAND</a:t>
            </a:r>
            <a:r>
              <a:rPr lang="en-US" sz="2200" dirty="0">
                <a:solidFill>
                  <a:srgbClr val="F2F2F2"/>
                </a:solidFill>
                <a:latin typeface="Monaco" pitchFamily="2" charset="77"/>
              </a:rPr>
              <a:t> </a:t>
            </a:r>
            <a:r>
              <a:rPr lang="en-US" sz="2200" dirty="0">
                <a:solidFill>
                  <a:srgbClr val="FED4D5"/>
                </a:solidFill>
                <a:latin typeface="Monaco" pitchFamily="2" charset="77"/>
              </a:rPr>
              <a:t>$&lt;</a:t>
            </a:r>
            <a:r>
              <a:rPr lang="en-US" sz="2200" dirty="0" err="1">
                <a:solidFill>
                  <a:srgbClr val="FB00FF"/>
                </a:solidFill>
                <a:latin typeface="Monaco" pitchFamily="2" charset="77"/>
              </a:rPr>
              <a:t>TARGET_FILE</a:t>
            </a:r>
            <a:r>
              <a:rPr lang="en-US" sz="2200" dirty="0" err="1">
                <a:solidFill>
                  <a:srgbClr val="FED4D5"/>
                </a:solidFill>
                <a:latin typeface="Monaco" pitchFamily="2" charset="77"/>
              </a:rPr>
              <a:t>:heat</a:t>
            </a:r>
            <a:r>
              <a:rPr lang="en-US" sz="2200" dirty="0">
                <a:solidFill>
                  <a:srgbClr val="FED4D5"/>
                </a:solidFill>
                <a:latin typeface="Monaco" pitchFamily="2" charset="77"/>
              </a:rPr>
              <a:t>&gt; </a:t>
            </a:r>
            <a:r>
              <a:rPr lang="en-US" sz="2200" dirty="0">
                <a:solidFill>
                  <a:srgbClr val="F2F2F2"/>
                </a:solidFill>
                <a:latin typeface="Monaco" pitchFamily="2" charset="77"/>
              </a:rPr>
              <a:t>help)</a:t>
            </a:r>
            <a:endParaRPr lang="en-US" sz="2200" b="1" dirty="0">
              <a:solidFill>
                <a:schemeClr val="bg1">
                  <a:lumMod val="95000"/>
                </a:schemeClr>
              </a:solidFill>
              <a:latin typeface="Monaco" pitchFamily="2" charset="77"/>
            </a:endParaRPr>
          </a:p>
          <a:p>
            <a:endParaRPr lang="en-US" sz="2200" b="1" dirty="0">
              <a:solidFill>
                <a:schemeClr val="bg1">
                  <a:lumMod val="95000"/>
                </a:schemeClr>
              </a:solidFill>
              <a:latin typeface="Monaco" pitchFamily="2" charset="77"/>
            </a:endParaRPr>
          </a:p>
          <a:p>
            <a:r>
              <a:rPr lang="en-US" sz="2200" dirty="0" err="1">
                <a:solidFill>
                  <a:srgbClr val="2CEEEB"/>
                </a:solidFill>
                <a:latin typeface="Monaco" pitchFamily="2" charset="77"/>
              </a:rPr>
              <a:t>add_test</a:t>
            </a:r>
            <a:r>
              <a:rPr lang="en-US" sz="2200" dirty="0">
                <a:solidFill>
                  <a:srgbClr val="F2F2F2"/>
                </a:solidFill>
                <a:latin typeface="Monaco" pitchFamily="2" charset="77"/>
              </a:rPr>
              <a:t>(</a:t>
            </a:r>
            <a:r>
              <a:rPr lang="en-US" sz="2200" dirty="0">
                <a:solidFill>
                  <a:srgbClr val="FFFFFF"/>
                </a:solidFill>
                <a:latin typeface="Monaco" pitchFamily="2" charset="77"/>
              </a:rPr>
              <a:t>NAME</a:t>
            </a:r>
            <a:r>
              <a:rPr lang="en-US" sz="2200" dirty="0">
                <a:solidFill>
                  <a:srgbClr val="F2F2F2"/>
                </a:solidFill>
                <a:latin typeface="Monaco" pitchFamily="2" charset="77"/>
              </a:rPr>
              <a:t> </a:t>
            </a:r>
            <a:r>
              <a:rPr lang="en-US" sz="2200" dirty="0" err="1">
                <a:solidFill>
                  <a:srgbClr val="F2F2F2"/>
                </a:solidFill>
                <a:latin typeface="Monaco" pitchFamily="2" charset="77"/>
              </a:rPr>
              <a:t>crankn</a:t>
            </a:r>
            <a:endParaRPr lang="en-US" sz="2200" dirty="0">
              <a:solidFill>
                <a:srgbClr val="F2F2F2"/>
              </a:solidFill>
              <a:latin typeface="Monaco" pitchFamily="2" charset="77"/>
            </a:endParaRPr>
          </a:p>
          <a:p>
            <a:r>
              <a:rPr lang="en-US" sz="2200" dirty="0">
                <a:solidFill>
                  <a:srgbClr val="F2F2F2"/>
                </a:solidFill>
                <a:latin typeface="Monaco" pitchFamily="2" charset="77"/>
              </a:rPr>
              <a:t>         </a:t>
            </a:r>
            <a:r>
              <a:rPr lang="en-US" sz="2200" dirty="0">
                <a:solidFill>
                  <a:srgbClr val="FFFFFF"/>
                </a:solidFill>
                <a:latin typeface="Monaco" pitchFamily="2" charset="77"/>
              </a:rPr>
              <a:t>COMMAND</a:t>
            </a:r>
            <a:r>
              <a:rPr lang="en-US" sz="2200" dirty="0">
                <a:solidFill>
                  <a:srgbClr val="F2F2F2"/>
                </a:solidFill>
                <a:latin typeface="Monaco" pitchFamily="2" charset="77"/>
              </a:rPr>
              <a:t> </a:t>
            </a:r>
            <a:r>
              <a:rPr lang="en-US" sz="2200" dirty="0" err="1">
                <a:solidFill>
                  <a:srgbClr val="F2F2F2"/>
                </a:solidFill>
                <a:latin typeface="Monaco" pitchFamily="2" charset="77"/>
              </a:rPr>
              <a:t>testDriver.sh</a:t>
            </a:r>
            <a:r>
              <a:rPr lang="en-US" sz="2200" dirty="0">
                <a:solidFill>
                  <a:srgbClr val="F2F2F2"/>
                </a:solidFill>
                <a:latin typeface="Monaco" pitchFamily="2" charset="77"/>
              </a:rPr>
              <a:t> </a:t>
            </a:r>
            <a:r>
              <a:rPr lang="en-US" sz="2200" dirty="0">
                <a:solidFill>
                  <a:srgbClr val="FED4D5"/>
                </a:solidFill>
                <a:latin typeface="Monaco" pitchFamily="2" charset="77"/>
              </a:rPr>
              <a:t>$&lt;</a:t>
            </a:r>
            <a:r>
              <a:rPr lang="en-US" sz="2200" dirty="0" err="1">
                <a:solidFill>
                  <a:srgbClr val="FB00FF"/>
                </a:solidFill>
                <a:latin typeface="Monaco" pitchFamily="2" charset="77"/>
              </a:rPr>
              <a:t>TARGET_FILE</a:t>
            </a:r>
            <a:r>
              <a:rPr lang="en-US" sz="2200" dirty="0" err="1">
                <a:solidFill>
                  <a:srgbClr val="FED4D5"/>
                </a:solidFill>
                <a:latin typeface="Monaco" pitchFamily="2" charset="77"/>
              </a:rPr>
              <a:t>:heat</a:t>
            </a:r>
            <a:r>
              <a:rPr lang="en-US" sz="2200" dirty="0">
                <a:solidFill>
                  <a:srgbClr val="FED4D5"/>
                </a:solidFill>
                <a:latin typeface="Monaco" pitchFamily="2" charset="77"/>
              </a:rPr>
              <a:t>&gt; </a:t>
            </a:r>
            <a:r>
              <a:rPr lang="en-US" sz="2200" dirty="0" err="1">
                <a:solidFill>
                  <a:srgbClr val="F2F2F2"/>
                </a:solidFill>
                <a:latin typeface="Monaco" pitchFamily="2" charset="77"/>
              </a:rPr>
              <a:t>crankn</a:t>
            </a:r>
            <a:r>
              <a:rPr lang="en-US" sz="2200" dirty="0">
                <a:solidFill>
                  <a:srgbClr val="F2F2F2"/>
                </a:solidFill>
                <a:latin typeface="Monaco" pitchFamily="2" charset="77"/>
              </a:rPr>
              <a:t>)</a:t>
            </a:r>
          </a:p>
          <a:p>
            <a:endParaRPr lang="en-US" sz="2200" dirty="0">
              <a:solidFill>
                <a:srgbClr val="F2F2F2"/>
              </a:solidFill>
              <a:latin typeface="Monaco" pitchFamily="2" charset="77"/>
            </a:endParaRPr>
          </a:p>
          <a:p>
            <a:r>
              <a:rPr lang="en-US" sz="2200" b="1" dirty="0">
                <a:solidFill>
                  <a:srgbClr val="F2F2F2"/>
                </a:solidFill>
                <a:latin typeface="Monaco" pitchFamily="2" charset="77"/>
              </a:rPr>
              <a:t># functions/for/if/adding tests</a:t>
            </a:r>
            <a:endParaRPr lang="en-US" sz="2200" b="1" dirty="0">
              <a:solidFill>
                <a:schemeClr val="bg1">
                  <a:lumMod val="95000"/>
                </a:schemeClr>
              </a:solidFill>
              <a:latin typeface="Monaco" pitchFamily="2" charset="77"/>
            </a:endParaRPr>
          </a:p>
        </p:txBody>
      </p:sp>
      <p:sp>
        <p:nvSpPr>
          <p:cNvPr id="8" name="Rectangle 7">
            <a:extLst>
              <a:ext uri="{FF2B5EF4-FFF2-40B4-BE49-F238E27FC236}">
                <a16:creationId xmlns:a16="http://schemas.microsoft.com/office/drawing/2014/main" id="{ADFF2688-404E-2D42-AFD1-817CB7B33602}"/>
              </a:ext>
            </a:extLst>
          </p:cNvPr>
          <p:cNvSpPr/>
          <p:nvPr/>
        </p:nvSpPr>
        <p:spPr>
          <a:xfrm>
            <a:off x="571670" y="1325880"/>
            <a:ext cx="6305327" cy="430887"/>
          </a:xfrm>
          <a:prstGeom prst="rect">
            <a:avLst/>
          </a:prstGeom>
        </p:spPr>
        <p:txBody>
          <a:bodyPr wrap="square">
            <a:spAutoFit/>
          </a:bodyPr>
          <a:lstStyle/>
          <a:p>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tests/</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
        <p:nvSpPr>
          <p:cNvPr id="13" name="Rectangle 12">
            <a:extLst>
              <a:ext uri="{FF2B5EF4-FFF2-40B4-BE49-F238E27FC236}">
                <a16:creationId xmlns:a16="http://schemas.microsoft.com/office/drawing/2014/main" id="{2F01AE9F-2D5D-574C-A809-8CD306F550D3}"/>
              </a:ext>
            </a:extLst>
          </p:cNvPr>
          <p:cNvSpPr/>
          <p:nvPr/>
        </p:nvSpPr>
        <p:spPr>
          <a:xfrm>
            <a:off x="1116417" y="5065038"/>
            <a:ext cx="9331209" cy="1045223"/>
          </a:xfrm>
          <a:prstGeom prst="rect">
            <a:avLst/>
          </a:prstGeom>
        </p:spPr>
        <p:txBody>
          <a:bodyPr wrap="square">
            <a:spAutoFit/>
          </a:bodyPr>
          <a:lstStyle/>
          <a:p>
            <a:pPr>
              <a:lnSpc>
                <a:spcPct val="150000"/>
              </a:lnSpc>
            </a:pPr>
            <a:r>
              <a:rPr lang="en-US" sz="2200" dirty="0"/>
              <a:t>Lots of potential for programmatically creating tests!</a:t>
            </a:r>
          </a:p>
          <a:p>
            <a:pPr>
              <a:lnSpc>
                <a:spcPct val="150000"/>
              </a:lnSpc>
            </a:pPr>
            <a:r>
              <a:rPr lang="en-US" sz="2200" dirty="0"/>
              <a:t>Try and keep it simple – complex </a:t>
            </a:r>
            <a:r>
              <a:rPr lang="en-US" sz="2200" dirty="0" err="1"/>
              <a:t>cmake</a:t>
            </a:r>
            <a:r>
              <a:rPr lang="en-US" sz="2200" dirty="0"/>
              <a:t> code is bad form.</a:t>
            </a:r>
          </a:p>
        </p:txBody>
      </p:sp>
      <p:sp>
        <p:nvSpPr>
          <p:cNvPr id="7" name="Rectangle 6">
            <a:extLst>
              <a:ext uri="{FF2B5EF4-FFF2-40B4-BE49-F238E27FC236}">
                <a16:creationId xmlns:a16="http://schemas.microsoft.com/office/drawing/2014/main" id="{F827231C-86C1-8242-AD82-3D76BDDA74CF}"/>
              </a:ext>
            </a:extLst>
          </p:cNvPr>
          <p:cNvSpPr/>
          <p:nvPr/>
        </p:nvSpPr>
        <p:spPr>
          <a:xfrm>
            <a:off x="5883498" y="916246"/>
            <a:ext cx="6305327" cy="338554"/>
          </a:xfrm>
          <a:prstGeom prst="rect">
            <a:avLst/>
          </a:prstGeom>
        </p:spPr>
        <p:txBody>
          <a:bodyPr wrap="square">
            <a:spAutoFit/>
          </a:bodyPr>
          <a:lstStyle/>
          <a:p>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https://cmake.org/cmake/help/latest/command/add_test.html</a:t>
            </a:r>
            <a:endParaRPr lang="en-US" sz="16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4670062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Bonus: swap out test driver (</a:t>
            </a:r>
            <a:r>
              <a:rPr lang="en-US" dirty="0" err="1"/>
              <a:t>perl</a:t>
            </a:r>
            <a:r>
              <a:rPr lang="en-US" dirty="0"/>
              <a:t> -&gt; awk)</a:t>
            </a:r>
          </a:p>
        </p:txBody>
      </p:sp>
      <p:sp>
        <p:nvSpPr>
          <p:cNvPr id="10" name="Rectangle 9">
            <a:extLst>
              <a:ext uri="{FF2B5EF4-FFF2-40B4-BE49-F238E27FC236}">
                <a16:creationId xmlns:a16="http://schemas.microsoft.com/office/drawing/2014/main" id="{CD1C0C0A-93E7-0343-9981-7B2CAA696834}"/>
              </a:ext>
            </a:extLst>
          </p:cNvPr>
          <p:cNvSpPr/>
          <p:nvPr/>
        </p:nvSpPr>
        <p:spPr>
          <a:xfrm>
            <a:off x="469883" y="1614428"/>
            <a:ext cx="11718942" cy="5170646"/>
          </a:xfrm>
          <a:prstGeom prst="rect">
            <a:avLst/>
          </a:prstGeom>
          <a:solidFill>
            <a:schemeClr val="tx1">
              <a:lumMod val="75000"/>
              <a:lumOff val="25000"/>
            </a:schemeClr>
          </a:solidFill>
        </p:spPr>
        <p:txBody>
          <a:bodyPr wrap="square">
            <a:spAutoFit/>
          </a:bodyPr>
          <a:lstStyle/>
          <a:p>
            <a:r>
              <a:rPr lang="en-US" sz="2200" dirty="0">
                <a:solidFill>
                  <a:srgbClr val="2CEEEB"/>
                </a:solidFill>
                <a:latin typeface="Monaco" pitchFamily="2" charset="77"/>
              </a:rPr>
              <a:t>#!/bin/bash</a:t>
            </a:r>
          </a:p>
          <a:p>
            <a:r>
              <a:rPr lang="en-US" sz="2200" dirty="0">
                <a:solidFill>
                  <a:srgbClr val="E8EB14"/>
                </a:solidFill>
                <a:latin typeface="Monaco" pitchFamily="2" charset="77"/>
              </a:rPr>
              <a:t>set</a:t>
            </a:r>
            <a:r>
              <a:rPr lang="en-US" sz="2200" dirty="0">
                <a:solidFill>
                  <a:srgbClr val="2CEEEB"/>
                </a:solidFill>
                <a:latin typeface="Monaco" pitchFamily="2" charset="77"/>
              </a:rPr>
              <a:t> </a:t>
            </a:r>
            <a:r>
              <a:rPr lang="en-US" sz="2200" dirty="0">
                <a:solidFill>
                  <a:srgbClr val="FED4D5"/>
                </a:solidFill>
                <a:latin typeface="Monaco" pitchFamily="2" charset="77"/>
              </a:rPr>
              <a:t>–e               </a:t>
            </a:r>
            <a:r>
              <a:rPr lang="en-US" sz="2200" dirty="0">
                <a:solidFill>
                  <a:srgbClr val="2CEEEB"/>
                </a:solidFill>
                <a:latin typeface="Monaco" pitchFamily="2" charset="77"/>
              </a:rPr>
              <a:t># exit immediately on error</a:t>
            </a:r>
            <a:endParaRPr lang="en-US" sz="2200" dirty="0">
              <a:solidFill>
                <a:srgbClr val="FED4D5"/>
              </a:solidFill>
              <a:latin typeface="Monaco" pitchFamily="2" charset="77"/>
            </a:endParaRPr>
          </a:p>
          <a:p>
            <a:r>
              <a:rPr lang="en-US" sz="2200" dirty="0" err="1">
                <a:solidFill>
                  <a:srgbClr val="2CEEEB"/>
                </a:solidFill>
                <a:latin typeface="Monaco" pitchFamily="2" charset="77"/>
              </a:rPr>
              <a:t>errbnd</a:t>
            </a:r>
            <a:r>
              <a:rPr lang="en-US" sz="2200" dirty="0">
                <a:solidFill>
                  <a:srgbClr val="F2F2F2"/>
                </a:solidFill>
                <a:latin typeface="Monaco" pitchFamily="2" charset="77"/>
              </a:rPr>
              <a:t>=1e-7</a:t>
            </a:r>
          </a:p>
          <a:p>
            <a:r>
              <a:rPr lang="en-US" sz="2200" dirty="0" err="1">
                <a:solidFill>
                  <a:srgbClr val="2CEEEB"/>
                </a:solidFill>
                <a:latin typeface="Monaco" pitchFamily="2" charset="77"/>
              </a:rPr>
              <a:t>alg</a:t>
            </a:r>
            <a:r>
              <a:rPr lang="en-US" sz="2200" dirty="0">
                <a:solidFill>
                  <a:srgbClr val="F2F2F2"/>
                </a:solidFill>
                <a:latin typeface="Monaco" pitchFamily="2" charset="77"/>
              </a:rPr>
              <a:t>=</a:t>
            </a:r>
            <a:r>
              <a:rPr lang="en-US" sz="2200" dirty="0">
                <a:solidFill>
                  <a:srgbClr val="E8EB14"/>
                </a:solidFill>
                <a:latin typeface="Monaco" pitchFamily="2" charset="77"/>
              </a:rPr>
              <a:t>"</a:t>
            </a:r>
            <a:r>
              <a:rPr lang="en-US" sz="2200" dirty="0">
                <a:solidFill>
                  <a:srgbClr val="5EDCFF"/>
                </a:solidFill>
                <a:latin typeface="Monaco" pitchFamily="2" charset="77"/>
              </a:rPr>
              <a:t>$2</a:t>
            </a:r>
            <a:r>
              <a:rPr lang="en-US" sz="2200" dirty="0">
                <a:solidFill>
                  <a:srgbClr val="E8EB14"/>
                </a:solidFill>
                <a:latin typeface="Monaco" pitchFamily="2" charset="77"/>
              </a:rPr>
              <a:t>"</a:t>
            </a:r>
          </a:p>
          <a:p>
            <a:r>
              <a:rPr lang="en-US" sz="2200" dirty="0">
                <a:solidFill>
                  <a:srgbClr val="5EDCFF"/>
                </a:solidFill>
                <a:latin typeface="Monaco" pitchFamily="2" charset="77"/>
              </a:rPr>
              <a:t>$1</a:t>
            </a:r>
            <a:r>
              <a:rPr lang="en-US" sz="2200" dirty="0">
                <a:solidFill>
                  <a:srgbClr val="F2F2F2"/>
                </a:solidFill>
                <a:latin typeface="Monaco" pitchFamily="2" charset="77"/>
              </a:rPr>
              <a:t> </a:t>
            </a:r>
            <a:r>
              <a:rPr lang="en-US" sz="2200" dirty="0" err="1">
                <a:solidFill>
                  <a:srgbClr val="2CEEEB"/>
                </a:solidFill>
                <a:latin typeface="Monaco" pitchFamily="2" charset="77"/>
              </a:rPr>
              <a:t>alg</a:t>
            </a:r>
            <a:r>
              <a:rPr lang="en-US" sz="2200" dirty="0">
                <a:solidFill>
                  <a:srgbClr val="F2F2F2"/>
                </a:solidFill>
                <a:latin typeface="Monaco" pitchFamily="2" charset="77"/>
              </a:rPr>
              <a:t>=</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2F2F2"/>
                </a:solidFill>
                <a:latin typeface="Monaco" pitchFamily="2" charset="77"/>
              </a:rPr>
              <a:t> </a:t>
            </a:r>
            <a:r>
              <a:rPr lang="en-US" sz="2200" dirty="0" err="1">
                <a:solidFill>
                  <a:srgbClr val="2CEEEB"/>
                </a:solidFill>
                <a:latin typeface="Monaco" pitchFamily="2" charset="77"/>
              </a:rPr>
              <a:t>runame</a:t>
            </a:r>
            <a:r>
              <a:rPr lang="en-US" sz="2200" dirty="0">
                <a:solidFill>
                  <a:srgbClr val="F2F2F2"/>
                </a:solidFill>
                <a:latin typeface="Monaco" pitchFamily="2" charset="77"/>
              </a:rPr>
              <a:t>=check_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2F2F2"/>
                </a:solidFill>
                <a:latin typeface="Monaco" pitchFamily="2" charset="77"/>
              </a:rPr>
              <a:t> </a:t>
            </a:r>
            <a:r>
              <a:rPr lang="en-US" sz="2200" dirty="0" err="1">
                <a:solidFill>
                  <a:srgbClr val="2CEEEB"/>
                </a:solidFill>
                <a:latin typeface="Monaco" pitchFamily="2" charset="77"/>
              </a:rPr>
              <a:t>outi</a:t>
            </a:r>
            <a:r>
              <a:rPr lang="en-US" sz="2200" dirty="0">
                <a:solidFill>
                  <a:srgbClr val="F2F2F2"/>
                </a:solidFill>
                <a:latin typeface="Monaco" pitchFamily="2" charset="77"/>
              </a:rPr>
              <a:t>=</a:t>
            </a:r>
            <a:r>
              <a:rPr lang="en-US" sz="2200" dirty="0">
                <a:solidFill>
                  <a:srgbClr val="FB00FF"/>
                </a:solidFill>
                <a:latin typeface="Monaco" pitchFamily="2" charset="77"/>
              </a:rPr>
              <a:t>0</a:t>
            </a:r>
            <a:r>
              <a:rPr lang="en-US" sz="2200" dirty="0">
                <a:solidFill>
                  <a:srgbClr val="F2F2F2"/>
                </a:solidFill>
                <a:latin typeface="Monaco" pitchFamily="2" charset="77"/>
              </a:rPr>
              <a:t> </a:t>
            </a:r>
            <a:r>
              <a:rPr lang="en-US" sz="2200" dirty="0" err="1">
                <a:solidFill>
                  <a:srgbClr val="2CEEEB"/>
                </a:solidFill>
                <a:latin typeface="Monaco" pitchFamily="2" charset="77"/>
              </a:rPr>
              <a:t>maxt</a:t>
            </a:r>
            <a:r>
              <a:rPr lang="en-US" sz="2200" dirty="0">
                <a:solidFill>
                  <a:srgbClr val="F2F2F2"/>
                </a:solidFill>
                <a:latin typeface="Monaco" pitchFamily="2" charset="77"/>
              </a:rPr>
              <a:t>=-5e-8 </a:t>
            </a:r>
            <a:r>
              <a:rPr lang="en-US" sz="2200" dirty="0" err="1">
                <a:solidFill>
                  <a:srgbClr val="2CEEEB"/>
                </a:solidFill>
                <a:latin typeface="Monaco" pitchFamily="2" charset="77"/>
              </a:rPr>
              <a:t>ic</a:t>
            </a:r>
            <a:r>
              <a:rPr lang="en-US" sz="2200" dirty="0">
                <a:solidFill>
                  <a:srgbClr val="F2F2F2"/>
                </a:solidFill>
                <a:latin typeface="Monaco" pitchFamily="2" charset="77"/>
              </a:rPr>
              <a:t>=</a:t>
            </a:r>
            <a:r>
              <a:rPr lang="en-US" sz="2200" dirty="0">
                <a:solidFill>
                  <a:srgbClr val="E8EB14"/>
                </a:solidFill>
                <a:latin typeface="Monaco" pitchFamily="2" charset="77"/>
              </a:rPr>
              <a:t>"</a:t>
            </a:r>
            <a:r>
              <a:rPr lang="en-US" sz="2200" dirty="0">
                <a:solidFill>
                  <a:srgbClr val="FB00FF"/>
                </a:solidFill>
                <a:latin typeface="Monaco" pitchFamily="2" charset="77"/>
              </a:rPr>
              <a:t>rand(0,0.2,2)</a:t>
            </a:r>
            <a:r>
              <a:rPr lang="en-US" sz="2200" dirty="0">
                <a:solidFill>
                  <a:srgbClr val="E8EB14"/>
                </a:solidFill>
                <a:latin typeface="Monaco" pitchFamily="2" charset="77"/>
              </a:rPr>
              <a:t>"</a:t>
            </a:r>
          </a:p>
          <a:p>
            <a:endParaRPr lang="en-US" sz="2200" dirty="0">
              <a:solidFill>
                <a:srgbClr val="E8EB14"/>
              </a:solidFill>
              <a:latin typeface="Monaco" pitchFamily="2" charset="77"/>
            </a:endParaRPr>
          </a:p>
          <a:p>
            <a:r>
              <a:rPr lang="en-US" sz="2200" dirty="0">
                <a:solidFill>
                  <a:srgbClr val="2CEEEB"/>
                </a:solidFill>
                <a:latin typeface="Monaco" pitchFamily="2" charset="77"/>
              </a:rPr>
              <a:t># absolute error check (deviation from straight line) </a:t>
            </a:r>
          </a:p>
          <a:p>
            <a:r>
              <a:rPr lang="en-US" sz="2200" dirty="0">
                <a:solidFill>
                  <a:srgbClr val="2CEEEB"/>
                </a:solidFill>
                <a:latin typeface="Monaco" pitchFamily="2" charset="77"/>
              </a:rPr>
              <a:t>err</a:t>
            </a:r>
            <a:r>
              <a:rPr lang="en-US" sz="2200" dirty="0">
                <a:solidFill>
                  <a:srgbClr val="F2F2F2"/>
                </a:solidFill>
                <a:latin typeface="Monaco" pitchFamily="2" charset="77"/>
              </a:rPr>
              <a:t>=</a:t>
            </a:r>
            <a:r>
              <a:rPr lang="en-US" sz="2200" dirty="0">
                <a:solidFill>
                  <a:srgbClr val="5EDCFF"/>
                </a:solidFill>
                <a:latin typeface="Monaco" pitchFamily="2" charset="77"/>
              </a:rPr>
              <a:t>$(</a:t>
            </a:r>
            <a:r>
              <a:rPr lang="en-US" sz="2200" dirty="0">
                <a:solidFill>
                  <a:srgbClr val="FED4D5"/>
                </a:solidFill>
                <a:latin typeface="Monaco" pitchFamily="2" charset="77"/>
              </a:rPr>
              <a:t>awk </a:t>
            </a:r>
            <a:r>
              <a:rPr lang="en-US" sz="2200" dirty="0">
                <a:solidFill>
                  <a:srgbClr val="E8EB14"/>
                </a:solidFill>
                <a:latin typeface="Monaco" pitchFamily="2" charset="77"/>
              </a:rPr>
              <a:t>'</a:t>
            </a:r>
            <a:r>
              <a:rPr lang="en-US" sz="2200" dirty="0">
                <a:solidFill>
                  <a:srgbClr val="FB00FF"/>
                </a:solidFill>
                <a:latin typeface="Monaco" pitchFamily="2" charset="77"/>
              </a:rPr>
              <a:t>function abs(x){return ((x &lt; 0.0) ? -x : x)}; BEGIN {err=1e10;} ! /#/ {err1=abs($2-$1); if(err1 &lt; err) err = err1;} END {print err;}</a:t>
            </a:r>
            <a:r>
              <a:rPr lang="en-US" sz="2200" dirty="0">
                <a:solidFill>
                  <a:srgbClr val="E8EB14"/>
                </a:solidFill>
                <a:latin typeface="Monaco" pitchFamily="2" charset="77"/>
              </a:rPr>
              <a:t>'</a:t>
            </a:r>
            <a:r>
              <a:rPr lang="en-US" sz="2200" dirty="0">
                <a:solidFill>
                  <a:srgbClr val="FED4D5"/>
                </a:solidFill>
                <a:latin typeface="Monaco" pitchFamily="2" charset="77"/>
              </a:rPr>
              <a:t> 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ED4D5"/>
                </a:solidFill>
                <a:latin typeface="Monaco" pitchFamily="2" charset="77"/>
              </a:rPr>
              <a:t>/check_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5EDCFF"/>
                </a:solidFill>
                <a:latin typeface="Monaco" pitchFamily="2" charset="77"/>
              </a:rPr>
              <a:t>}</a:t>
            </a:r>
            <a:r>
              <a:rPr lang="en-US" sz="2200" dirty="0">
                <a:solidFill>
                  <a:srgbClr val="FED4D5"/>
                </a:solidFill>
                <a:latin typeface="Monaco" pitchFamily="2" charset="77"/>
              </a:rPr>
              <a:t>_</a:t>
            </a:r>
            <a:r>
              <a:rPr lang="en-US" sz="2200" dirty="0" err="1">
                <a:solidFill>
                  <a:srgbClr val="FED4D5"/>
                </a:solidFill>
                <a:latin typeface="Monaco" pitchFamily="2" charset="77"/>
              </a:rPr>
              <a:t>soln_final.curve</a:t>
            </a:r>
            <a:r>
              <a:rPr lang="en-US" sz="2200" dirty="0">
                <a:solidFill>
                  <a:srgbClr val="5EDCFF"/>
                </a:solidFill>
                <a:latin typeface="Monaco" pitchFamily="2" charset="77"/>
              </a:rPr>
              <a:t>)</a:t>
            </a:r>
          </a:p>
          <a:p>
            <a:endParaRPr lang="en-US" sz="2200" dirty="0">
              <a:solidFill>
                <a:srgbClr val="5EDCFF"/>
              </a:solidFill>
              <a:latin typeface="Monaco" pitchFamily="2" charset="77"/>
            </a:endParaRPr>
          </a:p>
          <a:p>
            <a:r>
              <a:rPr lang="en-US" sz="2200" dirty="0">
                <a:solidFill>
                  <a:srgbClr val="E8EB14"/>
                </a:solidFill>
                <a:latin typeface="Monaco" pitchFamily="2" charset="77"/>
              </a:rPr>
              <a:t>echo</a:t>
            </a:r>
            <a:r>
              <a:rPr lang="en-US" sz="2200" dirty="0">
                <a:solidFill>
                  <a:srgbClr val="FB00FF"/>
                </a:solidFill>
                <a:latin typeface="Monaco" pitchFamily="2" charset="77"/>
              </a:rPr>
              <a:t> </a:t>
            </a:r>
            <a:r>
              <a:rPr lang="en-US" sz="2200" dirty="0">
                <a:solidFill>
                  <a:srgbClr val="E8EB14"/>
                </a:solidFill>
                <a:latin typeface="Monaco" pitchFamily="2" charset="77"/>
              </a:rPr>
              <a:t>"</a:t>
            </a:r>
            <a:r>
              <a:rPr lang="en-US" sz="2200" dirty="0">
                <a:solidFill>
                  <a:srgbClr val="FB00FF"/>
                </a:solidFill>
                <a:latin typeface="Monaco" pitchFamily="2" charset="77"/>
              </a:rPr>
              <a:t>Error = </a:t>
            </a:r>
            <a:r>
              <a:rPr lang="en-US" sz="2200" dirty="0">
                <a:solidFill>
                  <a:srgbClr val="5EDCFF"/>
                </a:solidFill>
                <a:latin typeface="Monaco" pitchFamily="2" charset="77"/>
              </a:rPr>
              <a:t>$err</a:t>
            </a:r>
            <a:r>
              <a:rPr lang="en-US" sz="2200" dirty="0">
                <a:solidFill>
                  <a:srgbClr val="E8EB14"/>
                </a:solidFill>
                <a:latin typeface="Monaco" pitchFamily="2" charset="77"/>
              </a:rPr>
              <a:t>"</a:t>
            </a:r>
          </a:p>
          <a:p>
            <a:r>
              <a:rPr lang="en-US" sz="2200" dirty="0">
                <a:solidFill>
                  <a:srgbClr val="E8EB14"/>
                </a:solidFill>
                <a:latin typeface="Monaco" pitchFamily="2" charset="77"/>
              </a:rPr>
              <a:t>rm</a:t>
            </a:r>
            <a:r>
              <a:rPr lang="en-US" sz="2200" dirty="0">
                <a:solidFill>
                  <a:srgbClr val="F2F2F2"/>
                </a:solidFill>
                <a:latin typeface="Monaco" pitchFamily="2" charset="77"/>
              </a:rPr>
              <a:t> </a:t>
            </a:r>
            <a:r>
              <a:rPr lang="en-US" sz="2200" dirty="0">
                <a:solidFill>
                  <a:srgbClr val="FED4D5"/>
                </a:solidFill>
                <a:latin typeface="Monaco" pitchFamily="2" charset="77"/>
              </a:rPr>
              <a:t>-</a:t>
            </a:r>
            <a:r>
              <a:rPr lang="en-US" sz="2200" dirty="0" err="1">
                <a:solidFill>
                  <a:srgbClr val="FED4D5"/>
                </a:solidFill>
                <a:latin typeface="Monaco" pitchFamily="2" charset="77"/>
              </a:rPr>
              <a:t>fr</a:t>
            </a:r>
            <a:r>
              <a:rPr lang="en-US" sz="2200" dirty="0">
                <a:solidFill>
                  <a:srgbClr val="F2F2F2"/>
                </a:solidFill>
                <a:latin typeface="Monaco" pitchFamily="2" charset="77"/>
              </a:rPr>
              <a:t> 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5EDCFF"/>
                </a:solidFill>
                <a:latin typeface="Monaco" pitchFamily="2" charset="77"/>
              </a:rPr>
              <a:t>    </a:t>
            </a:r>
            <a:r>
              <a:rPr lang="en-US" sz="2200" dirty="0">
                <a:solidFill>
                  <a:srgbClr val="2CEEEB"/>
                </a:solidFill>
                <a:latin typeface="Monaco" pitchFamily="2" charset="77"/>
              </a:rPr>
              <a:t># delete directory to test is re-runnable</a:t>
            </a:r>
            <a:endParaRPr lang="en-US" sz="2200" dirty="0">
              <a:solidFill>
                <a:srgbClr val="FB00FF"/>
              </a:solidFill>
              <a:latin typeface="Monaco" pitchFamily="2" charset="77"/>
            </a:endParaRPr>
          </a:p>
          <a:p>
            <a:endParaRPr lang="en-US" sz="2200" dirty="0">
              <a:solidFill>
                <a:srgbClr val="5EDCFF"/>
              </a:solidFill>
              <a:latin typeface="Monaco" pitchFamily="2" charset="77"/>
            </a:endParaRPr>
          </a:p>
          <a:p>
            <a:r>
              <a:rPr lang="en-US" sz="2200" dirty="0">
                <a:solidFill>
                  <a:srgbClr val="F2F2F2"/>
                </a:solidFill>
                <a:latin typeface="Monaco" pitchFamily="2" charset="77"/>
              </a:rPr>
              <a:t>awk </a:t>
            </a:r>
            <a:r>
              <a:rPr lang="en-US" sz="2200" dirty="0">
                <a:solidFill>
                  <a:srgbClr val="E8EB14"/>
                </a:solidFill>
                <a:latin typeface="Monaco" pitchFamily="2" charset="77"/>
              </a:rPr>
              <a:t>"</a:t>
            </a:r>
            <a:r>
              <a:rPr lang="en-US" sz="2200" dirty="0">
                <a:solidFill>
                  <a:srgbClr val="FB00FF"/>
                </a:solidFill>
                <a:latin typeface="Monaco" pitchFamily="2" charset="77"/>
              </a:rPr>
              <a:t>BEGIN {exit(</a:t>
            </a:r>
            <a:r>
              <a:rPr lang="en-US" sz="2200" dirty="0">
                <a:solidFill>
                  <a:srgbClr val="5EDCFF"/>
                </a:solidFill>
                <a:latin typeface="Monaco" pitchFamily="2" charset="77"/>
              </a:rPr>
              <a:t>$err</a:t>
            </a:r>
            <a:r>
              <a:rPr lang="en-US" sz="2200" dirty="0">
                <a:solidFill>
                  <a:srgbClr val="FB00FF"/>
                </a:solidFill>
                <a:latin typeface="Monaco" pitchFamily="2" charset="77"/>
              </a:rPr>
              <a:t> &gt;= </a:t>
            </a:r>
            <a:r>
              <a:rPr lang="en-US" sz="2200" dirty="0">
                <a:solidFill>
                  <a:srgbClr val="5EDCFF"/>
                </a:solidFill>
                <a:latin typeface="Monaco" pitchFamily="2" charset="77"/>
              </a:rPr>
              <a:t>$</a:t>
            </a:r>
            <a:r>
              <a:rPr lang="en-US" sz="2200" dirty="0" err="1">
                <a:solidFill>
                  <a:srgbClr val="5EDCFF"/>
                </a:solidFill>
                <a:latin typeface="Monaco" pitchFamily="2" charset="77"/>
              </a:rPr>
              <a:t>errbnd</a:t>
            </a:r>
            <a:r>
              <a:rPr lang="en-US" sz="2200" dirty="0">
                <a:solidFill>
                  <a:srgbClr val="FB00FF"/>
                </a:solidFill>
                <a:latin typeface="Monaco" pitchFamily="2" charset="77"/>
              </a:rPr>
              <a:t>);}</a:t>
            </a:r>
            <a:r>
              <a:rPr lang="en-US" sz="2200" dirty="0">
                <a:solidFill>
                  <a:srgbClr val="E8EB14"/>
                </a:solidFill>
                <a:latin typeface="Monaco" pitchFamily="2" charset="77"/>
              </a:rPr>
              <a:t>"  </a:t>
            </a:r>
            <a:r>
              <a:rPr lang="en-US" sz="2200" dirty="0">
                <a:solidFill>
                  <a:srgbClr val="2CEEEB"/>
                </a:solidFill>
                <a:latin typeface="Monaco" pitchFamily="2" charset="77"/>
              </a:rPr>
              <a:t># final return code</a:t>
            </a:r>
            <a:endParaRPr lang="en-US" sz="2200" dirty="0">
              <a:solidFill>
                <a:srgbClr val="E8EB14"/>
              </a:solidFill>
              <a:latin typeface="Monaco" pitchFamily="2" charset="77"/>
            </a:endParaRPr>
          </a:p>
        </p:txBody>
      </p:sp>
      <p:sp>
        <p:nvSpPr>
          <p:cNvPr id="12" name="Rectangle 11">
            <a:extLst>
              <a:ext uri="{FF2B5EF4-FFF2-40B4-BE49-F238E27FC236}">
                <a16:creationId xmlns:a16="http://schemas.microsoft.com/office/drawing/2014/main" id="{AE9910A0-3F40-9040-B4AB-1F70725157D4}"/>
              </a:ext>
            </a:extLst>
          </p:cNvPr>
          <p:cNvSpPr/>
          <p:nvPr/>
        </p:nvSpPr>
        <p:spPr>
          <a:xfrm>
            <a:off x="450592" y="1110436"/>
            <a:ext cx="6305327" cy="430887"/>
          </a:xfrm>
          <a:prstGeom prst="rect">
            <a:avLst/>
          </a:prstGeom>
        </p:spPr>
        <p:txBody>
          <a:bodyPr wrap="square">
            <a:spAutoFit/>
          </a:bodyPr>
          <a:lstStyle/>
          <a:p>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tests/</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testDriver.sh</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0149110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F5E125-1DF8-E846-A518-DEFED4D472CE}"/>
              </a:ext>
            </a:extLst>
          </p:cNvPr>
          <p:cNvSpPr/>
          <p:nvPr/>
        </p:nvSpPr>
        <p:spPr>
          <a:xfrm>
            <a:off x="7403690" y="6017342"/>
            <a:ext cx="2212258" cy="840658"/>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Running</a:t>
            </a:r>
          </a:p>
        </p:txBody>
      </p:sp>
      <p:sp>
        <p:nvSpPr>
          <p:cNvPr id="9" name="Rectangle 8">
            <a:extLst>
              <a:ext uri="{FF2B5EF4-FFF2-40B4-BE49-F238E27FC236}">
                <a16:creationId xmlns:a16="http://schemas.microsoft.com/office/drawing/2014/main" id="{1006434A-0222-5643-8057-D12E2DDA8E3D}"/>
              </a:ext>
            </a:extLst>
          </p:cNvPr>
          <p:cNvSpPr/>
          <p:nvPr/>
        </p:nvSpPr>
        <p:spPr>
          <a:xfrm>
            <a:off x="365760" y="1348254"/>
            <a:ext cx="11131891" cy="5509200"/>
          </a:xfrm>
          <a:prstGeom prst="rect">
            <a:avLst/>
          </a:prstGeom>
          <a:solidFill>
            <a:schemeClr val="tx1">
              <a:lumMod val="75000"/>
              <a:lumOff val="25000"/>
            </a:schemeClr>
          </a:solidFill>
        </p:spPr>
        <p:txBody>
          <a:bodyPr wrap="square">
            <a:spAutoFit/>
          </a:bodyPr>
          <a:lstStyle/>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Test project hello-numerical-world/build/tests</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1: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ftcs</a:t>
            </a: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1/3 Test #1: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ftcs</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   Passed    0.02 sec</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2: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crankn</a:t>
            </a: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2/3 Test #2: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crankn</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   Passed    0.02 sec</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3: upwind15</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3/3 Test #3: upwind15 .........................   Passed    0.03 sec</a:t>
            </a:r>
          </a:p>
          <a:p>
            <a:b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b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rgbClr val="00FA00"/>
                </a:solidFill>
                <a:latin typeface="Menlo" panose="020B0609030804020204" pitchFamily="49" charset="0"/>
                <a:ea typeface="Menlo" panose="020B0609030804020204" pitchFamily="49" charset="0"/>
                <a:cs typeface="Menlo" panose="020B0609030804020204" pitchFamily="49" charset="0"/>
              </a:rPr>
              <a:t>100% tests passed</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0 tests failed out of 3</a:t>
            </a:r>
          </a:p>
          <a:p>
            <a:b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b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Total Test time (real) =   0.08 sec</a:t>
            </a:r>
          </a:p>
        </p:txBody>
      </p:sp>
      <p:sp>
        <p:nvSpPr>
          <p:cNvPr id="8" name="Rectangle 7">
            <a:extLst>
              <a:ext uri="{FF2B5EF4-FFF2-40B4-BE49-F238E27FC236}">
                <a16:creationId xmlns:a16="http://schemas.microsoft.com/office/drawing/2014/main" id="{FEB32097-F9E5-DF4A-A07D-7F3A0134C9EC}"/>
              </a:ext>
            </a:extLst>
          </p:cNvPr>
          <p:cNvSpPr/>
          <p:nvPr/>
        </p:nvSpPr>
        <p:spPr>
          <a:xfrm>
            <a:off x="2324504" y="123526"/>
            <a:ext cx="4493243" cy="1107996"/>
          </a:xfrm>
          <a:prstGeom prst="rect">
            <a:avLst/>
          </a:prstGeom>
          <a:solidFill>
            <a:schemeClr val="tx1">
              <a:lumMod val="75000"/>
              <a:lumOff val="25000"/>
            </a:schemeClr>
          </a:solidFill>
        </p:spPr>
        <p:txBody>
          <a:bodyPr wrap="square">
            <a:spAutoFit/>
          </a:bodyPr>
          <a:lstStyle/>
          <a:p>
            <a:r>
              <a:rPr lang="en-US" sz="2200" b="1" dirty="0" err="1">
                <a:solidFill>
                  <a:schemeClr val="bg2"/>
                </a:solidFill>
                <a:latin typeface="Menlo" panose="020B0609030804020204" pitchFamily="49" charset="0"/>
              </a:rPr>
              <a:t>cmake</a:t>
            </a:r>
            <a:r>
              <a:rPr lang="en-US" sz="2200" b="1" dirty="0">
                <a:solidFill>
                  <a:schemeClr val="bg2"/>
                </a:solidFill>
                <a:latin typeface="Menlo" panose="020B0609030804020204" pitchFamily="49" charset="0"/>
              </a:rPr>
              <a:t> ..</a:t>
            </a:r>
          </a:p>
          <a:p>
            <a:r>
              <a:rPr lang="en-US" sz="2200" b="1" dirty="0">
                <a:solidFill>
                  <a:schemeClr val="bg2"/>
                </a:solidFill>
                <a:latin typeface="Menlo" panose="020B0609030804020204" pitchFamily="49" charset="0"/>
              </a:rPr>
              <a:t>make –j</a:t>
            </a:r>
          </a:p>
          <a:p>
            <a:r>
              <a:rPr lang="en-US" sz="2200" b="1" dirty="0">
                <a:solidFill>
                  <a:schemeClr val="bg2"/>
                </a:solidFill>
                <a:latin typeface="Menlo" panose="020B0609030804020204" pitchFamily="49" charset="0"/>
              </a:rPr>
              <a:t>cd tests &amp;&amp; </a:t>
            </a:r>
            <a:r>
              <a:rPr lang="en-US" sz="2200" b="1" dirty="0" err="1">
                <a:solidFill>
                  <a:schemeClr val="bg2"/>
                </a:solidFill>
                <a:latin typeface="Menlo" panose="020B0609030804020204" pitchFamily="49" charset="0"/>
              </a:rPr>
              <a:t>ctest</a:t>
            </a:r>
            <a:endParaRPr lang="en-US" sz="2200" b="1" dirty="0">
              <a:solidFill>
                <a:schemeClr val="bg2"/>
              </a:solidFill>
              <a:latin typeface="Menlo" panose="020B0609030804020204" pitchFamily="49" charset="0"/>
            </a:endParaRPr>
          </a:p>
        </p:txBody>
      </p:sp>
    </p:spTree>
    <p:extLst>
      <p:ext uri="{BB962C8B-B14F-4D97-AF65-F5344CB8AC3E}">
        <p14:creationId xmlns:p14="http://schemas.microsoft.com/office/powerpoint/2010/main" val="26537386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Going Further</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Reproduce these testing strategies on another repository</a:t>
            </a:r>
            <a:endParaRPr lang="en-US" sz="2800" i="1" dirty="0"/>
          </a:p>
          <a:p>
            <a:pPr lvl="1"/>
            <a:r>
              <a:rPr lang="en-US" sz="2400" dirty="0" err="1"/>
              <a:t>github.com</a:t>
            </a:r>
            <a:r>
              <a:rPr lang="en-US" sz="2400" dirty="0"/>
              <a:t>/</a:t>
            </a:r>
            <a:r>
              <a:rPr lang="en-US" sz="2400" dirty="0" err="1"/>
              <a:t>frobnitzem</a:t>
            </a:r>
            <a:r>
              <a:rPr lang="en-US" sz="2400" dirty="0"/>
              <a:t>/simple-</a:t>
            </a:r>
            <a:r>
              <a:rPr lang="en-US" sz="2400" dirty="0" err="1"/>
              <a:t>heateq</a:t>
            </a:r>
            <a:r>
              <a:rPr lang="en-US" sz="2400" dirty="0"/>
              <a:t> (same problem, different design)</a:t>
            </a:r>
            <a:endParaRPr lang="en-US" sz="2800" dirty="0"/>
          </a:p>
          <a:p>
            <a:r>
              <a:rPr lang="en-US" sz="2800" dirty="0"/>
              <a:t>Brainstorm some simple tests you could add to your own project</a:t>
            </a:r>
          </a:p>
          <a:p>
            <a:pPr lvl="1"/>
            <a:r>
              <a:rPr lang="en-US" sz="2400" dirty="0"/>
              <a:t>checks you've run manually</a:t>
            </a:r>
          </a:p>
          <a:p>
            <a:pPr lvl="1"/>
            <a:r>
              <a:rPr lang="en-US" sz="2400" dirty="0"/>
              <a:t>difficult-to-setup and reproduce cases that could be automated</a:t>
            </a:r>
          </a:p>
          <a:p>
            <a:r>
              <a:rPr lang="en-US" sz="2800" dirty="0"/>
              <a:t>Add some "blank tests" to your project</a:t>
            </a:r>
          </a:p>
          <a:p>
            <a:pPr lvl="1"/>
            <a:r>
              <a:rPr lang="en-US" sz="2400" dirty="0"/>
              <a:t>reduces the barrier to increased testing</a:t>
            </a:r>
          </a:p>
          <a:p>
            <a:pPr lvl="1"/>
            <a:r>
              <a:rPr lang="en-US" sz="2400" dirty="0"/>
              <a:t>What would make reporting on your build / run status better/simpler/more accessible?</a:t>
            </a:r>
          </a:p>
        </p:txBody>
      </p:sp>
    </p:spTree>
    <p:extLst>
      <p:ext uri="{BB962C8B-B14F-4D97-AF65-F5344CB8AC3E}">
        <p14:creationId xmlns:p14="http://schemas.microsoft.com/office/powerpoint/2010/main" val="36900373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Conclusion – C, kernels, </a:t>
            </a:r>
            <a:r>
              <a:rPr lang="en-US" dirty="0" err="1"/>
              <a:t>makefiles</a:t>
            </a:r>
            <a:r>
              <a:rPr lang="en-US" dirty="0"/>
              <a:t>, </a:t>
            </a:r>
            <a:r>
              <a:rPr lang="en-US" dirty="0" err="1"/>
              <a:t>CMakeLists</a:t>
            </a:r>
            <a:r>
              <a:rPr lang="en-US" dirty="0"/>
              <a:t>, coverage, etc.</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Start your projects small, stay organized</a:t>
            </a:r>
            <a:endParaRPr lang="en-US" sz="2800" i="1" dirty="0"/>
          </a:p>
          <a:p>
            <a:pPr lvl="1"/>
            <a:r>
              <a:rPr lang="en-US" sz="2400" dirty="0" err="1"/>
              <a:t>makefiles</a:t>
            </a:r>
            <a:r>
              <a:rPr lang="en-US" sz="2400" dirty="0"/>
              <a:t> provide fast development path</a:t>
            </a:r>
          </a:p>
          <a:p>
            <a:pPr lvl="1"/>
            <a:r>
              <a:rPr lang="en-US" sz="2400" dirty="0"/>
              <a:t>add tests before complexity grows!</a:t>
            </a:r>
          </a:p>
          <a:p>
            <a:pPr lvl="1"/>
            <a:r>
              <a:rPr lang="en-US" sz="2400" dirty="0"/>
              <a:t>simple to do with a "make check" target</a:t>
            </a:r>
            <a:endParaRPr lang="en-US" sz="2800" dirty="0"/>
          </a:p>
          <a:p>
            <a:r>
              <a:rPr lang="en-US" sz="2800" dirty="0" err="1"/>
              <a:t>cmake</a:t>
            </a:r>
            <a:r>
              <a:rPr lang="en-US" sz="2800" dirty="0"/>
              <a:t> (like </a:t>
            </a:r>
            <a:r>
              <a:rPr lang="en-US" sz="2800" dirty="0" err="1"/>
              <a:t>autoconf</a:t>
            </a:r>
            <a:r>
              <a:rPr lang="en-US" sz="2800" dirty="0"/>
              <a:t>) helps make portable builds</a:t>
            </a:r>
            <a:endParaRPr lang="en-US" sz="2800" i="1" dirty="0"/>
          </a:p>
          <a:p>
            <a:pPr lvl="1"/>
            <a:r>
              <a:rPr lang="en-US" sz="2400" dirty="0" err="1"/>
              <a:t>find_package</a:t>
            </a:r>
            <a:endParaRPr lang="en-US" sz="2400" dirty="0"/>
          </a:p>
          <a:p>
            <a:pPr lvl="1"/>
            <a:r>
              <a:rPr lang="en-US" sz="2400" dirty="0"/>
              <a:t>programmatic build options</a:t>
            </a:r>
          </a:p>
          <a:p>
            <a:pPr lvl="1"/>
            <a:r>
              <a:rPr lang="en-US" sz="2400" dirty="0"/>
              <a:t>set target properties -&gt; </a:t>
            </a:r>
            <a:r>
              <a:rPr lang="en-US" sz="2400" dirty="0" err="1"/>
              <a:t>cmake</a:t>
            </a:r>
            <a:r>
              <a:rPr lang="en-US" sz="2400" dirty="0"/>
              <a:t> looks up compiler flags for you</a:t>
            </a:r>
          </a:p>
          <a:p>
            <a:r>
              <a:rPr lang="en-US" sz="2800" dirty="0"/>
              <a:t>good testing strategies exist for both</a:t>
            </a:r>
          </a:p>
          <a:p>
            <a:pPr lvl="1"/>
            <a:r>
              <a:rPr lang="en-US" sz="2400" dirty="0"/>
              <a:t>directly run the executable with all options</a:t>
            </a:r>
          </a:p>
          <a:p>
            <a:pPr lvl="1"/>
            <a:r>
              <a:rPr lang="en-US" sz="2400" dirty="0"/>
              <a:t>create shell-script "test driver"</a:t>
            </a:r>
          </a:p>
          <a:p>
            <a:pPr lvl="1"/>
            <a:r>
              <a:rPr lang="en-US" sz="2400" dirty="0"/>
              <a:t>build stand-alone executables loading a library</a:t>
            </a:r>
          </a:p>
        </p:txBody>
      </p:sp>
    </p:spTree>
    <p:extLst>
      <p:ext uri="{BB962C8B-B14F-4D97-AF65-F5344CB8AC3E}">
        <p14:creationId xmlns:p14="http://schemas.microsoft.com/office/powerpoint/2010/main" val="2541481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571671" y="1423700"/>
            <a:ext cx="11617154" cy="3139321"/>
          </a:xfrm>
          <a:prstGeom prst="rect">
            <a:avLst/>
          </a:prstGeom>
          <a:solidFill>
            <a:schemeClr val="tx1">
              <a:lumMod val="75000"/>
              <a:lumOff val="25000"/>
            </a:schemeClr>
          </a:solidFill>
        </p:spPr>
        <p:txBody>
          <a:bodyPr wrap="square">
            <a:spAutoFit/>
          </a:bodyPr>
          <a:lstStyle/>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6" name="Rectangle 5">
            <a:extLst>
              <a:ext uri="{FF2B5EF4-FFF2-40B4-BE49-F238E27FC236}">
                <a16:creationId xmlns:a16="http://schemas.microsoft.com/office/drawing/2014/main" id="{4BC9C00E-A414-804B-A6FC-5BEF2D305E52}"/>
              </a:ext>
            </a:extLst>
          </p:cNvPr>
          <p:cNvSpPr/>
          <p:nvPr/>
        </p:nvSpPr>
        <p:spPr>
          <a:xfrm>
            <a:off x="450592" y="917076"/>
            <a:ext cx="9604561" cy="430887"/>
          </a:xfrm>
          <a:prstGeom prst="rect">
            <a:avLst/>
          </a:prstGeom>
        </p:spPr>
        <p:txBody>
          <a:bodyPr wrap="square">
            <a:spAutoFit/>
          </a:bodyPr>
          <a:lstStyle/>
          <a:p>
            <a:r>
              <a:rPr lang="en-US" sz="2200" dirty="0">
                <a:solidFill>
                  <a:schemeClr val="tx2"/>
                </a:solidFill>
                <a:latin typeface="Menlo" panose="020B0609030804020204" pitchFamily="49" charset="0"/>
                <a:hlinkClick r:id="rId3"/>
              </a:rPr>
              <a:t>github.com/bssw-tutorial/simple-heateq</a:t>
            </a:r>
            <a:endParaRPr lang="en-US" sz="2200" dirty="0">
              <a:solidFill>
                <a:schemeClr val="tx2"/>
              </a:solidFill>
              <a:latin typeface="Menlo" panose="020B0609030804020204" pitchFamily="49" charset="0"/>
            </a:endParaRP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0592" y="4825999"/>
            <a:ext cx="11166562" cy="1471495"/>
          </a:xfrm>
        </p:spPr>
        <p:txBody>
          <a:bodyPr/>
          <a:lstStyle/>
          <a:p>
            <a:pPr>
              <a:spcBef>
                <a:spcPts val="800"/>
              </a:spcBef>
            </a:pPr>
            <a:r>
              <a:rPr lang="en-US" dirty="0"/>
              <a:t>Minimal working code for each language: parameter class, energy/integrator class, and main function</a:t>
            </a:r>
          </a:p>
          <a:p>
            <a:pPr>
              <a:spcBef>
                <a:spcPts val="800"/>
              </a:spcBef>
            </a:pPr>
            <a:r>
              <a:rPr lang="en-US" dirty="0"/>
              <a:t>Time to build up the developer and user interfaces!</a:t>
            </a:r>
            <a:endParaRPr lang="en-US" sz="2000" dirty="0"/>
          </a:p>
        </p:txBody>
      </p:sp>
    </p:spTree>
    <p:extLst>
      <p:ext uri="{BB962C8B-B14F-4D97-AF65-F5344CB8AC3E}">
        <p14:creationId xmlns:p14="http://schemas.microsoft.com/office/powerpoint/2010/main" val="606292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4B9AD-D88A-6A4D-9790-B8C01189CD6B}"/>
              </a:ext>
            </a:extLst>
          </p:cNvPr>
          <p:cNvSpPr>
            <a:spLocks noGrp="1"/>
          </p:cNvSpPr>
          <p:nvPr>
            <p:ph type="title"/>
          </p:nvPr>
        </p:nvSpPr>
        <p:spPr/>
        <p:txBody>
          <a:bodyPr/>
          <a:lstStyle/>
          <a:p>
            <a:r>
              <a:rPr lang="en-US" dirty="0"/>
              <a:t>Guidelines &amp; Themes</a:t>
            </a:r>
          </a:p>
        </p:txBody>
      </p:sp>
      <p:sp>
        <p:nvSpPr>
          <p:cNvPr id="3" name="Content Placeholder 2">
            <a:extLst>
              <a:ext uri="{FF2B5EF4-FFF2-40B4-BE49-F238E27FC236}">
                <a16:creationId xmlns:a16="http://schemas.microsoft.com/office/drawing/2014/main" id="{12FB0A41-5664-4847-9FCE-F5C7D350581D}"/>
              </a:ext>
            </a:extLst>
          </p:cNvPr>
          <p:cNvSpPr>
            <a:spLocks noGrp="1"/>
          </p:cNvSpPr>
          <p:nvPr>
            <p:ph idx="1"/>
          </p:nvPr>
        </p:nvSpPr>
        <p:spPr>
          <a:xfrm>
            <a:off x="365760" y="983673"/>
            <a:ext cx="11369809" cy="5462847"/>
          </a:xfrm>
        </p:spPr>
        <p:txBody>
          <a:bodyPr/>
          <a:lstStyle/>
          <a:p>
            <a:r>
              <a:rPr lang="en-US" sz="3200" dirty="0"/>
              <a:t>Start from a portable build system</a:t>
            </a:r>
          </a:p>
          <a:p>
            <a:r>
              <a:rPr lang="en-US" sz="3200" dirty="0"/>
              <a:t>Keep source and documentation together</a:t>
            </a:r>
          </a:p>
          <a:p>
            <a:pPr lvl="1"/>
            <a:r>
              <a:rPr lang="en-US" sz="2800" dirty="0"/>
              <a:t>So changes are synced</a:t>
            </a:r>
          </a:p>
          <a:p>
            <a:pPr lvl="1"/>
            <a:r>
              <a:rPr lang="en-US" sz="2800" dirty="0"/>
              <a:t>YMMV: LAMMPS does this, </a:t>
            </a:r>
            <a:r>
              <a:rPr lang="en-US" sz="2800" dirty="0" err="1"/>
              <a:t>pyscf</a:t>
            </a:r>
            <a:r>
              <a:rPr lang="en-US" sz="2800" dirty="0"/>
              <a:t> does not</a:t>
            </a:r>
          </a:p>
          <a:p>
            <a:r>
              <a:rPr lang="en-US" sz="3200" dirty="0"/>
              <a:t>Keep source and tests together</a:t>
            </a:r>
          </a:p>
          <a:p>
            <a:pPr lvl="1"/>
            <a:r>
              <a:rPr lang="en-US" sz="2800" dirty="0"/>
              <a:t>Note: some projects maintain separate "reference artifact" repositories</a:t>
            </a:r>
          </a:p>
          <a:p>
            <a:r>
              <a:rPr lang="en-US" sz="3200" dirty="0"/>
              <a:t>Split (and separately package) projects that become large</a:t>
            </a:r>
          </a:p>
          <a:p>
            <a:pPr lvl="1"/>
            <a:r>
              <a:rPr lang="en-US" sz="2800" dirty="0"/>
              <a:t>Especially true for "optional" components and abstraction layers (aka. "glue-code")</a:t>
            </a:r>
            <a:endParaRPr lang="en-US" dirty="0"/>
          </a:p>
        </p:txBody>
      </p:sp>
    </p:spTree>
    <p:extLst>
      <p:ext uri="{BB962C8B-B14F-4D97-AF65-F5344CB8AC3E}">
        <p14:creationId xmlns:p14="http://schemas.microsoft.com/office/powerpoint/2010/main" val="2741019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6001-3809-CC41-BD23-07F1647C9D8E}"/>
              </a:ext>
            </a:extLst>
          </p:cNvPr>
          <p:cNvSpPr>
            <a:spLocks noGrp="1"/>
          </p:cNvSpPr>
          <p:nvPr>
            <p:ph type="title"/>
          </p:nvPr>
        </p:nvSpPr>
        <p:spPr/>
        <p:txBody>
          <a:bodyPr/>
          <a:lstStyle/>
          <a:p>
            <a:r>
              <a:rPr lang="en-US" dirty="0"/>
              <a:t>Guidelines &amp; Themes</a:t>
            </a:r>
          </a:p>
        </p:txBody>
      </p:sp>
      <p:sp>
        <p:nvSpPr>
          <p:cNvPr id="3" name="Content Placeholder 2">
            <a:extLst>
              <a:ext uri="{FF2B5EF4-FFF2-40B4-BE49-F238E27FC236}">
                <a16:creationId xmlns:a16="http://schemas.microsoft.com/office/drawing/2014/main" id="{67BA745D-3A2D-FC47-8047-8B22C7F6299F}"/>
              </a:ext>
            </a:extLst>
          </p:cNvPr>
          <p:cNvSpPr>
            <a:spLocks noGrp="1"/>
          </p:cNvSpPr>
          <p:nvPr>
            <p:ph idx="1"/>
          </p:nvPr>
        </p:nvSpPr>
        <p:spPr>
          <a:xfrm>
            <a:off x="365760" y="1193799"/>
            <a:ext cx="11369809" cy="5442527"/>
          </a:xfrm>
        </p:spPr>
        <p:txBody>
          <a:bodyPr/>
          <a:lstStyle/>
          <a:p>
            <a:r>
              <a:rPr lang="en-US" dirty="0"/>
              <a:t>Do: Have a CI-level integration test (simulate an external user)</a:t>
            </a:r>
          </a:p>
          <a:p>
            <a:r>
              <a:rPr lang="en-US" dirty="0"/>
              <a:t>Do: document manual install process – </a:t>
            </a:r>
            <a:r>
              <a:rPr lang="en-US" i="1" dirty="0"/>
              <a:t>what steps do you actually run?</a:t>
            </a:r>
          </a:p>
          <a:p>
            <a:pPr lvl="1"/>
            <a:r>
              <a:rPr lang="en-US" dirty="0"/>
              <a:t>Many projects do this even for dependencies (especially difficult ones)</a:t>
            </a:r>
          </a:p>
          <a:p>
            <a:pPr lvl="1"/>
            <a:r>
              <a:rPr lang="en-US" dirty="0"/>
              <a:t>Example: </a:t>
            </a:r>
            <a:r>
              <a:rPr lang="en-US" dirty="0" err="1"/>
              <a:t>PIConGPU</a:t>
            </a:r>
            <a:r>
              <a:rPr lang="en-US" dirty="0"/>
              <a:t> documents how to install Boost (great – since boost has many options)</a:t>
            </a:r>
          </a:p>
          <a:p>
            <a:pPr lvl="1"/>
            <a:r>
              <a:rPr lang="en-US" dirty="0"/>
              <a:t>Example: DFT-FE documents how to install </a:t>
            </a:r>
            <a:r>
              <a:rPr lang="en-US" dirty="0" err="1"/>
              <a:t>Deal.II</a:t>
            </a:r>
            <a:r>
              <a:rPr lang="en-US" dirty="0"/>
              <a:t> (great - since </a:t>
            </a:r>
            <a:r>
              <a:rPr lang="en-US" dirty="0" err="1"/>
              <a:t>Deal.II</a:t>
            </a:r>
            <a:r>
              <a:rPr lang="en-US" dirty="0"/>
              <a:t> is complex)</a:t>
            </a:r>
          </a:p>
          <a:p>
            <a:pPr lvl="1"/>
            <a:r>
              <a:rPr lang="en-US" dirty="0"/>
              <a:t>Example: lots more inside .</a:t>
            </a:r>
            <a:r>
              <a:rPr lang="en-US" dirty="0" err="1"/>
              <a:t>github</a:t>
            </a:r>
            <a:r>
              <a:rPr lang="en-US" dirty="0"/>
              <a:t>/workflows folders</a:t>
            </a:r>
          </a:p>
          <a:p>
            <a:r>
              <a:rPr lang="en-US" dirty="0"/>
              <a:t>Don't: assume everyone will have access to apt-get / docker / VM for getting dependencies</a:t>
            </a:r>
          </a:p>
          <a:p>
            <a:r>
              <a:rPr lang="en-US" dirty="0"/>
              <a:t>Do: Complain (politely) when something doesn't compile / install / run as documented</a:t>
            </a:r>
          </a:p>
          <a:p>
            <a:pPr lvl="1"/>
            <a:r>
              <a:rPr lang="en-US" dirty="0"/>
              <a:t>These are vital fixes and the </a:t>
            </a:r>
            <a:r>
              <a:rPr lang="en-US" dirty="0" err="1"/>
              <a:t>devs</a:t>
            </a:r>
            <a:r>
              <a:rPr lang="en-US" dirty="0"/>
              <a:t> will (should) thank you.</a:t>
            </a:r>
          </a:p>
          <a:p>
            <a:r>
              <a:rPr lang="en-US" dirty="0"/>
              <a:t>Do: submit issues / PRs for docs for </a:t>
            </a:r>
            <a:r>
              <a:rPr lang="en-US" dirty="0" err="1"/>
              <a:t>upstreams</a:t>
            </a:r>
            <a:endParaRPr lang="en-US" dirty="0"/>
          </a:p>
          <a:p>
            <a:pPr lvl="1"/>
            <a:r>
              <a:rPr lang="en-US" dirty="0"/>
              <a:t>Great way to make friends &amp; forge collaborations.</a:t>
            </a:r>
          </a:p>
        </p:txBody>
      </p:sp>
      <p:sp>
        <p:nvSpPr>
          <p:cNvPr id="4" name="TextBox 3">
            <a:extLst>
              <a:ext uri="{FF2B5EF4-FFF2-40B4-BE49-F238E27FC236}">
                <a16:creationId xmlns:a16="http://schemas.microsoft.com/office/drawing/2014/main" id="{A9101009-AE00-E32E-6477-B7F26097C7C7}"/>
              </a:ext>
            </a:extLst>
          </p:cNvPr>
          <p:cNvSpPr txBox="1"/>
          <p:nvPr/>
        </p:nvSpPr>
        <p:spPr>
          <a:xfrm>
            <a:off x="2937164" y="4105649"/>
            <a:ext cx="4558146" cy="517065"/>
          </a:xfrm>
          <a:prstGeom prst="rect">
            <a:avLst/>
          </a:prstGeom>
          <a:noFill/>
        </p:spPr>
        <p:txBody>
          <a:bodyPr wrap="square" lIns="118872" tIns="91440" rIns="118872" bIns="91440" rtlCol="0" anchor="ctr" anchorCtr="0">
            <a:spAutoFit/>
          </a:bodyPr>
          <a:lstStyle/>
          <a:p>
            <a:pPr algn="l">
              <a:lnSpc>
                <a:spcPct val="90000"/>
              </a:lnSpc>
            </a:pPr>
            <a:r>
              <a:rPr lang="en-US" sz="2400" dirty="0">
                <a:solidFill>
                  <a:srgbClr val="00B050"/>
                </a:solidFill>
              </a:rPr>
              <a:t>---- as a package consumer ---</a:t>
            </a:r>
          </a:p>
        </p:txBody>
      </p:sp>
    </p:spTree>
    <p:extLst>
      <p:ext uri="{BB962C8B-B14F-4D97-AF65-F5344CB8AC3E}">
        <p14:creationId xmlns:p14="http://schemas.microsoft.com/office/powerpoint/2010/main" val="986603353"/>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65661</TotalTime>
  <Words>7509</Words>
  <Application>Microsoft Macintosh PowerPoint</Application>
  <PresentationFormat>Custom</PresentationFormat>
  <Paragraphs>1059</Paragraphs>
  <Slides>69</Slides>
  <Notes>22</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69</vt:i4>
      </vt:variant>
    </vt:vector>
  </HeadingPairs>
  <TitlesOfParts>
    <vt:vector size="75" baseType="lpstr">
      <vt:lpstr>Arial</vt:lpstr>
      <vt:lpstr>Arial Black</vt:lpstr>
      <vt:lpstr>Calibri</vt:lpstr>
      <vt:lpstr>Menlo</vt:lpstr>
      <vt:lpstr>Monaco</vt:lpstr>
      <vt:lpstr>Presentations (Wide Screen)</vt:lpstr>
      <vt:lpstr>Software Packaging – condensed version</vt:lpstr>
      <vt:lpstr>License, Citation and Acknowledgements</vt:lpstr>
      <vt:lpstr>License, Citation and Acknowledgements</vt:lpstr>
      <vt:lpstr>Outline</vt:lpstr>
      <vt:lpstr>Why Package?</vt:lpstr>
      <vt:lpstr>Why Package?</vt:lpstr>
      <vt:lpstr>Hello Numerical World Example (heat equation)</vt:lpstr>
      <vt:lpstr>Guidelines &amp; Themes</vt:lpstr>
      <vt:lpstr>Guidelines &amp; Themes</vt:lpstr>
      <vt:lpstr>What and Where to File Bugs? Issues? Doc. Requests?</vt:lpstr>
      <vt:lpstr>Hello Numerical World Example (heat equation)</vt:lpstr>
      <vt:lpstr>Using the package stack during/with development</vt:lpstr>
      <vt:lpstr>Complications: Software Supply Chain Stability / Security</vt:lpstr>
      <vt:lpstr>Complications: Transitive Build / Link Requirements</vt:lpstr>
      <vt:lpstr>Installing a library with CMake</vt:lpstr>
      <vt:lpstr>Package Publication Steps – C++ with cmake</vt:lpstr>
      <vt:lpstr>Net result</vt:lpstr>
      <vt:lpstr>"Progression" of Packaging</vt:lpstr>
      <vt:lpstr>Containerization</vt:lpstr>
      <vt:lpstr>Virtualization vs. Containerization</vt:lpstr>
      <vt:lpstr>Stacking</vt:lpstr>
      <vt:lpstr>Stacking</vt:lpstr>
      <vt:lpstr>Container Build Examples</vt:lpstr>
      <vt:lpstr>After containerization</vt:lpstr>
      <vt:lpstr>Conclusion</vt:lpstr>
      <vt:lpstr>Acknowledgments</vt:lpstr>
      <vt:lpstr>fin</vt:lpstr>
      <vt:lpstr>Simple Walk-Throughs</vt:lpstr>
      <vt:lpstr>Package Publication Checklist</vt:lpstr>
      <vt:lpstr>Hello Numerical World Example (heat equation)</vt:lpstr>
      <vt:lpstr>Hello Numerical World Example (heat equation)</vt:lpstr>
      <vt:lpstr>Hello Numerical World Example (heat equation)</vt:lpstr>
      <vt:lpstr>Importing a Python Package</vt:lpstr>
      <vt:lpstr>Python Library Structure</vt:lpstr>
      <vt:lpstr>Packaging with pyscaffold</vt:lpstr>
      <vt:lpstr>Net result</vt:lpstr>
      <vt:lpstr>Package Publication Steps – Python + Poetry</vt:lpstr>
      <vt:lpstr>Net result</vt:lpstr>
      <vt:lpstr>Importing a C++ Package</vt:lpstr>
      <vt:lpstr>C++ Library Structure</vt:lpstr>
      <vt:lpstr>Fortran Library Structure</vt:lpstr>
      <vt:lpstr>Package Publication Steps – Fortran with cmake</vt:lpstr>
      <vt:lpstr>Package Publication Steps – C++ with cmake +</vt:lpstr>
      <vt:lpstr>Package Publication Steps – C++ with cmake +</vt:lpstr>
      <vt:lpstr>Anatomy of a Spack Dependency "spec"</vt:lpstr>
      <vt:lpstr>Anatomy of a Spack Dependency "spec"</vt:lpstr>
      <vt:lpstr>HPC: modules and Spack Development Environments</vt:lpstr>
      <vt:lpstr>Intermediate Example: C++ with spack</vt:lpstr>
      <vt:lpstr>Spack package.py</vt:lpstr>
      <vt:lpstr>State of Practice – Packaging for Portability</vt:lpstr>
      <vt:lpstr>Real-World Example: DCA++</vt:lpstr>
      <vt:lpstr>Real-World Example: DCA++</vt:lpstr>
      <vt:lpstr>Real-World Example: pyscf extension template</vt:lpstr>
      <vt:lpstr>Real-World Example: pyscf extension template</vt:lpstr>
      <vt:lpstr>Real-World Example: ZFP</vt:lpstr>
      <vt:lpstr>Real-World Example: ZFP</vt:lpstr>
      <vt:lpstr>Real-World Example: Cabana</vt:lpstr>
      <vt:lpstr>Real-World Example: Cabana</vt:lpstr>
      <vt:lpstr>Makefile Recommendations</vt:lpstr>
      <vt:lpstr>Running Tests via makefile</vt:lpstr>
      <vt:lpstr>TODO – try out new build tools and add tests to them</vt:lpstr>
      <vt:lpstr>existing makefile</vt:lpstr>
      <vt:lpstr>Conversion to cmake (entire file)</vt:lpstr>
      <vt:lpstr>existing tests</vt:lpstr>
      <vt:lpstr>Addition to CMakeLists.txt</vt:lpstr>
      <vt:lpstr>Bonus: swap out test driver (perl -&gt; awk)</vt:lpstr>
      <vt:lpstr>Running</vt:lpstr>
      <vt:lpstr>Going Further</vt:lpstr>
      <vt:lpstr>Conclusion – C, kernels, makefiles, CMakeLists, coverage, etc.</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Rogers, David</cp:lastModifiedBy>
  <cp:revision>273</cp:revision>
  <cp:lastPrinted>2017-11-02T18:35:01Z</cp:lastPrinted>
  <dcterms:created xsi:type="dcterms:W3CDTF">2018-11-06T17:28:56Z</dcterms:created>
  <dcterms:modified xsi:type="dcterms:W3CDTF">2023-04-13T17:32:15Z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