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7"/>
  </p:notesMasterIdLst>
  <p:handoutMasterIdLst>
    <p:handoutMasterId r:id="rId8"/>
  </p:handoutMasterIdLst>
  <p:sldIdLst>
    <p:sldId id="260" r:id="rId5"/>
    <p:sldId id="261" r:id="rId6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93" autoAdjust="0"/>
    <p:restoredTop sz="96571" autoAdjust="0"/>
  </p:normalViewPr>
  <p:slideViewPr>
    <p:cSldViewPr snapToGrid="0" showGuides="1">
      <p:cViewPr varScale="1">
        <p:scale>
          <a:sx n="121" d="100"/>
          <a:sy n="121" d="100"/>
        </p:scale>
        <p:origin x="1003" y="91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0" y="1848659"/>
            <a:ext cx="21084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5919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A4943B8-0F89-4A94-B130-A128F45E57C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0" y="6114121"/>
            <a:ext cx="156028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1" r:id="rId2"/>
    <p:sldLayoutId id="2147483937" r:id="rId3"/>
    <p:sldLayoutId id="2147483939" r:id="rId4"/>
    <p:sldLayoutId id="2147483950" r:id="rId5"/>
    <p:sldLayoutId id="2147483940" r:id="rId6"/>
    <p:sldLayoutId id="214748394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ssw-tutorial.github.io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ssw-tutorial.github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56EE-C2D9-4E52-B0B6-3C831FD6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(Morning)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9D13FB2-5BF8-4AC0-A13D-ECB8E230F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515557"/>
              </p:ext>
            </p:extLst>
          </p:nvPr>
        </p:nvGraphicFramePr>
        <p:xfrm>
          <a:off x="365759" y="1030431"/>
          <a:ext cx="11372473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653">
                  <a:extLst>
                    <a:ext uri="{9D8B030D-6E8A-4147-A177-3AD203B41FA5}">
                      <a16:colId xmlns:a16="http://schemas.microsoft.com/office/drawing/2014/main" val="41390910"/>
                    </a:ext>
                  </a:extLst>
                </a:gridCol>
                <a:gridCol w="1059443">
                  <a:extLst>
                    <a:ext uri="{9D8B030D-6E8A-4147-A177-3AD203B41FA5}">
                      <a16:colId xmlns:a16="http://schemas.microsoft.com/office/drawing/2014/main" val="2968622667"/>
                    </a:ext>
                  </a:extLst>
                </a:gridCol>
                <a:gridCol w="5757567">
                  <a:extLst>
                    <a:ext uri="{9D8B030D-6E8A-4147-A177-3AD203B41FA5}">
                      <a16:colId xmlns:a16="http://schemas.microsoft.com/office/drawing/2014/main" val="1261297711"/>
                    </a:ext>
                  </a:extLst>
                </a:gridCol>
                <a:gridCol w="3079810">
                  <a:extLst>
                    <a:ext uri="{9D8B030D-6E8A-4147-A177-3AD203B41FA5}">
                      <a16:colId xmlns:a16="http://schemas.microsoft.com/office/drawing/2014/main" val="362260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Time (MDT)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Module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Title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Presenter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09802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9:00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Introduction and Setup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David E. Bernholdt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73579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9:05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Motivation and Overview of Best Practices in HPC Software Development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Rinku K. Gupta (ANL)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409527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9:15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Agile Methodologies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Patricia A. Grubel (LANL)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76390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9:45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Git Workflows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Patricia A. Grubel (LANL)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95477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10:00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 sz="160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 i="1">
                          <a:effectLst/>
                        </a:rPr>
                        <a:t>Break</a:t>
                      </a:r>
                      <a:endParaRPr lang="en-US" sz="160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74639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10:20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Software Testing Introduction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Rinku K. Gupta (ANL)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59290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10:40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Scientific Software Design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David E. Bernholdt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1024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11:00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6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Testing Complex Software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Rinku K. Gupta (ANL)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95101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11:15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7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Refactoring Scientific Software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David M. Rogers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67789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11:40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8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Improving Reproducibility Through Better Software Practices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David M. Rogers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443610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11:55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9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Summary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David M. Rogers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97839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11:20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 sz="160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600" i="1">
                          <a:effectLst/>
                        </a:rPr>
                        <a:t>Adjourn presentation portion</a:t>
                      </a:r>
                      <a:endParaRPr lang="en-US" sz="160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888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67F121-FA5A-4323-B777-FC3438185944}"/>
              </a:ext>
            </a:extLst>
          </p:cNvPr>
          <p:cNvSpPr txBox="1"/>
          <p:nvPr/>
        </p:nvSpPr>
        <p:spPr>
          <a:xfrm>
            <a:off x="6520617" y="0"/>
            <a:ext cx="56682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The agenda is also available on the tutorial web page.  Visit </a:t>
            </a:r>
            <a:r>
              <a:rPr lang="en-US" b="1" dirty="0">
                <a:hlinkClick r:id="rId2"/>
              </a:rPr>
              <a:t>https://bssw-tutorial.github.io</a:t>
            </a:r>
            <a:r>
              <a:rPr lang="en-US" b="1" dirty="0"/>
              <a:t> </a:t>
            </a:r>
            <a:r>
              <a:rPr lang="en-US" dirty="0"/>
              <a:t>and click on the link for today’s tutorial</a:t>
            </a:r>
          </a:p>
        </p:txBody>
      </p:sp>
    </p:spTree>
    <p:extLst>
      <p:ext uri="{BB962C8B-B14F-4D97-AF65-F5344CB8AC3E}">
        <p14:creationId xmlns:p14="http://schemas.microsoft.com/office/powerpoint/2010/main" val="252543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56EE-C2D9-4E52-B0B6-3C831FD6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(Afternoon)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9D13FB2-5BF8-4AC0-A13D-ECB8E230F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97823"/>
              </p:ext>
            </p:extLst>
          </p:nvPr>
        </p:nvGraphicFramePr>
        <p:xfrm>
          <a:off x="365759" y="1030431"/>
          <a:ext cx="1137247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653">
                  <a:extLst>
                    <a:ext uri="{9D8B030D-6E8A-4147-A177-3AD203B41FA5}">
                      <a16:colId xmlns:a16="http://schemas.microsoft.com/office/drawing/2014/main" val="41390910"/>
                    </a:ext>
                  </a:extLst>
                </a:gridCol>
                <a:gridCol w="1059443">
                  <a:extLst>
                    <a:ext uri="{9D8B030D-6E8A-4147-A177-3AD203B41FA5}">
                      <a16:colId xmlns:a16="http://schemas.microsoft.com/office/drawing/2014/main" val="2968622667"/>
                    </a:ext>
                  </a:extLst>
                </a:gridCol>
                <a:gridCol w="5757567">
                  <a:extLst>
                    <a:ext uri="{9D8B030D-6E8A-4147-A177-3AD203B41FA5}">
                      <a16:colId xmlns:a16="http://schemas.microsoft.com/office/drawing/2014/main" val="1261297711"/>
                    </a:ext>
                  </a:extLst>
                </a:gridCol>
                <a:gridCol w="3079810">
                  <a:extLst>
                    <a:ext uri="{9D8B030D-6E8A-4147-A177-3AD203B41FA5}">
                      <a16:colId xmlns:a16="http://schemas.microsoft.com/office/drawing/2014/main" val="362260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Time (MDT)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Module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Title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Presenter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09802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1:20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Hands-on &amp; Discussion (optional)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All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354150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2:20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Break</a:t>
                      </a:r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73579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2:40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Hands-on &amp; Discussion (optional)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All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409527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3:40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Adjourn</a:t>
                      </a:r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9034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67F121-FA5A-4323-B777-FC3438185944}"/>
              </a:ext>
            </a:extLst>
          </p:cNvPr>
          <p:cNvSpPr txBox="1"/>
          <p:nvPr/>
        </p:nvSpPr>
        <p:spPr>
          <a:xfrm>
            <a:off x="6520617" y="0"/>
            <a:ext cx="56682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The agenda is also available on the tutorial web page.  Visit </a:t>
            </a:r>
            <a:r>
              <a:rPr lang="en-US" b="1" dirty="0">
                <a:hlinkClick r:id="rId2"/>
              </a:rPr>
              <a:t>https://bssw-tutorial.github.io</a:t>
            </a:r>
            <a:r>
              <a:rPr lang="en-US" b="1" dirty="0"/>
              <a:t> </a:t>
            </a:r>
            <a:r>
              <a:rPr lang="en-US" dirty="0"/>
              <a:t>and click on the link for today’s tutorial</a:t>
            </a:r>
          </a:p>
        </p:txBody>
      </p:sp>
    </p:spTree>
    <p:extLst>
      <p:ext uri="{BB962C8B-B14F-4D97-AF65-F5344CB8AC3E}">
        <p14:creationId xmlns:p14="http://schemas.microsoft.com/office/powerpoint/2010/main" val="154988306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2424</TotalTime>
  <Words>244</Words>
  <Application>Microsoft Office PowerPoint</Application>
  <PresentationFormat>Custom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Presentations (Wide Screen)</vt:lpstr>
      <vt:lpstr>Agenda (Morning)</vt:lpstr>
      <vt:lpstr>Agenda (Afternoon)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236</cp:revision>
  <cp:lastPrinted>2017-11-02T18:35:01Z</cp:lastPrinted>
  <dcterms:created xsi:type="dcterms:W3CDTF">2018-11-06T17:28:56Z</dcterms:created>
  <dcterms:modified xsi:type="dcterms:W3CDTF">2022-03-25T00:56:33Z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