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7"/>
  </p:notesMasterIdLst>
  <p:handoutMasterIdLst>
    <p:handoutMasterId r:id="rId28"/>
  </p:handoutMasterIdLst>
  <p:sldIdLst>
    <p:sldId id="256" r:id="rId5"/>
    <p:sldId id="320" r:id="rId6"/>
    <p:sldId id="653" r:id="rId7"/>
    <p:sldId id="632" r:id="rId8"/>
    <p:sldId id="654" r:id="rId9"/>
    <p:sldId id="649" r:id="rId10"/>
    <p:sldId id="642" r:id="rId11"/>
    <p:sldId id="655" r:id="rId12"/>
    <p:sldId id="645" r:id="rId13"/>
    <p:sldId id="639" r:id="rId14"/>
    <p:sldId id="650" r:id="rId15"/>
    <p:sldId id="651" r:id="rId16"/>
    <p:sldId id="656" r:id="rId17"/>
    <p:sldId id="652" r:id="rId18"/>
    <p:sldId id="644" r:id="rId19"/>
    <p:sldId id="637" r:id="rId20"/>
    <p:sldId id="643" r:id="rId21"/>
    <p:sldId id="638" r:id="rId22"/>
    <p:sldId id="646" r:id="rId23"/>
    <p:sldId id="640" r:id="rId24"/>
    <p:sldId id="641" r:id="rId25"/>
    <p:sldId id="648" r:id="rId2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a:srgbClr val="00FA00"/>
    <a:srgbClr val="D13940"/>
    <a:srgbClr val="C39C2F"/>
    <a:srgbClr val="C59C27"/>
    <a:srgbClr val="EF9A1A"/>
    <a:srgbClr val="907262"/>
    <a:srgbClr val="B3CD1F"/>
    <a:srgbClr val="43B1E5"/>
    <a:srgbClr val="00B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4" autoAdjust="0"/>
    <p:restoredTop sz="97003" autoAdjust="0"/>
  </p:normalViewPr>
  <p:slideViewPr>
    <p:cSldViewPr snapToGrid="0" showGuides="1">
      <p:cViewPr varScale="1">
        <p:scale>
          <a:sx n="128" d="100"/>
          <a:sy n="128" d="100"/>
        </p:scale>
        <p:origin x="680"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2/10/22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2/10/22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10771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19435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79420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14140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25778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3299355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robnitzem/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350847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This includes development workflows (git branches / tags)</a:t>
            </a:r>
          </a:p>
        </p:txBody>
      </p:sp>
      <p:sp>
        <p:nvSpPr>
          <p:cNvPr id="4" name="TextBox 3">
            <a:extLst>
              <a:ext uri="{FF2B5EF4-FFF2-40B4-BE49-F238E27FC236}">
                <a16:creationId xmlns:a16="http://schemas.microsoft.com/office/drawing/2014/main" id="{149FBF85-F937-174F-8D40-80269A4CD8B5}"/>
              </a:ext>
            </a:extLst>
          </p:cNvPr>
          <p:cNvSpPr txBox="1"/>
          <p:nvPr/>
        </p:nvSpPr>
        <p:spPr>
          <a:xfrm>
            <a:off x="6470374" y="1072862"/>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104477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709160"/>
          </a:xfrm>
        </p:spPr>
        <p:txBody>
          <a:bodyPr/>
          <a:lstStyle/>
          <a:p>
            <a:r>
              <a:rPr lang="en-US" dirty="0"/>
              <a:t>run tests with </a:t>
            </a:r>
            <a:r>
              <a:rPr lang="en-US" u="sng" dirty="0"/>
              <a:t>make &amp;&amp; </a:t>
            </a:r>
            <a:r>
              <a:rPr lang="en-US" u="sng" dirty="0" err="1"/>
              <a:t>ctest</a:t>
            </a:r>
            <a:endParaRPr lang="en-US" u="sng" dirty="0"/>
          </a:p>
          <a:p>
            <a:r>
              <a:rPr lang="en-US" dirty="0"/>
              <a:t>...</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Tree>
    <p:extLst>
      <p:ext uri="{BB962C8B-B14F-4D97-AF65-F5344CB8AC3E}">
        <p14:creationId xmlns:p14="http://schemas.microsoft.com/office/powerpoint/2010/main" val="234657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a:t>
            </a:r>
            <a:r>
              <a:rPr lang="en-US" dirty="0"/>
              <a:t> / </a:t>
            </a:r>
            <a:r>
              <a:rPr lang="en-US" u="sng" dirty="0"/>
              <a:t>poetry add -D</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fill out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Tree>
    <p:extLst>
      <p:ext uri="{BB962C8B-B14F-4D97-AF65-F5344CB8AC3E}">
        <p14:creationId xmlns:p14="http://schemas.microsoft.com/office/powerpoint/2010/main" val="3249716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1"/>
            <a:r>
              <a:rPr lang="en-US" dirty="0"/>
              <a:t>Keep working scripts / gist-s there.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p:txBody>
          <a:bodyPr/>
          <a:lstStyle/>
          <a:p>
            <a:r>
              <a:rPr lang="en-US" dirty="0"/>
              <a:t>Structuring code for a reproducible build, test and run process</a:t>
            </a:r>
          </a:p>
          <a:p>
            <a:r>
              <a:rPr lang="en-US" dirty="0"/>
              <a:t>Handling package imports with poetry (python) and </a:t>
            </a:r>
            <a:r>
              <a:rPr lang="en-US" dirty="0" err="1"/>
              <a:t>cmake</a:t>
            </a:r>
            <a:r>
              <a:rPr lang="en-US" dirty="0"/>
              <a:t> (C/C++/Fortran)</a:t>
            </a:r>
          </a:p>
          <a:p>
            <a:r>
              <a:rPr lang="en-US" dirty="0"/>
              <a:t>Setting up build environments using </a:t>
            </a:r>
            <a:r>
              <a:rPr lang="en-US" dirty="0" err="1"/>
              <a:t>spack</a:t>
            </a:r>
            <a:r>
              <a:rPr lang="en-US" dirty="0"/>
              <a:t> and modules</a:t>
            </a:r>
          </a:p>
          <a:p>
            <a:r>
              <a:rPr lang="en-US" dirty="0"/>
              <a:t>Examples of cross-platform build structures</a:t>
            </a:r>
          </a:p>
          <a:p>
            <a:r>
              <a:rPr lang="en-US" dirty="0"/>
              <a:t>Examples of source code / header abstraction layers for NVIDIA/AMD</a:t>
            </a:r>
          </a:p>
          <a:p>
            <a:r>
              <a:rPr lang="en-US" dirty="0"/>
              <a:t>Publishing python packages to </a:t>
            </a:r>
            <a:r>
              <a:rPr lang="en-US" dirty="0" err="1"/>
              <a:t>pypi</a:t>
            </a:r>
            <a:endParaRPr lang="en-US" dirty="0"/>
          </a:p>
        </p:txBody>
      </p:sp>
    </p:spTree>
    <p:extLst>
      <p:ext uri="{BB962C8B-B14F-4D97-AF65-F5344CB8AC3E}">
        <p14:creationId xmlns:p14="http://schemas.microsoft.com/office/powerpoint/2010/main" val="171774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err="1">
                <a:solidFill>
                  <a:schemeClr val="tx2"/>
                </a:solidFill>
                <a:latin typeface="Menlo" panose="020B0609030804020204" pitchFamily="49" charset="0"/>
                <a:hlinkClick r:id="rId3"/>
              </a:rPr>
              <a:t>github.com</a:t>
            </a:r>
            <a:r>
              <a:rPr lang="en-US" sz="2200" dirty="0">
                <a:solidFill>
                  <a:schemeClr val="tx2"/>
                </a:solidFill>
                <a:latin typeface="Menlo" panose="020B0609030804020204" pitchFamily="49" charset="0"/>
                <a:hlinkClick r:id="rId3"/>
              </a:rPr>
              <a:t>/</a:t>
            </a:r>
            <a:r>
              <a:rPr lang="en-US" sz="2200" dirty="0" err="1">
                <a:solidFill>
                  <a:schemeClr val="tx2"/>
                </a:solidFill>
                <a:latin typeface="Menlo" panose="020B0609030804020204" pitchFamily="49" charset="0"/>
                <a:hlinkClick r:id="rId3"/>
              </a:rPr>
              <a:t>frobnitzem</a:t>
            </a:r>
            <a:r>
              <a:rPr lang="en-US" sz="2200" dirty="0">
                <a:solidFill>
                  <a:schemeClr val="tx2"/>
                </a:solidFill>
                <a:latin typeface="Menlo" panose="020B0609030804020204" pitchFamily="49" charset="0"/>
                <a:hlinkClick r:id="rId3"/>
              </a:rPr>
              <a:t>/simple-</a:t>
            </a:r>
            <a:r>
              <a:rPr lang="en-US" sz="2200" dirty="0" err="1">
                <a:solidFill>
                  <a:schemeClr val="tx2"/>
                </a:solidFill>
                <a:latin typeface="Menlo" panose="020B0609030804020204" pitchFamily="49" charset="0"/>
                <a:hlinkClick r:id="rId3"/>
              </a:rPr>
              <a:t>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247345" y="4691619"/>
            <a:ext cx="11369809" cy="1605876"/>
          </a:xfrm>
        </p:spPr>
        <p:txBody>
          <a:bodyPr/>
          <a:lstStyle/>
          <a:p>
            <a:pPr>
              <a:spcBef>
                <a:spcPts val="800"/>
              </a:spcBef>
            </a:pPr>
            <a:r>
              <a:rPr lang="en-US" sz="2800" dirty="0"/>
              <a:t>Minimal working code for each language: parameter class, energy/integrator class, and main function</a:t>
            </a:r>
          </a:p>
          <a:p>
            <a:pPr>
              <a:spcBef>
                <a:spcPts val="800"/>
              </a:spcBef>
            </a:pPr>
            <a:r>
              <a:rPr lang="en-US" sz="2800" dirty="0"/>
              <a:t>Time to build up the developer and user interfaces!</a:t>
            </a:r>
            <a:endParaRPr lang="en-US" dirty="0"/>
          </a:p>
        </p:txBody>
      </p:sp>
    </p:spTree>
    <p:extLst>
      <p:ext uri="{BB962C8B-B14F-4D97-AF65-F5344CB8AC3E}">
        <p14:creationId xmlns:p14="http://schemas.microsoft.com/office/powerpoint/2010/main" val="217379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77860" y="23276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1033669" y="5249016"/>
            <a:ext cx="4403035" cy="1181862"/>
          </a:xfrm>
          <a:prstGeom prst="rect">
            <a:avLst/>
          </a:prstGeom>
          <a:noFill/>
        </p:spPr>
        <p:txBody>
          <a:bodyPr wrap="square" lIns="118872" tIns="91440" rIns="118872" bIns="91440" rtlCol="0" anchor="ctr" anchorCtr="0">
            <a:spAutoFit/>
          </a:bodyPr>
          <a:lstStyle/>
          <a:p>
            <a:pPr algn="l">
              <a:lnSpc>
                <a:spcPct val="90000"/>
              </a:lnSpc>
            </a:pPr>
            <a:r>
              <a:rPr lang="en-US" u="sng" dirty="0"/>
              <a:t>Front-lines: Documentation!</a:t>
            </a:r>
          </a:p>
          <a:p>
            <a:pPr algn="l">
              <a:lnSpc>
                <a:spcPct val="90000"/>
              </a:lnSpc>
            </a:pPr>
            <a:endParaRPr lang="en-US" u="sng" dirty="0"/>
          </a:p>
          <a:p>
            <a:pPr algn="l">
              <a:lnSpc>
                <a:spcPct val="90000"/>
              </a:lnSpc>
            </a:pPr>
            <a:r>
              <a:rPr lang="en-US" dirty="0"/>
              <a:t>* what's expected to work?</a:t>
            </a:r>
          </a:p>
          <a:p>
            <a:pPr algn="l">
              <a:lnSpc>
                <a:spcPct val="90000"/>
              </a:lnSpc>
            </a:pPr>
            <a:r>
              <a:rPr lang="en-US"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323336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097729" y="1204467"/>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C++21 vs. C++11</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1104068"/>
            <a:ext cx="4403035" cy="1181862"/>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algn="l">
              <a:lnSpc>
                <a:spcPct val="90000"/>
              </a:lnSpc>
            </a:pPr>
            <a:r>
              <a:rPr lang="en-US" dirty="0"/>
              <a:t>* </a:t>
            </a:r>
            <a:r>
              <a:rPr lang="en-US" dirty="0" err="1"/>
              <a:t>pkgconfig</a:t>
            </a:r>
            <a:r>
              <a:rPr lang="en-US" dirty="0"/>
              <a:t>/$</a:t>
            </a:r>
            <a:r>
              <a:rPr lang="en-US" dirty="0" err="1"/>
              <a:t>PROJ.pc</a:t>
            </a:r>
            <a:endParaRPr lang="en-US" dirty="0"/>
          </a:p>
          <a:p>
            <a:pPr algn="l">
              <a:lnSpc>
                <a:spcPct val="90000"/>
              </a:lnSpc>
            </a:pPr>
            <a:r>
              <a:rPr lang="en-US" dirty="0"/>
              <a:t>* </a:t>
            </a: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29764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8829377" cy="4449066"/>
          </a:xfrm>
        </p:spPr>
        <p:txBody>
          <a:bodyPr/>
          <a:lstStyle/>
          <a:p>
            <a:r>
              <a:rPr lang="en-US" sz="2800" dirty="0"/>
              <a:t>Logically, provide a "load package" command</a:t>
            </a:r>
          </a:p>
          <a:p>
            <a:r>
              <a:rPr lang="en-US" sz="2800" dirty="0" err="1"/>
              <a:t>Spack</a:t>
            </a:r>
            <a:r>
              <a:rPr lang="en-US" sz="2800" dirty="0"/>
              <a:t> vs. modules:</a:t>
            </a:r>
          </a:p>
          <a:p>
            <a:pPr lvl="1"/>
            <a:r>
              <a:rPr lang="en-US" sz="2400" dirty="0" err="1"/>
              <a:t>Spack</a:t>
            </a:r>
            <a:r>
              <a:rPr lang="en-US" sz="2400" dirty="0"/>
              <a:t> can create TCL or </a:t>
            </a:r>
            <a:r>
              <a:rPr lang="en-US" sz="2400" dirty="0" err="1"/>
              <a:t>lmod</a:t>
            </a:r>
            <a:r>
              <a:rPr lang="en-US" sz="2400" dirty="0"/>
              <a:t> modules</a:t>
            </a:r>
          </a:p>
          <a:p>
            <a:pPr lvl="1"/>
            <a:r>
              <a:rPr lang="en-US" sz="2400" dirty="0" err="1"/>
              <a:t>Spack</a:t>
            </a:r>
            <a:r>
              <a:rPr lang="en-US" sz="2400" dirty="0"/>
              <a:t> can provide its own "environment views" outside of modules</a:t>
            </a:r>
          </a:p>
          <a:p>
            <a:r>
              <a:rPr lang="en-US" sz="2800" dirty="0"/>
              <a:t>All these boil down to setting environment variables</a:t>
            </a:r>
            <a:endParaRPr lang="en-US" dirty="0"/>
          </a:p>
        </p:txBody>
      </p:sp>
    </p:spTree>
    <p:extLst>
      <p:ext uri="{BB962C8B-B14F-4D97-AF65-F5344CB8AC3E}">
        <p14:creationId xmlns:p14="http://schemas.microsoft.com/office/powerpoint/2010/main" val="324743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03958232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15418</TotalTime>
  <Words>2459</Words>
  <Application>Microsoft Macintosh PowerPoint</Application>
  <PresentationFormat>Custom</PresentationFormat>
  <Paragraphs>294</Paragraphs>
  <Slides>22</Slides>
  <Notes>16</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Menlo</vt:lpstr>
      <vt:lpstr>Monaco</vt:lpstr>
      <vt:lpstr>Presentations (Wide Screen)</vt:lpstr>
      <vt:lpstr>Software Packaging</vt:lpstr>
      <vt:lpstr>License, Citation and Acknowledgements</vt:lpstr>
      <vt:lpstr>Outline</vt:lpstr>
      <vt:lpstr>Hello Numerical World Example (heat equation)</vt:lpstr>
      <vt:lpstr>Hello Numerical World Example (heat equation)</vt:lpstr>
      <vt:lpstr>Makefile Recommendations</vt:lpstr>
      <vt:lpstr>Transitive Build / Link Requirements</vt:lpstr>
      <vt:lpstr>HPC: modules and Spack Development Environments</vt:lpstr>
      <vt:lpstr>Running Tests via makefile</vt:lpstr>
      <vt:lpstr>TODO – try out new build tools and add tests to them</vt:lpstr>
      <vt:lpstr>Package Publication Checklist</vt:lpstr>
      <vt:lpstr>Package Publication Steps – C++ with cmake</vt:lpstr>
      <vt:lpstr>Package Publication Steps – Python + Poetry</vt:lpstr>
      <vt:lpstr>Hacking the package stack</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245</cp:revision>
  <cp:lastPrinted>2017-11-02T18:35:01Z</cp:lastPrinted>
  <dcterms:created xsi:type="dcterms:W3CDTF">2018-11-06T17:28:56Z</dcterms:created>
  <dcterms:modified xsi:type="dcterms:W3CDTF">2022-02-10T17:36:30Z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