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50"/>
  </p:notesMasterIdLst>
  <p:handoutMasterIdLst>
    <p:handoutMasterId r:id="rId51"/>
  </p:handoutMasterIdLst>
  <p:sldIdLst>
    <p:sldId id="256" r:id="rId5"/>
    <p:sldId id="320" r:id="rId6"/>
    <p:sldId id="653" r:id="rId7"/>
    <p:sldId id="660" r:id="rId8"/>
    <p:sldId id="661" r:id="rId9"/>
    <p:sldId id="664" r:id="rId10"/>
    <p:sldId id="665" r:id="rId11"/>
    <p:sldId id="666" r:id="rId12"/>
    <p:sldId id="632" r:id="rId13"/>
    <p:sldId id="654" r:id="rId14"/>
    <p:sldId id="663" r:id="rId15"/>
    <p:sldId id="650" r:id="rId16"/>
    <p:sldId id="676" r:id="rId17"/>
    <p:sldId id="677" r:id="rId18"/>
    <p:sldId id="656" r:id="rId19"/>
    <p:sldId id="667" r:id="rId20"/>
    <p:sldId id="651" r:id="rId21"/>
    <p:sldId id="668" r:id="rId22"/>
    <p:sldId id="669" r:id="rId23"/>
    <p:sldId id="634" r:id="rId24"/>
    <p:sldId id="642" r:id="rId25"/>
    <p:sldId id="670" r:id="rId26"/>
    <p:sldId id="678" r:id="rId27"/>
    <p:sldId id="658" r:id="rId28"/>
    <p:sldId id="671" r:id="rId29"/>
    <p:sldId id="672" r:id="rId30"/>
    <p:sldId id="675" r:id="rId31"/>
    <p:sldId id="673" r:id="rId32"/>
    <p:sldId id="674" r:id="rId33"/>
    <p:sldId id="662" r:id="rId34"/>
    <p:sldId id="655" r:id="rId35"/>
    <p:sldId id="652" r:id="rId36"/>
    <p:sldId id="657" r:id="rId37"/>
    <p:sldId id="659" r:id="rId38"/>
    <p:sldId id="649" r:id="rId39"/>
    <p:sldId id="645" r:id="rId40"/>
    <p:sldId id="639" r:id="rId41"/>
    <p:sldId id="644" r:id="rId42"/>
    <p:sldId id="637" r:id="rId43"/>
    <p:sldId id="643" r:id="rId44"/>
    <p:sldId id="638" r:id="rId45"/>
    <p:sldId id="646" r:id="rId46"/>
    <p:sldId id="640" r:id="rId47"/>
    <p:sldId id="641" r:id="rId48"/>
    <p:sldId id="648" r:id="rId4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a:srgbClr val="EDEC15"/>
    <a:srgbClr val="43B1E5"/>
    <a:srgbClr val="8CFFB5"/>
    <a:srgbClr val="00FA00"/>
    <a:srgbClr val="D13940"/>
    <a:srgbClr val="C39C2F"/>
    <a:srgbClr val="C59C27"/>
    <a:srgbClr val="EF9A1A"/>
    <a:srgbClr val="907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95" autoAdjust="0"/>
    <p:restoredTop sz="97003" autoAdjust="0"/>
  </p:normalViewPr>
  <p:slideViewPr>
    <p:cSldViewPr snapToGrid="0" showGuides="1">
      <p:cViewPr varScale="1">
        <p:scale>
          <a:sx n="100" d="100"/>
          <a:sy n="100" d="100"/>
        </p:scale>
        <p:origin x="160" y="64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3/8/22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3/8/22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35</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36</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37</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38</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39</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40</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41</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42</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43</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44</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45</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85741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96338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21821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2499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794208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4" Type="http://schemas.openxmlformats.org/officeDocument/2006/relationships/hyperlink" Target="https://github.com/qcscine/sparrow/archive/refs/tags/3.0.0.tar.gz"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Packaging</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spcBef>
                <a:spcPts val="2800"/>
              </a:spcBef>
            </a:pPr>
            <a:r>
              <a:rPr lang="en-US" sz="2000" dirty="0"/>
              <a:t>Software Productivity and Sustainability track, ATPESC 2021</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3276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82817"/>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235905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50" y="3427083"/>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457700" y="342708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4476750"/>
            <a:ext cx="7048500" cy="10477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Lst>
            <a:ahLst/>
            <a:cxnLst>
              <a:cxn ang="0">
                <a:pos x="connsiteX0" y="connsiteY0"/>
              </a:cxn>
              <a:cxn ang="0">
                <a:pos x="connsiteX1" y="connsiteY1"/>
              </a:cxn>
              <a:cxn ang="0">
                <a:pos x="connsiteX2" y="connsiteY2"/>
              </a:cxn>
              <a:cxn ang="0">
                <a:pos x="connsiteX3" y="connsiteY3"/>
              </a:cxn>
            </a:cxnLst>
            <a:rect l="l" t="t" r="r" b="b"/>
            <a:pathLst>
              <a:path w="7048500" h="1047750">
                <a:moveTo>
                  <a:pt x="7048500" y="438150"/>
                </a:moveTo>
                <a:lnTo>
                  <a:pt x="7048500" y="1047750"/>
                </a:lnTo>
                <a:lnTo>
                  <a:pt x="0" y="1009650"/>
                </a:lnTo>
                <a:lnTo>
                  <a:pt x="19050" y="0"/>
                </a:ln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581900" y="3878557"/>
            <a:ext cx="758826" cy="572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a:endCxn id="15" idx="1"/>
          </p:cNvCxnSpPr>
          <p:nvPr/>
        </p:nvCxnSpPr>
        <p:spPr>
          <a:xfrm>
            <a:off x="3848100" y="3884283"/>
            <a:ext cx="609600"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Tree>
    <p:extLst>
      <p:ext uri="{BB962C8B-B14F-4D97-AF65-F5344CB8AC3E}">
        <p14:creationId xmlns:p14="http://schemas.microsoft.com/office/powerpoint/2010/main" val="359289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131432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pip3 install tox</a:t>
            </a:r>
          </a:p>
          <a:p>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 tests in tests/ subdir.</a:t>
            </a:r>
          </a:p>
          <a:p>
            <a:r>
              <a:rPr lang="en-US" sz="1400" b="1" dirty="0">
                <a:solidFill>
                  <a:schemeClr val="bg2"/>
                </a:solidFill>
                <a:latin typeface="Menlo" panose="020B0609030804020204" pitchFamily="49" charset="0"/>
              </a:rPr>
              <a:t>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err="1">
                <a:hlinkClick r:id="rId4"/>
              </a:rPr>
              <a:t>pyscaffold.org</a:t>
            </a:r>
            <a:endParaRPr lang="en-US" dirty="0"/>
          </a:p>
        </p:txBody>
      </p:sp>
    </p:spTree>
    <p:extLst>
      <p:ext uri="{BB962C8B-B14F-4D97-AF65-F5344CB8AC3E}">
        <p14:creationId xmlns:p14="http://schemas.microsoft.com/office/powerpoint/2010/main" val="27131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358826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183801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80</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2669477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sp>
        <p:nvSpPr>
          <p:cNvPr id="4" name="TextBox 3">
            <a:extLst>
              <a:ext uri="{FF2B5EF4-FFF2-40B4-BE49-F238E27FC236}">
                <a16:creationId xmlns:a16="http://schemas.microsoft.com/office/drawing/2014/main" id="{149FBF85-F937-174F-8D40-80269A4CD8B5}"/>
              </a:ext>
            </a:extLst>
          </p:cNvPr>
          <p:cNvSpPr txBox="1"/>
          <p:nvPr/>
        </p:nvSpPr>
        <p:spPr>
          <a:xfrm>
            <a:off x="7427093" y="947601"/>
            <a:ext cx="3189591" cy="433965"/>
          </a:xfrm>
          <a:prstGeom prst="rect">
            <a:avLst/>
          </a:prstGeom>
          <a:noFill/>
        </p:spPr>
        <p:txBody>
          <a:bodyPr wrap="none" lIns="118872" tIns="91440" rIns="118872" bIns="91440" rtlCol="0" anchor="ctr" anchorCtr="0">
            <a:spAutoFit/>
          </a:bodyPr>
          <a:lstStyle/>
          <a:p>
            <a:pPr algn="l">
              <a:lnSpc>
                <a:spcPct val="90000"/>
              </a:lnSpc>
            </a:pPr>
            <a:r>
              <a:rPr lang="en-US" dirty="0"/>
              <a:t>throw it over the wall – </a:t>
            </a:r>
            <a:r>
              <a:rPr lang="en-US" dirty="0" err="1"/>
              <a:t>hrmm</a:t>
            </a:r>
            <a:endParaRPr lang="en-US"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320685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80</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19" cy="21717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CMakeLists.txt</a:t>
            </a:r>
            <a:r>
              <a:rPr lang="en-US" dirty="0"/>
              <a:t>: add test calling </a:t>
            </a:r>
            <a:r>
              <a:rPr lang="en-US" dirty="0" err="1"/>
              <a:t>test_heat.sh</a:t>
            </a:r>
            <a:endParaRPr lang="en-US" dirty="0"/>
          </a:p>
          <a:p>
            <a:r>
              <a:rPr lang="en-US" dirty="0"/>
              <a:t>README: note "</a:t>
            </a:r>
            <a:r>
              <a:rPr lang="en-US" dirty="0" err="1"/>
              <a:t>ctest</a:t>
            </a:r>
            <a:r>
              <a:rPr lang="en-US" dirty="0"/>
              <a:t>" command</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"-DMY_OPTION=YES"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0786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err="1"/>
              <a:t>Evenaually</a:t>
            </a:r>
            <a:r>
              <a:rPr lang="en-US" dirty="0"/>
              <a:t>: </a:t>
            </a:r>
            <a:r>
              <a:rPr lang="en-US" dirty="0" err="1"/>
              <a:t>package.py</a:t>
            </a:r>
            <a:r>
              <a:rPr lang="en-US" dirty="0"/>
              <a:t> knows how to compile your package's historical versions</a:t>
            </a:r>
          </a:p>
        </p:txBody>
      </p:sp>
    </p:spTree>
    <p:extLst>
      <p:ext uri="{BB962C8B-B14F-4D97-AF65-F5344CB8AC3E}">
        <p14:creationId xmlns:p14="http://schemas.microsoft.com/office/powerpoint/2010/main" val="385964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p:txBody>
          <a:bodyPr/>
          <a:lstStyle/>
          <a:p>
            <a:r>
              <a:rPr lang="en-US" sz="2800" dirty="0"/>
              <a:t>C, C++, Fortran</a:t>
            </a:r>
          </a:p>
          <a:p>
            <a:pPr lvl="1"/>
            <a:r>
              <a:rPr lang="en-US" sz="2400" dirty="0"/>
              <a:t>Running and Reporting Tests: </a:t>
            </a:r>
            <a:r>
              <a:rPr lang="en-US" sz="2400" dirty="0" err="1"/>
              <a:t>ctest</a:t>
            </a:r>
            <a:r>
              <a:rPr lang="en-US" sz="2400" dirty="0"/>
              <a:t> / </a:t>
            </a:r>
            <a:r>
              <a:rPr lang="en-US" sz="2400" dirty="0" err="1"/>
              <a:t>cdash</a:t>
            </a:r>
            <a:endParaRPr lang="en-US" sz="2400" dirty="0"/>
          </a:p>
          <a:p>
            <a:pPr lvl="1"/>
            <a:r>
              <a:rPr lang="en-US" sz="2400" dirty="0"/>
              <a:t>Code Coverage: </a:t>
            </a:r>
            <a:r>
              <a:rPr lang="en-US" sz="2400" dirty="0" err="1"/>
              <a:t>gcov</a:t>
            </a:r>
            <a:r>
              <a:rPr lang="en-US" sz="2400" dirty="0"/>
              <a:t> / </a:t>
            </a:r>
            <a:r>
              <a:rPr lang="en-US" sz="2400" dirty="0" err="1"/>
              <a:t>lcov</a:t>
            </a:r>
            <a:r>
              <a:rPr lang="en-US" sz="2400" dirty="0"/>
              <a:t> (C, C++, Fortran)</a:t>
            </a:r>
          </a:p>
          <a:p>
            <a:pPr lvl="1"/>
            <a:r>
              <a:rPr lang="en-US" sz="2400" dirty="0"/>
              <a:t>Static Analysis: clang-tidy (only C, C++)</a:t>
            </a:r>
          </a:p>
          <a:p>
            <a:r>
              <a:rPr lang="en-US" sz="2800" dirty="0"/>
              <a:t>Python</a:t>
            </a:r>
          </a:p>
          <a:p>
            <a:pPr lvl="1"/>
            <a:r>
              <a:rPr lang="en-US" sz="2400" dirty="0"/>
              <a:t>Running and Reporting Tests: </a:t>
            </a:r>
            <a:r>
              <a:rPr lang="en-US" sz="2400" dirty="0" err="1"/>
              <a:t>pytest</a:t>
            </a:r>
            <a:r>
              <a:rPr lang="en-US" sz="2400" dirty="0"/>
              <a:t> / </a:t>
            </a:r>
            <a:r>
              <a:rPr lang="en-US" sz="2400" dirty="0" err="1"/>
              <a:t>unittest</a:t>
            </a:r>
            <a:r>
              <a:rPr lang="en-US" sz="2400" dirty="0"/>
              <a:t> / nose</a:t>
            </a:r>
          </a:p>
          <a:p>
            <a:pPr lvl="1"/>
            <a:r>
              <a:rPr lang="en-US" sz="2400" dirty="0"/>
              <a:t>Code Coverage: </a:t>
            </a:r>
            <a:r>
              <a:rPr lang="en-US" sz="2400" dirty="0" err="1"/>
              <a:t>pytest-cov</a:t>
            </a:r>
            <a:endParaRPr lang="en-US" sz="2400" dirty="0"/>
          </a:p>
          <a:p>
            <a:pPr lvl="1"/>
            <a:r>
              <a:rPr lang="en-US" sz="2400" dirty="0"/>
              <a:t>Static Source Code Analysis: </a:t>
            </a:r>
            <a:r>
              <a:rPr lang="en-US" sz="2400" dirty="0" err="1"/>
              <a:t>pylint</a:t>
            </a:r>
            <a:r>
              <a:rPr lang="en-US" sz="2400" dirty="0"/>
              <a:t> / flake8</a:t>
            </a:r>
            <a:endParaRPr lang="en-US" dirty="0"/>
          </a:p>
          <a:p>
            <a:pPr lvl="1"/>
            <a:endParaRPr lang="en-US" dirty="0"/>
          </a:p>
        </p:txBody>
      </p:sp>
    </p:spTree>
    <p:extLst>
      <p:ext uri="{BB962C8B-B14F-4D97-AF65-F5344CB8AC3E}">
        <p14:creationId xmlns:p14="http://schemas.microsoft.com/office/powerpoint/2010/main" val="223098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C++21 vs. C++11</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297646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t>https://</a:t>
            </a:r>
            <a:r>
              <a:rPr lang="en-US" sz="1800" dirty="0" err="1"/>
              <a:t>cmake.org</a:t>
            </a:r>
            <a:r>
              <a:rPr lang="en-US" sz="1800" dirty="0"/>
              <a:t>/</a:t>
            </a:r>
            <a:r>
              <a:rPr lang="en-US" sz="1800" dirty="0" err="1"/>
              <a:t>cmake</a:t>
            </a:r>
            <a:r>
              <a:rPr lang="en-US" sz="1800" dirty="0"/>
              <a:t>/help/git-stage/manual/cmake-packages.7.html#creating-packages</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Config.cmake.in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(&lt;package name&gt;)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installable_libs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536171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6D8ED3-E03E-BE4A-AAB3-4751A69C66B4}"/>
              </a:ext>
            </a:extLst>
          </p:cNvPr>
          <p:cNvPicPr>
            <a:picLocks noChangeAspect="1"/>
          </p:cNvPicPr>
          <p:nvPr/>
        </p:nvPicPr>
        <p:blipFill rotWithShape="1">
          <a:blip r:embed="rId2"/>
          <a:srcRect b="3486"/>
          <a:stretch/>
        </p:blipFill>
        <p:spPr>
          <a:xfrm>
            <a:off x="574929" y="381000"/>
            <a:ext cx="8056562" cy="5626100"/>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5969000" y="381000"/>
            <a:ext cx="5771896" cy="914400"/>
          </a:xfrm>
        </p:spPr>
        <p:txBody>
          <a:bodyPr/>
          <a:lstStyle/>
          <a:p>
            <a:r>
              <a:rPr lang="en-US" dirty="0"/>
              <a:t>State of Practice – Packaging for Portability</a:t>
            </a:r>
          </a:p>
        </p:txBody>
      </p:sp>
    </p:spTree>
    <p:extLst>
      <p:ext uri="{BB962C8B-B14F-4D97-AF65-F5344CB8AC3E}">
        <p14:creationId xmlns:p14="http://schemas.microsoft.com/office/powerpoint/2010/main" val="2035117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646331"/>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packaging_guide.html#dependency-specs</a:t>
            </a:r>
            <a:endParaRPr lang="en-US"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2804358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Tree>
    <p:extLst>
      <p:ext uri="{BB962C8B-B14F-4D97-AF65-F5344CB8AC3E}">
        <p14:creationId xmlns:p14="http://schemas.microsoft.com/office/powerpoint/2010/main" val="679601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1285759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665445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2933173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Tree>
    <p:extLst>
      <p:ext uri="{BB962C8B-B14F-4D97-AF65-F5344CB8AC3E}">
        <p14:creationId xmlns:p14="http://schemas.microsoft.com/office/powerpoint/2010/main" val="69553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4611757" y="331967"/>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304365" y="1438835"/>
            <a:ext cx="10431204" cy="4867835"/>
          </a:xfrm>
        </p:spPr>
        <p:txBody>
          <a:bodyPr numCol="2"/>
          <a:lstStyle/>
          <a:p>
            <a:r>
              <a:rPr lang="en-US" sz="3200" dirty="0"/>
              <a:t>Why package?</a:t>
            </a:r>
          </a:p>
          <a:p>
            <a:r>
              <a:rPr lang="en-US" sz="3200" dirty="0"/>
              <a:t>General Guidelines &amp; Themes</a:t>
            </a:r>
          </a:p>
          <a:p>
            <a:r>
              <a:rPr lang="en-US" sz="3200" dirty="0"/>
              <a:t>Simple Walk-Throughs</a:t>
            </a:r>
          </a:p>
          <a:p>
            <a:pPr lvl="1"/>
            <a:r>
              <a:rPr lang="en-US" sz="2800" dirty="0"/>
              <a:t>python package</a:t>
            </a:r>
          </a:p>
          <a:p>
            <a:pPr lvl="1"/>
            <a:r>
              <a:rPr lang="en-US" sz="2800" dirty="0"/>
              <a:t>C++ code – </a:t>
            </a:r>
            <a:r>
              <a:rPr lang="en-US" sz="2800" dirty="0" err="1"/>
              <a:t>spack</a:t>
            </a:r>
            <a:endParaRPr lang="en-US" sz="2800" dirty="0"/>
          </a:p>
          <a:p>
            <a:pPr lvl="1"/>
            <a:r>
              <a:rPr lang="en-US" sz="2800" dirty="0"/>
              <a:t>C++ code – </a:t>
            </a:r>
            <a:r>
              <a:rPr lang="en-US" sz="2800" dirty="0" err="1"/>
              <a:t>cmake</a:t>
            </a:r>
            <a:r>
              <a:rPr lang="en-US" sz="2800" dirty="0"/>
              <a:t> exports</a:t>
            </a:r>
          </a:p>
          <a:p>
            <a:r>
              <a:rPr lang="en-US" sz="3200" dirty="0"/>
              <a:t>Performance portability concerns?</a:t>
            </a:r>
          </a:p>
          <a:p>
            <a:r>
              <a:rPr lang="en-US" sz="3200" dirty="0"/>
              <a:t>Real-World Examples</a:t>
            </a:r>
          </a:p>
          <a:p>
            <a:pPr lvl="1"/>
            <a:r>
              <a:rPr lang="en-US" sz="2800" dirty="0"/>
              <a:t>DCA++: cuda2hip compatibility layer</a:t>
            </a:r>
          </a:p>
          <a:p>
            <a:pPr lvl="1"/>
            <a:r>
              <a:rPr lang="en-US" sz="2800" dirty="0"/>
              <a:t>ZFP: scikit-build for </a:t>
            </a:r>
            <a:r>
              <a:rPr lang="en-US" sz="2800" dirty="0" err="1"/>
              <a:t>cython</a:t>
            </a:r>
            <a:endParaRPr lang="en-US" sz="2800" dirty="0"/>
          </a:p>
          <a:p>
            <a:pPr lvl="1"/>
            <a:r>
              <a:rPr lang="en-US" sz="2800" dirty="0"/>
              <a:t>Cabana: </a:t>
            </a:r>
            <a:r>
              <a:rPr lang="en-US" sz="2800" dirty="0" err="1"/>
              <a:t>Kokkos</a:t>
            </a:r>
            <a:r>
              <a:rPr lang="en-US" sz="2800" dirty="0"/>
              <a:t> with </a:t>
            </a:r>
            <a:r>
              <a:rPr lang="en-US" sz="2800" dirty="0" err="1"/>
              <a:t>spack</a:t>
            </a:r>
            <a:endParaRPr lang="en-US" sz="2800" dirty="0"/>
          </a:p>
        </p:txBody>
      </p:sp>
    </p:spTree>
    <p:extLst>
      <p:ext uri="{BB962C8B-B14F-4D97-AF65-F5344CB8AC3E}">
        <p14:creationId xmlns:p14="http://schemas.microsoft.com/office/powerpoint/2010/main" val="171774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1390927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Hacking the package stack</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8424" y="1325880"/>
            <a:ext cx="11369809" cy="4047778"/>
          </a:xfrm>
        </p:spPr>
        <p:txBody>
          <a:bodyPr/>
          <a:lstStyle/>
          <a:p>
            <a:r>
              <a:rPr lang="en-US" dirty="0"/>
              <a:t>C++:</a:t>
            </a:r>
          </a:p>
          <a:p>
            <a:pPr lvl="1"/>
            <a:r>
              <a:rPr lang="en-US" dirty="0"/>
              <a:t>Maintain a "</a:t>
            </a:r>
            <a:r>
              <a:rPr lang="en-US" dirty="0" err="1"/>
              <a:t>env.sh</a:t>
            </a:r>
            <a:r>
              <a:rPr lang="en-US" dirty="0"/>
              <a:t>" file loading appropriate modules</a:t>
            </a:r>
          </a:p>
          <a:p>
            <a:pPr lvl="1"/>
            <a:r>
              <a:rPr lang="en-US" dirty="0"/>
              <a:t>Do development there, but be aware that env changes machine to machine</a:t>
            </a:r>
          </a:p>
          <a:p>
            <a:r>
              <a:rPr lang="en-US" dirty="0"/>
              <a:t>Python:</a:t>
            </a:r>
          </a:p>
          <a:p>
            <a:pPr lvl="1"/>
            <a:r>
              <a:rPr lang="en-US" dirty="0"/>
              <a:t>Create a poetry project to use for its virtual environment.</a:t>
            </a:r>
          </a:p>
          <a:p>
            <a:pPr lvl="2"/>
            <a:r>
              <a:rPr lang="en-US" dirty="0"/>
              <a:t>cd &lt;project&gt;; poetry shell</a:t>
            </a:r>
          </a:p>
          <a:p>
            <a:pPr lvl="1"/>
            <a:r>
              <a:rPr lang="en-US" dirty="0"/>
              <a:t>Keep working scripts / gist-s there.</a:t>
            </a:r>
          </a:p>
          <a:p>
            <a:r>
              <a:rPr lang="en-US" dirty="0" err="1"/>
              <a:t>Spack</a:t>
            </a:r>
            <a:r>
              <a:rPr lang="en-US" dirty="0"/>
              <a:t>:</a:t>
            </a:r>
          </a:p>
          <a:p>
            <a:pPr lvl="1"/>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p>
          <a:p>
            <a:pPr lvl="1"/>
            <a:r>
              <a:rPr lang="en-US" dirty="0"/>
              <a:t>Note also: </a:t>
            </a:r>
            <a:r>
              <a:rPr lang="en-US" dirty="0" err="1"/>
              <a:t>spack</a:t>
            </a:r>
            <a:r>
              <a:rPr lang="en-US" dirty="0"/>
              <a:t> build-env &lt;project name&gt; bash (sets CXXFLAGS, etc.)</a:t>
            </a:r>
          </a:p>
          <a:p>
            <a:pPr lvl="1"/>
            <a:r>
              <a:rPr lang="en-US" dirty="0"/>
              <a:t>These will load up the environment variables for accessing your installed software.</a:t>
            </a:r>
          </a:p>
          <a:p>
            <a:endParaRPr lang="en-US" dirty="0"/>
          </a:p>
        </p:txBody>
      </p:sp>
    </p:spTree>
    <p:extLst>
      <p:ext uri="{BB962C8B-B14F-4D97-AF65-F5344CB8AC3E}">
        <p14:creationId xmlns:p14="http://schemas.microsoft.com/office/powerpoint/2010/main" val="3402214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t>https://</a:t>
            </a:r>
            <a:r>
              <a:rPr lang="en-US" dirty="0" err="1"/>
              <a:t>spack-tutorial.readthedocs.io</a:t>
            </a:r>
            <a:r>
              <a:rPr lang="en-US" dirty="0"/>
              <a:t>/</a:t>
            </a:r>
            <a:r>
              <a:rPr lang="en-US" dirty="0" err="1"/>
              <a:t>en</a:t>
            </a:r>
            <a:r>
              <a:rPr lang="en-US" dirty="0"/>
              <a:t>/latest/</a:t>
            </a:r>
            <a:r>
              <a:rPr lang="en-US" dirty="0" err="1"/>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t>https://</a:t>
            </a:r>
            <a:r>
              <a:rPr lang="en-US" dirty="0" err="1"/>
              <a:t>spack.readthedocs.io</a:t>
            </a:r>
            <a:r>
              <a:rPr lang="en-US" dirty="0"/>
              <a:t>/</a:t>
            </a:r>
            <a:r>
              <a:rPr lang="en-US" dirty="0" err="1"/>
              <a:t>en</a:t>
            </a:r>
            <a:r>
              <a:rPr lang="en-US" dirty="0"/>
              <a:t>/latest/</a:t>
            </a:r>
            <a:r>
              <a:rPr lang="en-US" dirty="0" err="1"/>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p:txBody>
          <a:bodyPr/>
          <a:lstStyle/>
          <a:p>
            <a:r>
              <a:rPr lang="en-US" dirty="0"/>
              <a:t>Why Package?</a:t>
            </a:r>
          </a:p>
        </p:txBody>
      </p:sp>
      <p:pic>
        <p:nvPicPr>
          <p:cNvPr id="3" name="Picture 2">
            <a:extLst>
              <a:ext uri="{FF2B5EF4-FFF2-40B4-BE49-F238E27FC236}">
                <a16:creationId xmlns:a16="http://schemas.microsoft.com/office/drawing/2014/main" id="{F4B5D30A-F45E-BC4F-9257-3D00DDA810BB}"/>
              </a:ext>
            </a:extLst>
          </p:cNvPr>
          <p:cNvPicPr>
            <a:picLocks noChangeAspect="1"/>
          </p:cNvPicPr>
          <p:nvPr/>
        </p:nvPicPr>
        <p:blipFill>
          <a:blip r:embed="rId2"/>
          <a:stretch>
            <a:fillRect/>
          </a:stretch>
        </p:blipFill>
        <p:spPr>
          <a:xfrm rot="-60000">
            <a:off x="595352" y="966575"/>
            <a:ext cx="11247925" cy="3370242"/>
          </a:xfrm>
          <a:prstGeom prst="rect">
            <a:avLst/>
          </a:prstGeom>
        </p:spPr>
      </p:pic>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1304365" y="4434713"/>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spTree>
    <p:extLst>
      <p:ext uri="{BB962C8B-B14F-4D97-AF65-F5344CB8AC3E}">
        <p14:creationId xmlns:p14="http://schemas.microsoft.com/office/powerpoint/2010/main" val="1798894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4" name="Picture 3">
            <a:extLst>
              <a:ext uri="{FF2B5EF4-FFF2-40B4-BE49-F238E27FC236}">
                <a16:creationId xmlns:a16="http://schemas.microsoft.com/office/drawing/2014/main" id="{5914D542-B463-9646-B7A9-0E97D6786FC6}"/>
              </a:ext>
            </a:extLst>
          </p:cNvPr>
          <p:cNvPicPr>
            <a:picLocks noChangeAspect="1"/>
          </p:cNvPicPr>
          <p:nvPr/>
        </p:nvPicPr>
        <p:blipFill>
          <a:blip r:embed="rId2"/>
          <a:stretch>
            <a:fillRect/>
          </a:stretch>
        </p:blipFill>
        <p:spPr>
          <a:xfrm>
            <a:off x="540613" y="3005642"/>
            <a:ext cx="7028631" cy="2142059"/>
          </a:xfrm>
          <a:prstGeom prst="rect">
            <a:avLst/>
          </a:prstGeom>
        </p:spPr>
      </p:pic>
      <p:pic>
        <p:nvPicPr>
          <p:cNvPr id="5" name="Picture 4">
            <a:extLst>
              <a:ext uri="{FF2B5EF4-FFF2-40B4-BE49-F238E27FC236}">
                <a16:creationId xmlns:a16="http://schemas.microsoft.com/office/drawing/2014/main" id="{495F1634-BF83-CB45-A6CA-D5D8221BF19D}"/>
              </a:ext>
            </a:extLst>
          </p:cNvPr>
          <p:cNvPicPr>
            <a:picLocks noChangeAspect="1"/>
          </p:cNvPicPr>
          <p:nvPr/>
        </p:nvPicPr>
        <p:blipFill>
          <a:blip r:embed="rId3"/>
          <a:stretch>
            <a:fillRect/>
          </a:stretch>
        </p:blipFill>
        <p:spPr>
          <a:xfrm rot="-120000">
            <a:off x="7704947" y="3005642"/>
            <a:ext cx="4033286" cy="2759617"/>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1325880"/>
            <a:ext cx="11369809" cy="4459258"/>
          </a:xfrm>
        </p:spPr>
        <p:txBody>
          <a:bodyPr/>
          <a:lstStyle/>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800"/>
            <a:ext cx="11369809" cy="4591338"/>
          </a:xfrm>
        </p:spPr>
        <p:txBody>
          <a:bodyPr/>
          <a:lstStyle/>
          <a:p>
            <a:r>
              <a:rPr lang="en-US" dirty="0"/>
              <a:t>Do: Have a CI-level integration test (simulate an external user)</a:t>
            </a:r>
          </a:p>
          <a:p>
            <a:r>
              <a:rPr lang="en-US" dirty="0"/>
              <a:t>Do: document manual install process – 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Tree>
    <p:extLst>
      <p:ext uri="{BB962C8B-B14F-4D97-AF65-F5344CB8AC3E}">
        <p14:creationId xmlns:p14="http://schemas.microsoft.com/office/powerpoint/2010/main" val="98660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C++ – </a:t>
            </a:r>
            <a:r>
              <a:rPr lang="en-US" dirty="0" err="1"/>
              <a:t>spack</a:t>
            </a:r>
            <a:endParaRPr lang="en-US" dirty="0"/>
          </a:p>
          <a:p>
            <a:r>
              <a:rPr lang="en-US" dirty="0"/>
              <a:t>C++ - </a:t>
            </a:r>
            <a:r>
              <a:rPr lang="en-US" dirty="0" err="1"/>
              <a:t>CMake</a:t>
            </a:r>
            <a:r>
              <a:rPr lang="en-US" dirty="0"/>
              <a:t> Library Export</a:t>
            </a:r>
          </a:p>
        </p:txBody>
      </p:sp>
    </p:spTree>
    <p:extLst>
      <p:ext uri="{BB962C8B-B14F-4D97-AF65-F5344CB8AC3E}">
        <p14:creationId xmlns:p14="http://schemas.microsoft.com/office/powerpoint/2010/main" val="326403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217379914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41168</TotalTime>
  <Words>5364</Words>
  <Application>Microsoft Macintosh PowerPoint</Application>
  <PresentationFormat>Custom</PresentationFormat>
  <Paragraphs>687</Paragraphs>
  <Slides>45</Slides>
  <Notes>20</Notes>
  <HiddenSlides>19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Menlo</vt:lpstr>
      <vt:lpstr>Monaco</vt:lpstr>
      <vt:lpstr>Presentations (Wide Screen)</vt:lpstr>
      <vt:lpstr>Software Packaging</vt:lpstr>
      <vt:lpstr>License, Citation and Acknowledgements</vt:lpstr>
      <vt:lpstr>Outline</vt:lpstr>
      <vt:lpstr>Why Package?</vt:lpstr>
      <vt:lpstr>Why Package?</vt:lpstr>
      <vt:lpstr>Guidelines &amp; Themes</vt:lpstr>
      <vt:lpstr>Guidelines &amp; Themes</vt:lpstr>
      <vt:lpstr>Simple Walk-Throughs</vt:lpstr>
      <vt:lpstr>Hello Numerical World Example (heat equation)</vt:lpstr>
      <vt:lpstr>Hello Numerical World Example (heat equation)</vt:lpstr>
      <vt:lpstr>Hello Numerical World Example (heat equation)</vt:lpstr>
      <vt:lpstr>Package Publication Checklist</vt:lpstr>
      <vt:lpstr>Packaging with pyscaffold</vt:lpstr>
      <vt:lpstr>Net result</vt:lpstr>
      <vt:lpstr>Package Publication Steps – Python + Poetry</vt:lpstr>
      <vt:lpstr>Net result</vt:lpstr>
      <vt:lpstr>Package Publication Steps – C++ with cmake</vt:lpstr>
      <vt:lpstr>Net result</vt:lpstr>
      <vt:lpstr>Package Publication Steps – C++ with cmake +</vt:lpstr>
      <vt:lpstr>Going Further</vt:lpstr>
      <vt:lpstr>Complications: Transitive Build / Link Requirements</vt:lpstr>
      <vt:lpstr>Installing a library with CMake</vt:lpstr>
      <vt:lpstr>State of Practice – Packaging for Portability</vt:lpstr>
      <vt:lpstr>Anatomy of a Spack Dependency "spec"</vt:lpstr>
      <vt:lpstr>Package Publication Steps – C++ with cmake +</vt:lpstr>
      <vt:lpstr>Real-World Example: DCA++</vt:lpstr>
      <vt:lpstr>Real-World Example: pyscf extension template</vt:lpstr>
      <vt:lpstr>Real-World Example: ZFP</vt:lpstr>
      <vt:lpstr>Real-World Example: Cabana</vt:lpstr>
      <vt:lpstr>Conclusion</vt:lpstr>
      <vt:lpstr>HPC: modules and Spack Development Environments</vt:lpstr>
      <vt:lpstr>Hacking the package stack</vt:lpstr>
      <vt:lpstr>Intermediate Example: C++ with spack</vt:lpstr>
      <vt:lpstr>Spack package.py</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256</cp:revision>
  <cp:lastPrinted>2017-11-02T18:35:01Z</cp:lastPrinted>
  <dcterms:created xsi:type="dcterms:W3CDTF">2018-11-06T17:28:56Z</dcterms:created>
  <dcterms:modified xsi:type="dcterms:W3CDTF">2022-03-09T18:00:32Z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