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32" r:id="rId5"/>
    <p:sldId id="1828" r:id="rId6"/>
    <p:sldId id="289" r:id="rId7"/>
    <p:sldId id="329" r:id="rId8"/>
    <p:sldId id="271" r:id="rId9"/>
    <p:sldId id="1825" r:id="rId10"/>
    <p:sldId id="1826" r:id="rId11"/>
    <p:sldId id="1823" r:id="rId12"/>
    <p:sldId id="1827" r:id="rId13"/>
    <p:sldId id="1824" r:id="rId14"/>
    <p:sldId id="450" r:id="rId15"/>
    <p:sldId id="1820" r:id="rId16"/>
    <p:sldId id="353"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6571" autoAdjust="0"/>
  </p:normalViewPr>
  <p:slideViewPr>
    <p:cSldViewPr snapToGrid="0" showGuides="1">
      <p:cViewPr varScale="1">
        <p:scale>
          <a:sx n="121" d="100"/>
          <a:sy n="121" d="100"/>
        </p:scale>
        <p:origin x="965"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339867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bssw.io/psip"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Rinku Gupta</a:t>
            </a:r>
            <a:br>
              <a:rPr lang="en-US" dirty="0"/>
            </a:br>
            <a:r>
              <a:rPr lang="en-US" sz="2000" dirty="0"/>
              <a:t>Argonne National Laboratory</a:t>
            </a:r>
          </a:p>
          <a:p>
            <a:pPr>
              <a:spcBef>
                <a:spcPts val="2800"/>
              </a:spcBef>
            </a:pPr>
            <a:r>
              <a:rPr lang="en-US" sz="2000" dirty="0"/>
              <a:t>Software Productivity and Sustainability track, ATPESC 2021</a:t>
            </a:r>
          </a:p>
          <a:p>
            <a:pPr>
              <a:spcBef>
                <a:spcPts val="2800"/>
              </a:spcBef>
            </a:pPr>
            <a:r>
              <a:rPr lang="en-US" sz="2000" dirty="0"/>
              <a:t>Contributors: Rinku K. Gupta (ANL), Michael A. Heroux (SNL), James M. </a:t>
            </a:r>
            <a:r>
              <a:rPr lang="en-US" sz="2000" dirty="0" err="1"/>
              <a:t>Willenbring</a:t>
            </a:r>
            <a:r>
              <a:rPr lang="en-US" sz="2000" dirty="0"/>
              <a:t> (SNL)</a:t>
            </a:r>
          </a:p>
          <a:p>
            <a:endParaRPr lang="en-US" sz="2000" dirty="0"/>
          </a:p>
        </p:txBody>
      </p:sp>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a:xfrm>
            <a:off x="365760" y="1325880"/>
            <a:ext cx="11369809" cy="4047778"/>
          </a:xfrm>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4294967295"/>
          </p:nvPr>
        </p:nvSpPr>
        <p:spPr>
          <a:xfrm>
            <a:off x="365760" y="2032186"/>
            <a:ext cx="11537950" cy="1490662"/>
          </a:xfrm>
        </p:spPr>
        <p:txBody>
          <a:bodyPr/>
          <a:lstStyle/>
          <a:p>
            <a:pPr marL="0" indent="0">
              <a:buNone/>
            </a:pPr>
            <a:r>
              <a:rPr lang="en-US" sz="3200" i="1" dirty="0"/>
              <a:t>“Use iteration and incrementation only for projects you want to succeed.”</a:t>
            </a:r>
          </a:p>
          <a:p>
            <a:pPr marL="457200" indent="-457200" algn="r">
              <a:buFontTx/>
              <a:buChar char="-"/>
            </a:pPr>
            <a:r>
              <a:rPr lang="en-US" sz="3200" i="1" dirty="0"/>
              <a:t>Adaptation of Martin Fowler quote</a:t>
            </a:r>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1342476" y="781725"/>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1" y="123005"/>
            <a:ext cx="12188825" cy="720197"/>
          </a:xfrm>
        </p:spPr>
        <p:txBody>
          <a:bodyPr/>
          <a:lstStyle/>
          <a:p>
            <a:pPr algn="ct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9344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777242"/>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285569"/>
            <a:ext cx="5059017" cy="341632"/>
          </a:xfrm>
          <a:prstGeom prst="rect">
            <a:avLst/>
          </a:prstGeom>
          <a:noFill/>
        </p:spPr>
        <p:txBody>
          <a:bodyPr wrap="square" rtlCol="0">
            <a:spAutoFit/>
          </a:bodyPr>
          <a:lstStyle/>
          <a:p>
            <a:pPr algn="ctr">
              <a:lnSpc>
                <a:spcPct val="90000"/>
              </a:lnSpc>
            </a:pPr>
            <a:r>
              <a:rPr lang="en-US" dirty="0">
                <a:hlinkClick r:id="rId6"/>
              </a:rPr>
              <a:t>https://bssw.io/psip</a:t>
            </a:r>
            <a:endParaRPr lang="en-US" dirty="0"/>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More on Epic, Story, Task</a:t>
            </a:r>
          </a:p>
        </p:txBody>
      </p:sp>
      <p:sp>
        <p:nvSpPr>
          <p:cNvPr id="7" name="Text Placeholder 6"/>
          <p:cNvSpPr>
            <a:spLocks noGrp="1"/>
          </p:cNvSpPr>
          <p:nvPr>
            <p:ph type="body" idx="4294967295"/>
          </p:nvPr>
        </p:nvSpPr>
        <p:spPr>
          <a:xfrm>
            <a:off x="365760" y="1325880"/>
            <a:ext cx="9494837" cy="1673225"/>
          </a:xfrm>
        </p:spPr>
        <p:txBody>
          <a:bodyPr/>
          <a:lstStyle/>
          <a:p>
            <a:r>
              <a:rPr lang="en-US" dirty="0"/>
              <a:t>Definition of Done</a:t>
            </a:r>
          </a:p>
          <a:p>
            <a:r>
              <a:rPr lang="en-US" dirty="0"/>
              <a:t>Refining Issues</a:t>
            </a:r>
          </a:p>
          <a:p>
            <a:r>
              <a:rPr lang="en-US" dirty="0"/>
              <a:t>Agile Estimation</a:t>
            </a: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a:xfrm>
            <a:off x="365760" y="1096092"/>
            <a:ext cx="11369809" cy="4047778"/>
          </a:xfrm>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a:xfrm>
            <a:off x="365760" y="1238597"/>
            <a:ext cx="11369809" cy="4047778"/>
          </a:xfrm>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a:xfrm>
            <a:off x="365760" y="1179220"/>
            <a:ext cx="11369809" cy="4047778"/>
          </a:xfrm>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202971"/>
            <a:ext cx="11369809" cy="4047778"/>
          </a:xfrm>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119843"/>
            <a:ext cx="11369809" cy="4047778"/>
          </a:xfrm>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2387</TotalTime>
  <Words>1056</Words>
  <Application>Microsoft Office PowerPoint</Application>
  <PresentationFormat>Custom</PresentationFormat>
  <Paragraphs>119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202</cp:revision>
  <cp:lastPrinted>2017-11-02T18:35:01Z</cp:lastPrinted>
  <dcterms:created xsi:type="dcterms:W3CDTF">2018-11-06T17:28:56Z</dcterms:created>
  <dcterms:modified xsi:type="dcterms:W3CDTF">2021-08-10T22:40:35Z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