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1"/>
  </p:notesMasterIdLst>
  <p:handoutMasterIdLst>
    <p:handoutMasterId r:id="rId32"/>
  </p:handoutMasterIdLst>
  <p:sldIdLst>
    <p:sldId id="523" r:id="rId5"/>
    <p:sldId id="554" r:id="rId6"/>
    <p:sldId id="546" r:id="rId7"/>
    <p:sldId id="555" r:id="rId8"/>
    <p:sldId id="309" r:id="rId9"/>
    <p:sldId id="313" r:id="rId10"/>
    <p:sldId id="544" r:id="rId11"/>
    <p:sldId id="314" r:id="rId12"/>
    <p:sldId id="327" r:id="rId13"/>
    <p:sldId id="315" r:id="rId14"/>
    <p:sldId id="316" r:id="rId15"/>
    <p:sldId id="317" r:id="rId16"/>
    <p:sldId id="321" r:id="rId17"/>
    <p:sldId id="545" r:id="rId18"/>
    <p:sldId id="531" r:id="rId19"/>
    <p:sldId id="556" r:id="rId20"/>
    <p:sldId id="557" r:id="rId21"/>
    <p:sldId id="548" r:id="rId22"/>
    <p:sldId id="325" r:id="rId23"/>
    <p:sldId id="326" r:id="rId24"/>
    <p:sldId id="332" r:id="rId25"/>
    <p:sldId id="550" r:id="rId26"/>
    <p:sldId id="323" r:id="rId27"/>
    <p:sldId id="551" r:id="rId28"/>
    <p:sldId id="553" r:id="rId29"/>
    <p:sldId id="333" r:id="rId3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55" autoAdjust="0"/>
    <p:restoredTop sz="95764" autoAdjust="0"/>
  </p:normalViewPr>
  <p:slideViewPr>
    <p:cSldViewPr snapToGrid="0" showGuides="1">
      <p:cViewPr varScale="1">
        <p:scale>
          <a:sx n="94" d="100"/>
          <a:sy n="94" d="100"/>
        </p:scale>
        <p:origin x="208" y="52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Although you may go to the references from this talk that still use master we have replaced the term </a:t>
            </a:r>
            <a:r>
              <a:rPr lang="en-US" b="1"/>
              <a:t>with main.</a:t>
            </a:r>
            <a:endParaRPr lang="en-US" b="1"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340946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blog.codacy.com/author/hugo-sousa/" TargetMode="External"/><Relationship Id="rId2" Type="http://schemas.openxmlformats.org/officeDocument/2006/relationships/hyperlink" Target="https://blog.codacy.com/how-to-code-review-in-a-pull-request/"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ideas-productivity.org/events/hpc-best-practices-webinars/#webinar044"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dirty="0"/>
              <a:t> </a:t>
            </a:r>
            <a:r>
              <a:rPr lang="en-US" sz="2000" dirty="0"/>
              <a:t>(she/her)</a:t>
            </a:r>
            <a:br>
              <a:rPr lang="en-US" sz="2000" dirty="0"/>
            </a:br>
            <a:r>
              <a:rPr lang="en-US" sz="2000" dirty="0"/>
              <a:t>Los Alamos National Laboratory</a:t>
            </a:r>
          </a:p>
          <a:p>
            <a:pPr>
              <a:spcBef>
                <a:spcPts val="2800"/>
              </a:spcBef>
            </a:pPr>
            <a:r>
              <a:rPr lang="en-US" sz="2000" dirty="0"/>
              <a:t>Better Scientific </a:t>
            </a:r>
            <a:r>
              <a:rPr lang="en-US" sz="2000"/>
              <a:t>Software tutorial </a:t>
            </a:r>
            <a:r>
              <a:rPr lang="en-US" sz="2000" dirty="0"/>
              <a:t>@ SC21</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LA-UR-21-25665</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a:t>
            </a:r>
            <a:r>
              <a:rPr lang="en-US" i="1" dirty="0"/>
              <a:t>upstream</a:t>
            </a:r>
            <a:r>
              <a:rPr lang="en-US" dirty="0"/>
              <a:t> repository</a:t>
            </a:r>
          </a:p>
          <a:p>
            <a:pPr lvl="2"/>
            <a:r>
              <a:rPr lang="en-US" dirty="0"/>
              <a:t>Forks of public repositories are public</a:t>
            </a:r>
          </a:p>
          <a:p>
            <a:pPr lvl="2"/>
            <a:r>
              <a:rPr lang="en-US" dirty="0"/>
              <a:t>External collaborators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a:xfrm>
            <a:off x="406843" y="190500"/>
            <a:ext cx="11372473" cy="914400"/>
          </a:xfrm>
        </p:spPr>
        <p:txBody>
          <a:bodyPr/>
          <a:lstStyle/>
          <a:p>
            <a:r>
              <a:rPr lang="en-US" dirty="0"/>
              <a:t>Code Review – What peer code review can provide</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409507" y="742950"/>
            <a:ext cx="11369809" cy="4794250"/>
          </a:xfrm>
        </p:spPr>
        <p:txBody>
          <a:bodyPr/>
          <a:lstStyle/>
          <a:p>
            <a:r>
              <a:rPr lang="en-US" dirty="0"/>
              <a:t>Allows discussion of proposed changes</a:t>
            </a:r>
          </a:p>
          <a:p>
            <a:pPr lvl="1"/>
            <a:r>
              <a:rPr lang="en-US" dirty="0"/>
              <a:t>Iterations for better code</a:t>
            </a:r>
          </a:p>
          <a:p>
            <a:pPr lvl="1"/>
            <a:r>
              <a:rPr lang="en-US" dirty="0"/>
              <a:t>Discussions and reviewing allow more understanding of the code </a:t>
            </a:r>
          </a:p>
          <a:p>
            <a:r>
              <a:rPr lang="en-US" dirty="0"/>
              <a:t>Ensures requested change/feature met</a:t>
            </a:r>
          </a:p>
          <a:p>
            <a:r>
              <a:rPr lang="en-US" dirty="0"/>
              <a:t>Evaluates impact of the change</a:t>
            </a:r>
          </a:p>
          <a:p>
            <a:pPr lvl="1"/>
            <a:r>
              <a:rPr lang="en-US" dirty="0"/>
              <a:t>Breakages</a:t>
            </a:r>
          </a:p>
          <a:p>
            <a:pPr lvl="1"/>
            <a:r>
              <a:rPr lang="en-US" dirty="0"/>
              <a:t>Interactions with other parts of code</a:t>
            </a:r>
          </a:p>
          <a:p>
            <a:r>
              <a:rPr lang="en-US" dirty="0"/>
              <a:t>Ensures coding guidelines are met</a:t>
            </a:r>
          </a:p>
          <a:p>
            <a:r>
              <a:rPr lang="en-US" dirty="0"/>
              <a:t>Improves practices by learning</a:t>
            </a:r>
          </a:p>
          <a:p>
            <a:pPr lvl="1"/>
            <a:r>
              <a:rPr lang="en-US" dirty="0"/>
              <a:t>About other parts of the code</a:t>
            </a:r>
          </a:p>
          <a:p>
            <a:pPr lvl="1"/>
            <a:r>
              <a:rPr lang="en-US" dirty="0"/>
              <a:t>Helpful coding techniques by other’s</a:t>
            </a:r>
          </a:p>
          <a:p>
            <a:pPr marL="0" indent="0">
              <a:buNone/>
            </a:pPr>
            <a:endParaRPr lang="en-US" dirty="0"/>
          </a:p>
        </p:txBody>
      </p:sp>
      <p:sp>
        <p:nvSpPr>
          <p:cNvPr id="4" name="TextBox 3">
            <a:extLst>
              <a:ext uri="{FF2B5EF4-FFF2-40B4-BE49-F238E27FC236}">
                <a16:creationId xmlns:a16="http://schemas.microsoft.com/office/drawing/2014/main" id="{3221CF11-B650-9D4F-B9A0-430ED74F62F2}"/>
              </a:ext>
            </a:extLst>
          </p:cNvPr>
          <p:cNvSpPr txBox="1"/>
          <p:nvPr/>
        </p:nvSpPr>
        <p:spPr>
          <a:xfrm>
            <a:off x="5618979" y="4216400"/>
            <a:ext cx="6468246" cy="1015663"/>
          </a:xfrm>
          <a:prstGeom prst="rect">
            <a:avLst/>
          </a:prstGeom>
          <a:noFill/>
        </p:spPr>
        <p:txBody>
          <a:bodyPr wrap="none" lIns="118872" tIns="91440" rIns="118872" bIns="91440" rtlCol="0" anchor="ctr" anchorCtr="0">
            <a:spAutoFit/>
          </a:bodyPr>
          <a:lstStyle/>
          <a:p>
            <a:pPr marL="0" indent="0">
              <a:buNone/>
            </a:pPr>
            <a:r>
              <a:rPr lang="en-US" dirty="0"/>
              <a:t>Blog: </a:t>
            </a:r>
            <a:r>
              <a:rPr lang="en-US" dirty="0">
                <a:hlinkClick r:id="rId2" tooltip="How to code review in a Pull Request"/>
              </a:rPr>
              <a:t>How to code review in a Pull Request</a:t>
            </a:r>
            <a:endParaRPr lang="en-US" dirty="0"/>
          </a:p>
          <a:p>
            <a:pPr marL="0" indent="0">
              <a:buNone/>
            </a:pPr>
            <a:r>
              <a:rPr lang="en-US" dirty="0"/>
              <a:t>Author: </a:t>
            </a:r>
            <a:r>
              <a:rPr lang="en-US" b="1" dirty="0">
                <a:hlinkClick r:id="rId3"/>
              </a:rPr>
              <a:t>Hugo Sousa</a:t>
            </a:r>
            <a:r>
              <a:rPr lang="en-US" b="1" dirty="0"/>
              <a:t> </a:t>
            </a:r>
            <a:r>
              <a:rPr lang="en-US" dirty="0"/>
              <a:t>- March 17, 2021</a:t>
            </a:r>
          </a:p>
          <a:p>
            <a:pPr marL="0" indent="0">
              <a:buNone/>
            </a:pPr>
            <a:r>
              <a:rPr lang="en-US" dirty="0">
                <a:solidFill>
                  <a:srgbClr val="AA2F36"/>
                </a:solidFill>
              </a:rPr>
              <a:t>https://</a:t>
            </a:r>
            <a:r>
              <a:rPr lang="en-US" dirty="0" err="1">
                <a:solidFill>
                  <a:srgbClr val="AA2F36"/>
                </a:solidFill>
              </a:rPr>
              <a:t>blog.codacy.com</a:t>
            </a:r>
            <a:r>
              <a:rPr lang="en-US" dirty="0">
                <a:solidFill>
                  <a:srgbClr val="AA2F36"/>
                </a:solidFill>
              </a:rPr>
              <a:t>/how-to-code-review-in-a-pull-request</a:t>
            </a:r>
          </a:p>
        </p:txBody>
      </p:sp>
    </p:spTree>
    <p:extLst>
      <p:ext uri="{BB962C8B-B14F-4D97-AF65-F5344CB8AC3E}">
        <p14:creationId xmlns:p14="http://schemas.microsoft.com/office/powerpoint/2010/main" val="326749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p:txBody>
          <a:bodyPr/>
          <a:lstStyle/>
          <a:p>
            <a:r>
              <a:rPr lang="en-US" dirty="0"/>
              <a:t>Code Review  - Improvement and Practices</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365760" y="1325880"/>
            <a:ext cx="11369809" cy="4935220"/>
          </a:xfrm>
        </p:spPr>
        <p:txBody>
          <a:bodyPr/>
          <a:lstStyle/>
          <a:p>
            <a:r>
              <a:rPr lang="en-US" dirty="0"/>
              <a:t>Helpful Practices for Scientific Research Software</a:t>
            </a:r>
          </a:p>
          <a:p>
            <a:pPr lvl="1"/>
            <a:r>
              <a:rPr lang="en-US" dirty="0"/>
              <a:t>Make code review process formal with structured guideline</a:t>
            </a:r>
          </a:p>
          <a:p>
            <a:pPr lvl="1"/>
            <a:r>
              <a:rPr lang="en-US" dirty="0"/>
              <a:t>Allocate sufficient time in the development process to perform code review</a:t>
            </a:r>
          </a:p>
          <a:p>
            <a:pPr lvl="1"/>
            <a:r>
              <a:rPr lang="en-US" dirty="0"/>
              <a:t>Try to ensure at least one science review and one technical review</a:t>
            </a:r>
          </a:p>
          <a:p>
            <a:pPr lvl="1"/>
            <a:r>
              <a:rPr lang="en-US" dirty="0"/>
              <a:t>Timely reviews - provide quick feedback to incoming review requests</a:t>
            </a:r>
          </a:p>
          <a:p>
            <a:pPr lvl="1"/>
            <a:r>
              <a:rPr lang="en-US" dirty="0"/>
              <a:t>Train reviewers on how to phrase good feedback</a:t>
            </a:r>
          </a:p>
          <a:p>
            <a:pPr lvl="1"/>
            <a:r>
              <a:rPr lang="en-US" dirty="0"/>
              <a:t>Train developers to accept comments to improve their code</a:t>
            </a:r>
          </a:p>
          <a:p>
            <a:pPr lvl="1"/>
            <a:r>
              <a:rPr lang="en-US" dirty="0"/>
              <a:t>Include automatic code review tool and train reviewers in best use practice of the tool</a:t>
            </a:r>
          </a:p>
          <a:p>
            <a:pPr lvl="1"/>
            <a:endParaRPr lang="en-US" dirty="0"/>
          </a:p>
          <a:p>
            <a:pPr marL="0" indent="0">
              <a:buNone/>
            </a:pPr>
            <a:r>
              <a:rPr lang="en-US" sz="2000" b="1" dirty="0"/>
              <a:t>Testing and Code Review Practices in Research Software Development </a:t>
            </a:r>
            <a:r>
              <a:rPr lang="en-US" sz="2000" dirty="0"/>
              <a:t>(2020-09-09)</a:t>
            </a:r>
          </a:p>
          <a:p>
            <a:pPr marL="0" indent="0">
              <a:buNone/>
            </a:pPr>
            <a:r>
              <a:rPr lang="en-US" sz="2000" b="1" dirty="0"/>
              <a:t>Presenter:</a:t>
            </a:r>
            <a:r>
              <a:rPr lang="en-US" sz="2000" dirty="0"/>
              <a:t> Nasir </a:t>
            </a:r>
            <a:r>
              <a:rPr lang="en-US" sz="2000" dirty="0" err="1"/>
              <a:t>Eisty</a:t>
            </a:r>
            <a:endParaRPr lang="en-US" sz="2000" dirty="0"/>
          </a:p>
          <a:p>
            <a:pPr marL="346075" lvl="1" indent="0">
              <a:buNone/>
            </a:pPr>
            <a:r>
              <a:rPr lang="en-US" u="sng" dirty="0">
                <a:solidFill>
                  <a:srgbClr val="D13940"/>
                </a:solidFill>
                <a:uFill>
                  <a:solidFill>
                    <a:srgbClr val="D13940"/>
                  </a:solidFill>
                </a:uFill>
                <a:hlinkClick r:id="rId2"/>
              </a:rPr>
              <a:t>https://ideas-productivity.org/events/hpc-best-practices-webinars/#webinar044</a:t>
            </a:r>
            <a:endParaRPr lang="en-US" u="sng" dirty="0">
              <a:solidFill>
                <a:srgbClr val="D13940"/>
              </a:solidFill>
              <a:uFill>
                <a:solidFill>
                  <a:srgbClr val="D13940"/>
                </a:solidFill>
              </a:uFill>
            </a:endParaRPr>
          </a:p>
          <a:p>
            <a:pPr marL="346075" lvl="1" indent="0">
              <a:buNone/>
            </a:pPr>
            <a:endParaRPr lang="en-US" sz="1800" u="sng" dirty="0">
              <a:solidFill>
                <a:srgbClr val="D13940"/>
              </a:solidFill>
              <a:uFill>
                <a:solidFill>
                  <a:srgbClr val="D13940"/>
                </a:solidFill>
              </a:uFill>
            </a:endParaRPr>
          </a:p>
        </p:txBody>
      </p:sp>
    </p:spTree>
    <p:extLst>
      <p:ext uri="{BB962C8B-B14F-4D97-AF65-F5344CB8AC3E}">
        <p14:creationId xmlns:p14="http://schemas.microsoft.com/office/powerpoint/2010/main" val="305754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Trilionos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using community-build 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Inclusivity measures – the main branch</a:t>
            </a:r>
          </a:p>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a:t>
            </a:r>
            <a:endParaRPr lang="en-US" dirty="0">
              <a:solidFill>
                <a:schemeClr val="accent4"/>
              </a:solidFill>
            </a:endParaRP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D5E8-7D79-E844-8E7C-1D21240A741D}"/>
              </a:ext>
            </a:extLst>
          </p:cNvPr>
          <p:cNvSpPr>
            <a:spLocks noGrp="1"/>
          </p:cNvSpPr>
          <p:nvPr>
            <p:ph type="title"/>
          </p:nvPr>
        </p:nvSpPr>
        <p:spPr/>
        <p:txBody>
          <a:bodyPr/>
          <a:lstStyle/>
          <a:p>
            <a:r>
              <a:rPr lang="en-US" dirty="0"/>
              <a:t>Inclusivity measures – the main branch</a:t>
            </a:r>
            <a:br>
              <a:rPr lang="en-US" dirty="0"/>
            </a:br>
            <a:br>
              <a:rPr lang="en-US" dirty="0"/>
            </a:br>
            <a:endParaRPr lang="en-US" dirty="0"/>
          </a:p>
        </p:txBody>
      </p:sp>
      <p:sp>
        <p:nvSpPr>
          <p:cNvPr id="3" name="Content Placeholder 2">
            <a:extLst>
              <a:ext uri="{FF2B5EF4-FFF2-40B4-BE49-F238E27FC236}">
                <a16:creationId xmlns:a16="http://schemas.microsoft.com/office/drawing/2014/main" id="{5C96C906-16EA-E44C-8B42-900F1C045ED7}"/>
              </a:ext>
            </a:extLst>
          </p:cNvPr>
          <p:cNvSpPr>
            <a:spLocks noGrp="1"/>
          </p:cNvSpPr>
          <p:nvPr>
            <p:ph idx="1"/>
          </p:nvPr>
        </p:nvSpPr>
        <p:spPr>
          <a:xfrm>
            <a:off x="365760" y="1342249"/>
            <a:ext cx="11369809" cy="4047778"/>
          </a:xfrm>
        </p:spPr>
        <p:txBody>
          <a:bodyPr/>
          <a:lstStyle/>
          <a:p>
            <a:r>
              <a:rPr lang="en-US" dirty="0"/>
              <a:t>Historically git used master as the </a:t>
            </a:r>
            <a:r>
              <a:rPr lang="en-US" i="1" dirty="0"/>
              <a:t>default</a:t>
            </a:r>
            <a:r>
              <a:rPr lang="en-US" dirty="0"/>
              <a:t> branch name for a new repository. </a:t>
            </a:r>
          </a:p>
          <a:p>
            <a:pPr lvl="1"/>
            <a:r>
              <a:rPr lang="en-US" dirty="0"/>
              <a:t>master as a single, isolated term has a close affiliation with the problematic language of master/slave and so has recently undergone replacement.</a:t>
            </a:r>
          </a:p>
          <a:p>
            <a:r>
              <a:rPr lang="en-US" dirty="0"/>
              <a:t>Both </a:t>
            </a:r>
            <a:r>
              <a:rPr lang="en-US" dirty="0" err="1"/>
              <a:t>Github</a:t>
            </a:r>
            <a:r>
              <a:rPr lang="en-US" dirty="0"/>
              <a:t> and Gitlab have changed their default branch name to main</a:t>
            </a:r>
          </a:p>
          <a:p>
            <a:pPr lvl="1"/>
            <a:r>
              <a:rPr lang="en-US" dirty="0"/>
              <a:t>New repositories begin with this default.</a:t>
            </a:r>
          </a:p>
          <a:p>
            <a:pPr lvl="1"/>
            <a:r>
              <a:rPr lang="en-US" dirty="0"/>
              <a:t>Many existing projects renamed their default branch to something like main or develop</a:t>
            </a:r>
          </a:p>
          <a:p>
            <a:pPr lvl="1"/>
            <a:r>
              <a:rPr lang="en-US" dirty="0"/>
              <a:t>Older projects may still use master, but we anticipate they will change the naming over time.</a:t>
            </a:r>
          </a:p>
          <a:p>
            <a:r>
              <a:rPr lang="en-US" dirty="0"/>
              <a:t>For this presentation we use main as the default branch</a:t>
            </a:r>
          </a:p>
        </p:txBody>
      </p:sp>
    </p:spTree>
    <p:extLst>
      <p:ext uri="{BB962C8B-B14F-4D97-AF65-F5344CB8AC3E}">
        <p14:creationId xmlns:p14="http://schemas.microsoft.com/office/powerpoint/2010/main" val="70122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contributions from external collaborators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5444</TotalTime>
  <Words>2352</Words>
  <Application>Microsoft Macintosh PowerPoint</Application>
  <PresentationFormat>Custom</PresentationFormat>
  <Paragraphs>316</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Arial Black</vt:lpstr>
      <vt:lpstr>Calibri</vt:lpstr>
      <vt:lpstr>Presentations (Wide Screen)</vt:lpstr>
      <vt:lpstr>Git Workflows</vt:lpstr>
      <vt:lpstr>License, Citation and Acknowledgements</vt:lpstr>
      <vt:lpstr>Content</vt:lpstr>
      <vt:lpstr>Inclusivity measures – the main branch  </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Code Review – What peer code review can provide</vt:lpstr>
      <vt:lpstr>Code Review  - Improvement and Practices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252</cp:revision>
  <cp:lastPrinted>2017-11-02T18:35:01Z</cp:lastPrinted>
  <dcterms:created xsi:type="dcterms:W3CDTF">2018-11-06T17:28:56Z</dcterms:created>
  <dcterms:modified xsi:type="dcterms:W3CDTF">2021-09-20T19:21:49Z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