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320"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60" r:id="rId26"/>
    <p:sldId id="261"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3" autoAdjust="0"/>
    <p:restoredTop sz="96405" autoAdjust="0"/>
  </p:normalViewPr>
  <p:slideViewPr>
    <p:cSldViewPr snapToGrid="0" showGuides="1">
      <p:cViewPr varScale="1">
        <p:scale>
          <a:sx n="117" d="100"/>
          <a:sy n="117" d="100"/>
        </p:scale>
        <p:origin x="116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Rinku Gupta</a:t>
            </a:r>
            <a:r>
              <a:rPr lang="en-US" dirty="0"/>
              <a:t> </a:t>
            </a:r>
            <a:r>
              <a:rPr lang="en-US" sz="2000" dirty="0"/>
              <a:t>(she/her)</a:t>
            </a:r>
            <a:br>
              <a:rPr lang="en-US" sz="2000" u="sng" dirty="0"/>
            </a:br>
            <a:r>
              <a:rPr lang="en-US" sz="2000" dirty="0"/>
              <a:t>Argonne National Laboratory</a:t>
            </a:r>
          </a:p>
          <a:p>
            <a:pPr>
              <a:spcBef>
                <a:spcPts val="2800"/>
              </a:spcBef>
            </a:pPr>
            <a:r>
              <a:rPr lang="en-US" sz="2000" dirty="0"/>
              <a:t>Better Scientific Software tutorial @ Improving Scientific Software 2022</a:t>
            </a:r>
          </a:p>
          <a:p>
            <a:pPr>
              <a:spcBef>
                <a:spcPts val="2800"/>
              </a:spcBef>
            </a:pPr>
            <a:r>
              <a:rPr lang="en-US" sz="2000" dirty="0"/>
              <a:t>Contributors: David E. Bernholdt (ORNL), Anshu Dubey (ANL), Patricia A. Grubel (LANL), Rinku K. Gupta </a:t>
            </a:r>
            <a:r>
              <a:rPr lang="en-US" sz="2000"/>
              <a:t>(ANL), Katherine </a:t>
            </a:r>
            <a:r>
              <a:rPr lang="en-US" sz="2000" dirty="0"/>
              <a:t>M. Riley (ANL)</a:t>
            </a:r>
          </a:p>
        </p:txBody>
      </p:sp>
      <p:sp>
        <p:nvSpPr>
          <p:cNvPr id="6" name="TextBox 5">
            <a:extLst>
              <a:ext uri="{FF2B5EF4-FFF2-40B4-BE49-F238E27FC236}">
                <a16:creationId xmlns:a16="http://schemas.microsoft.com/office/drawing/2014/main" id="{2957E4F5-261D-4139-8685-A19C87EC40CF}"/>
              </a:ext>
            </a:extLst>
          </p:cNvPr>
          <p:cNvSpPr txBox="1"/>
          <p:nvPr/>
        </p:nvSpPr>
        <p:spPr>
          <a:xfrm>
            <a:off x="10855922" y="5899980"/>
            <a:ext cx="1332903" cy="276999"/>
          </a:xfrm>
          <a:prstGeom prst="rect">
            <a:avLst/>
          </a:prstGeom>
          <a:noFill/>
        </p:spPr>
        <p:txBody>
          <a:bodyPr wrap="square">
            <a:spAutoFit/>
          </a:bodyPr>
          <a:lstStyle/>
          <a:p>
            <a:r>
              <a:rPr lang="en-US" sz="1200"/>
              <a:t>LA-UR-21-29819</a:t>
            </a:r>
            <a:endParaRPr lang="en-US" sz="1200"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539496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sz="1600" dirty="0">
                          <a:effectLst/>
                        </a:rPr>
                        <a:t>Time (MDT)</a:t>
                      </a:r>
                    </a:p>
                  </a:txBody>
                  <a:tcPr marL="114300" marR="114300" marT="76200" marB="76200" anchor="ctr"/>
                </a:tc>
                <a:tc>
                  <a:txBody>
                    <a:bodyPr/>
                    <a:lstStyle/>
                    <a:p>
                      <a:pPr algn="r"/>
                      <a:r>
                        <a:rPr lang="en-US" sz="1600" dirty="0">
                          <a:effectLst/>
                        </a:rPr>
                        <a:t>Module</a:t>
                      </a:r>
                    </a:p>
                  </a:txBody>
                  <a:tcPr marL="114300" marR="114300" marT="76200" marB="76200" anchor="ctr"/>
                </a:tc>
                <a:tc>
                  <a:txBody>
                    <a:bodyPr/>
                    <a:lstStyle/>
                    <a:p>
                      <a:r>
                        <a:rPr lang="en-US" sz="1600" dirty="0">
                          <a:effectLst/>
                        </a:rPr>
                        <a:t>Title</a:t>
                      </a:r>
                    </a:p>
                  </a:txBody>
                  <a:tcPr marL="114300" marR="114300" marT="76200" marB="76200" anchor="ctr"/>
                </a:tc>
                <a:tc>
                  <a:txBody>
                    <a:bodyPr/>
                    <a:lstStyle/>
                    <a:p>
                      <a:r>
                        <a:rPr lang="en-US" sz="1600"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sz="1600">
                          <a:effectLst/>
                        </a:rPr>
                        <a:t>9:00 AM</a:t>
                      </a:r>
                    </a:p>
                  </a:txBody>
                  <a:tcPr marL="114300" marR="114300" marT="76200" marB="76200" anchor="ctr"/>
                </a:tc>
                <a:tc>
                  <a:txBody>
                    <a:bodyPr/>
                    <a:lstStyle/>
                    <a:p>
                      <a:pPr algn="r"/>
                      <a:r>
                        <a:rPr lang="en-US" sz="1600">
                          <a:effectLst/>
                        </a:rPr>
                        <a:t>0</a:t>
                      </a:r>
                    </a:p>
                  </a:txBody>
                  <a:tcPr marL="114300" marR="114300" marT="76200" marB="76200" anchor="ctr"/>
                </a:tc>
                <a:tc>
                  <a:txBody>
                    <a:bodyPr/>
                    <a:lstStyle/>
                    <a:p>
                      <a:r>
                        <a:rPr lang="en-US" sz="1600">
                          <a:effectLst/>
                        </a:rPr>
                        <a:t>Introduction and Setup</a:t>
                      </a:r>
                    </a:p>
                  </a:txBody>
                  <a:tcPr marL="114300" marR="114300" marT="76200" marB="76200" anchor="ctr"/>
                </a:tc>
                <a:tc>
                  <a:txBody>
                    <a:bodyPr/>
                    <a:lstStyle/>
                    <a:p>
                      <a:r>
                        <a:rPr lang="en-US" sz="1600" dirty="0">
                          <a:effectLst/>
                        </a:rPr>
                        <a:t>David E. Bernholdt (ORNL)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sz="1600">
                          <a:effectLst/>
                        </a:rPr>
                        <a:t>9:05 AM</a:t>
                      </a:r>
                    </a:p>
                  </a:txBody>
                  <a:tcPr marL="114300" marR="114300" marT="76200" marB="76200" anchor="ctr"/>
                </a:tc>
                <a:tc>
                  <a:txBody>
                    <a:bodyPr/>
                    <a:lstStyle/>
                    <a:p>
                      <a:pPr algn="r"/>
                      <a:r>
                        <a:rPr lang="en-US" sz="1600">
                          <a:effectLst/>
                        </a:rPr>
                        <a:t>1</a:t>
                      </a:r>
                    </a:p>
                  </a:txBody>
                  <a:tcPr marL="114300" marR="114300" marT="76200" marB="76200" anchor="ctr"/>
                </a:tc>
                <a:tc>
                  <a:txBody>
                    <a:bodyPr/>
                    <a:lstStyle/>
                    <a:p>
                      <a:r>
                        <a:rPr lang="en-US" sz="1600">
                          <a:effectLst/>
                        </a:rPr>
                        <a:t>Motivation and Overview of Best Practices in HPC Software Development</a:t>
                      </a:r>
                    </a:p>
                  </a:txBody>
                  <a:tcPr marL="114300" marR="114300" marT="76200" marB="76200" anchor="ctr"/>
                </a:tc>
                <a:tc>
                  <a:txBody>
                    <a:bodyPr/>
                    <a:lstStyle/>
                    <a:p>
                      <a:r>
                        <a:rPr lang="en-US" sz="1600">
                          <a:effectLst/>
                        </a:rPr>
                        <a:t>Rinku K. Gupta (ANL)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sz="1600">
                          <a:effectLst/>
                        </a:rPr>
                        <a:t>9:15 AM</a:t>
                      </a:r>
                    </a:p>
                  </a:txBody>
                  <a:tcPr marL="114300" marR="114300" marT="76200" marB="76200" anchor="ctr"/>
                </a:tc>
                <a:tc>
                  <a:txBody>
                    <a:bodyPr/>
                    <a:lstStyle/>
                    <a:p>
                      <a:pPr algn="r"/>
                      <a:r>
                        <a:rPr lang="en-US" sz="1600">
                          <a:effectLst/>
                        </a:rPr>
                        <a:t>2</a:t>
                      </a:r>
                    </a:p>
                  </a:txBody>
                  <a:tcPr marL="114300" marR="114300" marT="76200" marB="76200" anchor="ctr"/>
                </a:tc>
                <a:tc>
                  <a:txBody>
                    <a:bodyPr/>
                    <a:lstStyle/>
                    <a:p>
                      <a:r>
                        <a:rPr lang="en-US" sz="1600">
                          <a:effectLst/>
                        </a:rPr>
                        <a:t>Agile Methodologies</a:t>
                      </a:r>
                    </a:p>
                  </a:txBody>
                  <a:tcPr marL="114300" marR="114300" marT="76200" marB="76200" anchor="ctr"/>
                </a:tc>
                <a:tc>
                  <a:txBody>
                    <a:bodyPr/>
                    <a:lstStyle/>
                    <a:p>
                      <a:r>
                        <a:rPr lang="en-US" sz="1600">
                          <a:effectLst/>
                        </a:rPr>
                        <a:t>Patricia A. Grubel (LANL)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sz="1600">
                          <a:effectLst/>
                        </a:rPr>
                        <a:t>9:45 AM</a:t>
                      </a:r>
                    </a:p>
                  </a:txBody>
                  <a:tcPr marL="114300" marR="114300" marT="76200" marB="76200" anchor="ctr"/>
                </a:tc>
                <a:tc>
                  <a:txBody>
                    <a:bodyPr/>
                    <a:lstStyle/>
                    <a:p>
                      <a:pPr algn="r"/>
                      <a:r>
                        <a:rPr lang="en-US" sz="1600">
                          <a:effectLst/>
                        </a:rPr>
                        <a:t>3</a:t>
                      </a:r>
                    </a:p>
                  </a:txBody>
                  <a:tcPr marL="114300" marR="114300" marT="76200" marB="76200" anchor="ctr"/>
                </a:tc>
                <a:tc>
                  <a:txBody>
                    <a:bodyPr/>
                    <a:lstStyle/>
                    <a:p>
                      <a:r>
                        <a:rPr lang="en-US" sz="1600">
                          <a:effectLst/>
                        </a:rPr>
                        <a:t>Git Workflows</a:t>
                      </a:r>
                    </a:p>
                  </a:txBody>
                  <a:tcPr marL="114300" marR="114300" marT="76200" marB="76200" anchor="ctr"/>
                </a:tc>
                <a:tc>
                  <a:txBody>
                    <a:bodyPr/>
                    <a:lstStyle/>
                    <a:p>
                      <a:r>
                        <a:rPr lang="en-US" sz="1600">
                          <a:effectLst/>
                        </a:rPr>
                        <a:t>Patricia A. Grubel (LANL)</a:t>
                      </a:r>
                    </a:p>
                  </a:txBody>
                  <a:tcPr marL="114300" marR="114300" marT="76200" marB="76200" anchor="ctr"/>
                </a:tc>
                <a:extLst>
                  <a:ext uri="{0D108BD9-81ED-4DB2-BD59-A6C34878D82A}">
                    <a16:rowId xmlns:a16="http://schemas.microsoft.com/office/drawing/2014/main" val="1954771440"/>
                  </a:ext>
                </a:extLst>
              </a:tr>
              <a:tr h="370840">
                <a:tc>
                  <a:txBody>
                    <a:bodyPr/>
                    <a:lstStyle/>
                    <a:p>
                      <a:pPr algn="r"/>
                      <a:r>
                        <a:rPr lang="en-US" sz="1600">
                          <a:effectLst/>
                        </a:rPr>
                        <a:t>10:00 AM</a:t>
                      </a:r>
                    </a:p>
                  </a:txBody>
                  <a:tcPr marL="114300" marR="114300" marT="76200" marB="76200" anchor="ctr"/>
                </a:tc>
                <a:tc>
                  <a:txBody>
                    <a:bodyPr/>
                    <a:lstStyle/>
                    <a:p>
                      <a:pPr algn="r"/>
                      <a:endParaRPr lang="en-US" sz="1600">
                        <a:effectLst/>
                      </a:endParaRPr>
                    </a:p>
                  </a:txBody>
                  <a:tcPr marL="114300" marR="114300" marT="76200" marB="76200" anchor="ctr"/>
                </a:tc>
                <a:tc>
                  <a:txBody>
                    <a:bodyPr/>
                    <a:lstStyle/>
                    <a:p>
                      <a:r>
                        <a:rPr lang="en-US" sz="1600" i="1">
                          <a:effectLst/>
                        </a:rPr>
                        <a:t>Break</a:t>
                      </a:r>
                      <a:endParaRPr lang="en-US" sz="1600">
                        <a:effectLst/>
                      </a:endParaRPr>
                    </a:p>
                  </a:txBody>
                  <a:tcPr marL="114300" marR="114300" marT="76200" marB="76200" anchor="ctr"/>
                </a:tc>
                <a:tc>
                  <a:txBody>
                    <a:bodyPr/>
                    <a:lstStyle/>
                    <a:p>
                      <a:endParaRPr lang="en-US" sz="1600">
                        <a:effectLst/>
                      </a:endParaRP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sz="1600">
                          <a:effectLst/>
                        </a:rPr>
                        <a:t>10:20 AM</a:t>
                      </a:r>
                    </a:p>
                  </a:txBody>
                  <a:tcPr marL="114300" marR="114300" marT="76200" marB="76200" anchor="ctr"/>
                </a:tc>
                <a:tc>
                  <a:txBody>
                    <a:bodyPr/>
                    <a:lstStyle/>
                    <a:p>
                      <a:pPr algn="r"/>
                      <a:r>
                        <a:rPr lang="en-US" sz="1600">
                          <a:effectLst/>
                        </a:rPr>
                        <a:t>4</a:t>
                      </a:r>
                    </a:p>
                  </a:txBody>
                  <a:tcPr marL="114300" marR="114300" marT="76200" marB="76200" anchor="ctr"/>
                </a:tc>
                <a:tc>
                  <a:txBody>
                    <a:bodyPr/>
                    <a:lstStyle/>
                    <a:p>
                      <a:r>
                        <a:rPr lang="en-US" sz="1600">
                          <a:effectLst/>
                        </a:rPr>
                        <a:t>Software Testing Introduction</a:t>
                      </a:r>
                    </a:p>
                  </a:txBody>
                  <a:tcPr marL="114300" marR="114300" marT="76200" marB="76200" anchor="ctr"/>
                </a:tc>
                <a:tc>
                  <a:txBody>
                    <a:bodyPr/>
                    <a:lstStyle/>
                    <a:p>
                      <a:r>
                        <a:rPr lang="en-US" sz="1600">
                          <a:effectLst/>
                        </a:rPr>
                        <a:t>Rinku K. Gupta (ANL)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sz="1600">
                          <a:effectLst/>
                        </a:rPr>
                        <a:t>10:40 AM</a:t>
                      </a:r>
                    </a:p>
                  </a:txBody>
                  <a:tcPr marL="114300" marR="114300" marT="76200" marB="76200" anchor="ctr"/>
                </a:tc>
                <a:tc>
                  <a:txBody>
                    <a:bodyPr/>
                    <a:lstStyle/>
                    <a:p>
                      <a:pPr algn="r"/>
                      <a:r>
                        <a:rPr lang="en-US" sz="1600">
                          <a:effectLst/>
                        </a:rPr>
                        <a:t>5</a:t>
                      </a:r>
                    </a:p>
                  </a:txBody>
                  <a:tcPr marL="114300" marR="114300" marT="76200" marB="76200" anchor="ctr"/>
                </a:tc>
                <a:tc>
                  <a:txBody>
                    <a:bodyPr/>
                    <a:lstStyle/>
                    <a:p>
                      <a:r>
                        <a:rPr lang="en-US" sz="1600">
                          <a:effectLst/>
                        </a:rPr>
                        <a:t>Scientific Software Design</a:t>
                      </a:r>
                    </a:p>
                  </a:txBody>
                  <a:tcPr marL="114300" marR="114300" marT="76200" marB="76200" anchor="ctr"/>
                </a:tc>
                <a:tc>
                  <a:txBody>
                    <a:bodyPr/>
                    <a:lstStyle/>
                    <a:p>
                      <a:r>
                        <a:rPr lang="en-US" sz="1600">
                          <a:effectLst/>
                        </a:rPr>
                        <a:t>David E. Bernholdt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sz="1600">
                          <a:effectLst/>
                        </a:rPr>
                        <a:t>11:00 AM</a:t>
                      </a:r>
                    </a:p>
                  </a:txBody>
                  <a:tcPr marL="114300" marR="114300" marT="76200" marB="76200" anchor="ctr"/>
                </a:tc>
                <a:tc>
                  <a:txBody>
                    <a:bodyPr/>
                    <a:lstStyle/>
                    <a:p>
                      <a:pPr algn="r"/>
                      <a:r>
                        <a:rPr lang="en-US" sz="1600">
                          <a:effectLst/>
                        </a:rPr>
                        <a:t>6</a:t>
                      </a:r>
                    </a:p>
                  </a:txBody>
                  <a:tcPr marL="114300" marR="114300" marT="76200" marB="76200" anchor="ctr"/>
                </a:tc>
                <a:tc>
                  <a:txBody>
                    <a:bodyPr/>
                    <a:lstStyle/>
                    <a:p>
                      <a:r>
                        <a:rPr lang="en-US" sz="1600">
                          <a:effectLst/>
                        </a:rPr>
                        <a:t>Testing Complex Software</a:t>
                      </a:r>
                    </a:p>
                  </a:txBody>
                  <a:tcPr marL="114300" marR="114300" marT="76200" marB="76200" anchor="ctr"/>
                </a:tc>
                <a:tc>
                  <a:txBody>
                    <a:bodyPr/>
                    <a:lstStyle/>
                    <a:p>
                      <a:r>
                        <a:rPr lang="en-US" sz="1600">
                          <a:effectLst/>
                        </a:rPr>
                        <a:t>Rinku K. Gupta (ANL)</a:t>
                      </a:r>
                    </a:p>
                  </a:txBody>
                  <a:tcPr marL="114300" marR="114300" marT="76200" marB="76200" anchor="ctr"/>
                </a:tc>
                <a:extLst>
                  <a:ext uri="{0D108BD9-81ED-4DB2-BD59-A6C34878D82A}">
                    <a16:rowId xmlns:a16="http://schemas.microsoft.com/office/drawing/2014/main" val="1951011699"/>
                  </a:ext>
                </a:extLst>
              </a:tr>
              <a:tr h="370840">
                <a:tc>
                  <a:txBody>
                    <a:bodyPr/>
                    <a:lstStyle/>
                    <a:p>
                      <a:pPr algn="r"/>
                      <a:r>
                        <a:rPr lang="en-US" sz="1600">
                          <a:effectLst/>
                        </a:rPr>
                        <a:t>11:15 AM</a:t>
                      </a:r>
                    </a:p>
                  </a:txBody>
                  <a:tcPr marL="114300" marR="114300" marT="76200" marB="76200" anchor="ctr"/>
                </a:tc>
                <a:tc>
                  <a:txBody>
                    <a:bodyPr/>
                    <a:lstStyle/>
                    <a:p>
                      <a:pPr algn="r"/>
                      <a:r>
                        <a:rPr lang="en-US" sz="1600">
                          <a:effectLst/>
                        </a:rPr>
                        <a:t>7</a:t>
                      </a:r>
                    </a:p>
                  </a:txBody>
                  <a:tcPr marL="114300" marR="114300" marT="76200" marB="76200" anchor="ctr"/>
                </a:tc>
                <a:tc>
                  <a:txBody>
                    <a:bodyPr/>
                    <a:lstStyle/>
                    <a:p>
                      <a:r>
                        <a:rPr lang="en-US" sz="1600">
                          <a:effectLst/>
                        </a:rPr>
                        <a:t>Refactoring Scientific Software</a:t>
                      </a:r>
                    </a:p>
                  </a:txBody>
                  <a:tcPr marL="114300" marR="114300" marT="76200" marB="76200" anchor="ctr"/>
                </a:tc>
                <a:tc>
                  <a:txBody>
                    <a:bodyPr/>
                    <a:lstStyle/>
                    <a:p>
                      <a:r>
                        <a:rPr lang="en-US" sz="1600" dirty="0">
                          <a:effectLst/>
                        </a:rPr>
                        <a:t>David M. Rogers (ORNL)</a:t>
                      </a:r>
                    </a:p>
                  </a:txBody>
                  <a:tcPr marL="114300" marR="114300" marT="76200" marB="76200" anchor="ctr"/>
                </a:tc>
                <a:extLst>
                  <a:ext uri="{0D108BD9-81ED-4DB2-BD59-A6C34878D82A}">
                    <a16:rowId xmlns:a16="http://schemas.microsoft.com/office/drawing/2014/main" val="2677893716"/>
                  </a:ext>
                </a:extLst>
              </a:tr>
              <a:tr h="370840">
                <a:tc>
                  <a:txBody>
                    <a:bodyPr/>
                    <a:lstStyle/>
                    <a:p>
                      <a:pPr algn="r"/>
                      <a:r>
                        <a:rPr lang="en-US" sz="1600">
                          <a:effectLst/>
                        </a:rPr>
                        <a:t>11:40 AM</a:t>
                      </a:r>
                    </a:p>
                  </a:txBody>
                  <a:tcPr marL="114300" marR="114300" marT="76200" marB="76200" anchor="ctr"/>
                </a:tc>
                <a:tc>
                  <a:txBody>
                    <a:bodyPr/>
                    <a:lstStyle/>
                    <a:p>
                      <a:pPr algn="r"/>
                      <a:r>
                        <a:rPr lang="en-US" sz="1600">
                          <a:effectLst/>
                        </a:rPr>
                        <a:t>8</a:t>
                      </a:r>
                    </a:p>
                  </a:txBody>
                  <a:tcPr marL="114300" marR="114300" marT="76200" marB="76200" anchor="ctr"/>
                </a:tc>
                <a:tc>
                  <a:txBody>
                    <a:bodyPr/>
                    <a:lstStyle/>
                    <a:p>
                      <a:r>
                        <a:rPr lang="en-US" sz="1600">
                          <a:effectLst/>
                        </a:rPr>
                        <a:t>Improving Reproducibility Through Better Software Practices</a:t>
                      </a:r>
                    </a:p>
                  </a:txBody>
                  <a:tcPr marL="114300" marR="114300" marT="76200" marB="76200" anchor="ctr"/>
                </a:tc>
                <a:tc>
                  <a:txBody>
                    <a:bodyPr/>
                    <a:lstStyle/>
                    <a:p>
                      <a:r>
                        <a:rPr lang="en-US" sz="1600" dirty="0">
                          <a:effectLst/>
                        </a:rPr>
                        <a:t>David M. Rogers (ORNL)</a:t>
                      </a:r>
                    </a:p>
                  </a:txBody>
                  <a:tcPr marL="114300" marR="114300" marT="76200" marB="76200" anchor="ctr"/>
                </a:tc>
                <a:extLst>
                  <a:ext uri="{0D108BD9-81ED-4DB2-BD59-A6C34878D82A}">
                    <a16:rowId xmlns:a16="http://schemas.microsoft.com/office/drawing/2014/main" val="2443610247"/>
                  </a:ext>
                </a:extLst>
              </a:tr>
              <a:tr h="370840">
                <a:tc>
                  <a:txBody>
                    <a:bodyPr/>
                    <a:lstStyle/>
                    <a:p>
                      <a:pPr algn="r"/>
                      <a:r>
                        <a:rPr lang="en-US" sz="1600">
                          <a:effectLst/>
                        </a:rPr>
                        <a:t>11:55 AM</a:t>
                      </a:r>
                    </a:p>
                  </a:txBody>
                  <a:tcPr marL="114300" marR="114300" marT="76200" marB="76200" anchor="ctr"/>
                </a:tc>
                <a:tc>
                  <a:txBody>
                    <a:bodyPr/>
                    <a:lstStyle/>
                    <a:p>
                      <a:pPr algn="r"/>
                      <a:r>
                        <a:rPr lang="en-US" sz="1600">
                          <a:effectLst/>
                        </a:rPr>
                        <a:t>9</a:t>
                      </a:r>
                    </a:p>
                  </a:txBody>
                  <a:tcPr marL="114300" marR="114300" marT="76200" marB="76200" anchor="ctr"/>
                </a:tc>
                <a:tc>
                  <a:txBody>
                    <a:bodyPr/>
                    <a:lstStyle/>
                    <a:p>
                      <a:r>
                        <a:rPr lang="en-US" sz="1600">
                          <a:effectLst/>
                        </a:rPr>
                        <a:t>Summary</a:t>
                      </a:r>
                    </a:p>
                  </a:txBody>
                  <a:tcPr marL="114300" marR="114300" marT="76200" marB="76200" anchor="ctr"/>
                </a:tc>
                <a:tc>
                  <a:txBody>
                    <a:bodyPr/>
                    <a:lstStyle/>
                    <a:p>
                      <a:r>
                        <a:rPr lang="en-US" sz="1600">
                          <a:effectLst/>
                        </a:rPr>
                        <a:t>David M. Rogers (ORNL)</a:t>
                      </a:r>
                    </a:p>
                  </a:txBody>
                  <a:tcPr marL="114300" marR="114300" marT="76200" marB="76200" anchor="ctr"/>
                </a:tc>
                <a:extLst>
                  <a:ext uri="{0D108BD9-81ED-4DB2-BD59-A6C34878D82A}">
                    <a16:rowId xmlns:a16="http://schemas.microsoft.com/office/drawing/2014/main" val="978391404"/>
                  </a:ext>
                </a:extLst>
              </a:tr>
              <a:tr h="370840">
                <a:tc>
                  <a:txBody>
                    <a:bodyPr/>
                    <a:lstStyle/>
                    <a:p>
                      <a:pPr algn="r"/>
                      <a:r>
                        <a:rPr lang="en-US" sz="1600">
                          <a:effectLst/>
                        </a:rPr>
                        <a:t>11:20 AM</a:t>
                      </a:r>
                    </a:p>
                  </a:txBody>
                  <a:tcPr marL="114300" marR="114300" marT="76200" marB="76200" anchor="ctr"/>
                </a:tc>
                <a:tc>
                  <a:txBody>
                    <a:bodyPr/>
                    <a:lstStyle/>
                    <a:p>
                      <a:pPr algn="r"/>
                      <a:endParaRPr lang="en-US" sz="1600">
                        <a:effectLst/>
                      </a:endParaRPr>
                    </a:p>
                  </a:txBody>
                  <a:tcPr marL="114300" marR="114300" marT="76200" marB="76200" anchor="ctr"/>
                </a:tc>
                <a:tc>
                  <a:txBody>
                    <a:bodyPr/>
                    <a:lstStyle/>
                    <a:p>
                      <a:r>
                        <a:rPr lang="en-US" sz="1600" i="1">
                          <a:effectLst/>
                        </a:rPr>
                        <a:t>Adjourn presentation portion</a:t>
                      </a:r>
                      <a:endParaRPr lang="en-US" sz="1600">
                        <a:effectLst/>
                      </a:endParaRPr>
                    </a:p>
                  </a:txBody>
                  <a:tcPr marL="114300" marR="114300" marT="76200" marB="76200" anchor="ctr"/>
                </a:tc>
                <a:tc>
                  <a:txBody>
                    <a:bodyPr/>
                    <a:lstStyle/>
                    <a:p>
                      <a:endParaRPr lang="en-US" sz="1600" dirty="0"/>
                    </a:p>
                  </a:txBody>
                  <a:tcPr/>
                </a:tc>
                <a:extLst>
                  <a:ext uri="{0D108BD9-81ED-4DB2-BD59-A6C34878D82A}">
                    <a16:rowId xmlns:a16="http://schemas.microsoft.com/office/drawing/2014/main" val="1485688880"/>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52543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21336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(MDT)</a:t>
                      </a:r>
                    </a:p>
                  </a:txBody>
                  <a:tcPr marL="114300" marR="114300" marT="76200" marB="76200" anchor="ctr"/>
                </a:tc>
                <a:tc>
                  <a:txBody>
                    <a:bodyPr/>
                    <a:lstStyle/>
                    <a:p>
                      <a:pPr algn="r"/>
                      <a:r>
                        <a:rPr lang="en-US">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a:effectLst/>
                        </a:rPr>
                        <a:t>1:20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 (optional)</a:t>
                      </a:r>
                    </a:p>
                  </a:txBody>
                  <a:tcPr marL="114300" marR="114300" marT="76200" marB="76200" anchor="ctr"/>
                </a:tc>
                <a:tc>
                  <a:txBody>
                    <a:bodyPr/>
                    <a:lstStyle/>
                    <a:p>
                      <a:r>
                        <a:rPr lang="en-US" dirty="0">
                          <a:effectLst/>
                        </a:rPr>
                        <a:t>All</a:t>
                      </a:r>
                    </a:p>
                  </a:txBody>
                  <a:tcPr marL="114300" marR="114300" marT="76200" marB="76200" anchor="ctr"/>
                </a:tc>
                <a:extLst>
                  <a:ext uri="{0D108BD9-81ED-4DB2-BD59-A6C34878D82A}">
                    <a16:rowId xmlns:a16="http://schemas.microsoft.com/office/drawing/2014/main" val="3541502578"/>
                  </a:ext>
                </a:extLst>
              </a:tr>
              <a:tr h="370840">
                <a:tc>
                  <a:txBody>
                    <a:bodyPr/>
                    <a:lstStyle/>
                    <a:p>
                      <a:pPr algn="r"/>
                      <a:r>
                        <a:rPr lang="en-US">
                          <a:effectLst/>
                        </a:rPr>
                        <a:t>2:20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2:40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 (optional)</a:t>
                      </a:r>
                    </a:p>
                  </a:txBody>
                  <a:tcPr marL="114300" marR="114300" marT="76200" marB="76200" anchor="ctr"/>
                </a:tc>
                <a:tc>
                  <a:txBody>
                    <a:bodyPr/>
                    <a:lstStyle/>
                    <a:p>
                      <a:r>
                        <a:rPr lang="en-US" dirty="0">
                          <a:effectLst/>
                        </a:rPr>
                        <a:t>All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3:40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76390343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15498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2764</TotalTime>
  <Words>2947</Words>
  <Application>Microsoft Office PowerPoint</Application>
  <PresentationFormat>Custom</PresentationFormat>
  <Paragraphs>342</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391</cp:revision>
  <cp:lastPrinted>2017-11-02T18:35:01Z</cp:lastPrinted>
  <dcterms:created xsi:type="dcterms:W3CDTF">2018-11-06T17:28:56Z</dcterms:created>
  <dcterms:modified xsi:type="dcterms:W3CDTF">2022-03-25T20:57:53Z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