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3"/>
  </p:notesMasterIdLst>
  <p:handoutMasterIdLst>
    <p:handoutMasterId r:id="rId14"/>
  </p:handoutMasterIdLst>
  <p:sldIdLst>
    <p:sldId id="318" r:id="rId5"/>
    <p:sldId id="1860" r:id="rId6"/>
    <p:sldId id="1819" r:id="rId7"/>
    <p:sldId id="1822" r:id="rId8"/>
    <p:sldId id="1821" r:id="rId9"/>
    <p:sldId id="279" r:id="rId10"/>
    <p:sldId id="1845" r:id="rId11"/>
    <p:sldId id="1859" r:id="rId1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93" autoAdjust="0"/>
    <p:restoredTop sz="96327" autoAdjust="0"/>
  </p:normalViewPr>
  <p:slideViewPr>
    <p:cSldViewPr snapToGrid="0" showGuides="1">
      <p:cViewPr varScale="1">
        <p:scale>
          <a:sx n="119" d="100"/>
          <a:sy n="119" d="100"/>
        </p:scale>
        <p:origin x="1376" y="184"/>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4/26/22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4/26/22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Fundamental message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42621562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9608927"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10.png"/><Relationship Id="rId4" Type="http://schemas.openxmlformats.org/officeDocument/2006/relationships/hyperlink" Target="https://bssw.io/psip"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Greg Watson</a:t>
            </a:r>
            <a:r>
              <a:rPr lang="en-US" dirty="0"/>
              <a:t> </a:t>
            </a:r>
            <a:r>
              <a:rPr lang="en-US" sz="2000" dirty="0"/>
              <a:t>(he/him)</a:t>
            </a:r>
            <a:br>
              <a:rPr lang="en-US" sz="2000" u="sng" dirty="0"/>
            </a:br>
            <a:r>
              <a:rPr lang="en-US" sz="2000" dirty="0"/>
              <a:t>Oak Ridge National Laboratory</a:t>
            </a:r>
          </a:p>
          <a:p>
            <a:pPr>
              <a:spcBef>
                <a:spcPts val="2800"/>
              </a:spcBef>
            </a:pPr>
            <a:r>
              <a:rPr lang="en-US" sz="2000" dirty="0"/>
              <a:t>Developing a Testing and Continuous Integration Strategy for your Team tutorial @ Exascale Computing Project Annual Meeting</a:t>
            </a:r>
          </a:p>
          <a:p>
            <a:pPr>
              <a:spcBef>
                <a:spcPts val="2800"/>
              </a:spcBef>
            </a:pPr>
            <a:r>
              <a:rPr lang="en-US" sz="2000" dirty="0"/>
              <a:t>Contributors: David E. Bernholdt (ORNL), Anshu Dubey (ANL), Patricia A. Grubel (LANL), Rinku K. Gupta (ANL), Katherine M. Riley (ANL), Gregory R. Watson (ORNL)</a:t>
            </a:r>
          </a:p>
        </p:txBody>
      </p:sp>
    </p:spTree>
    <p:extLst>
      <p:ext uri="{BB962C8B-B14F-4D97-AF65-F5344CB8AC3E}">
        <p14:creationId xmlns:p14="http://schemas.microsoft.com/office/powerpoint/2010/main" val="13651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Gregory R. Watson and David M. </a:t>
            </a:r>
            <a:r>
              <a:rPr lang="en-US" sz="1600" b="1"/>
              <a:t>Rogers, </a:t>
            </a:r>
            <a:r>
              <a:rPr lang="en-US" sz="1600" b="1" dirty="0"/>
              <a:t>Developing a Testing and Continuous Integration Strategy for your Team tutorial, in Exascale Computing Project Annual Meeting, online, 2022. DOI: </a:t>
            </a:r>
            <a:r>
              <a:rPr lang="en-US" sz="1600" b="1" dirty="0">
                <a:hlinkClick r:id="rId4"/>
              </a:rPr>
              <a:t>10.6084/m9.figshare.19608927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312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7025304" y="5505985"/>
            <a:ext cx="3919153"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of many examples</a:t>
            </a:r>
          </a:p>
        </p:txBody>
      </p:sp>
    </p:spTree>
    <p:extLst>
      <p:ext uri="{BB962C8B-B14F-4D97-AF65-F5344CB8AC3E}">
        <p14:creationId xmlns:p14="http://schemas.microsoft.com/office/powerpoint/2010/main" val="1096721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pPr lvl="1"/>
            <a:r>
              <a:rPr lang="en-US" sz="2200" dirty="0"/>
              <a:t>Balancing development and maintenance with research</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65760" y="410602"/>
            <a:ext cx="11375136" cy="510909"/>
          </a:xfrm>
        </p:spPr>
        <p:txBody>
          <a:bodyPr/>
          <a:lstStyle/>
          <a:p>
            <a:r>
              <a:rPr lang="en-US" dirty="0"/>
              <a:t>Best Practices for Scientific Software Development</a:t>
            </a:r>
          </a:p>
        </p:txBody>
      </p:sp>
      <p:sp>
        <p:nvSpPr>
          <p:cNvPr id="2" name="Text Placeholder 1"/>
          <p:cNvSpPr>
            <a:spLocks noGrp="1"/>
          </p:cNvSpPr>
          <p:nvPr>
            <p:ph type="body" idx="1"/>
          </p:nvPr>
        </p:nvSpPr>
        <p:spPr>
          <a:xfrm>
            <a:off x="365760" y="996683"/>
            <a:ext cx="5588582" cy="821190"/>
          </a:xfrm>
        </p:spPr>
        <p:txBody>
          <a:bodyPr/>
          <a:lstStyle/>
          <a:p>
            <a:r>
              <a:rPr lang="en-US" sz="2800" dirty="0"/>
              <a:t>Baseline</a:t>
            </a:r>
          </a:p>
        </p:txBody>
      </p:sp>
      <p:sp>
        <p:nvSpPr>
          <p:cNvPr id="7" name="Content Placeholder 2"/>
          <p:cNvSpPr>
            <a:spLocks noGrp="1"/>
          </p:cNvSpPr>
          <p:nvPr>
            <p:ph sz="half" idx="2"/>
          </p:nvPr>
        </p:nvSpPr>
        <p:spPr>
          <a:xfrm>
            <a:off x="365760" y="1918320"/>
            <a:ext cx="5588582" cy="4185918"/>
          </a:xfrm>
        </p:spPr>
        <p:txBody>
          <a:bodyPr>
            <a:noAutofit/>
          </a:bodyPr>
          <a:lstStyle/>
          <a:p>
            <a:r>
              <a:rPr lang="en-US" sz="2400" dirty="0"/>
              <a:t>Invest in extensible code design</a:t>
            </a:r>
          </a:p>
          <a:p>
            <a:r>
              <a:rPr lang="en-US" sz="2400" dirty="0"/>
              <a:t>Use version control and automated testing</a:t>
            </a:r>
          </a:p>
          <a:p>
            <a:r>
              <a:rPr lang="en-US" sz="2400" b="1" dirty="0"/>
              <a:t>Institute a rigorous verification and validation regime</a:t>
            </a:r>
          </a:p>
          <a:p>
            <a:r>
              <a:rPr lang="en-US" sz="2400" b="1" dirty="0"/>
              <a:t>Define and enforce coding and testing standards</a:t>
            </a:r>
          </a:p>
          <a:p>
            <a:r>
              <a:rPr lang="en-US" sz="2400" dirty="0"/>
              <a:t>Clear and well-defined policies for </a:t>
            </a:r>
          </a:p>
          <a:p>
            <a:pPr lvl="1"/>
            <a:r>
              <a:rPr lang="en-US" sz="2000" dirty="0"/>
              <a:t>Auditing and maintenance</a:t>
            </a:r>
          </a:p>
          <a:p>
            <a:pPr lvl="1"/>
            <a:r>
              <a:rPr lang="en-US" sz="2000" dirty="0"/>
              <a:t>Distribution and contribution</a:t>
            </a:r>
          </a:p>
          <a:p>
            <a:pPr lvl="1"/>
            <a:r>
              <a:rPr lang="en-US" sz="2000" dirty="0"/>
              <a:t>Documentation</a:t>
            </a:r>
          </a:p>
        </p:txBody>
      </p:sp>
      <p:sp>
        <p:nvSpPr>
          <p:cNvPr id="3" name="Text Placeholder 2"/>
          <p:cNvSpPr>
            <a:spLocks noGrp="1"/>
          </p:cNvSpPr>
          <p:nvPr>
            <p:ph type="body" sz="quarter" idx="3"/>
          </p:nvPr>
        </p:nvSpPr>
        <p:spPr>
          <a:xfrm>
            <a:off x="6191755" y="996683"/>
            <a:ext cx="5531934" cy="821190"/>
          </a:xfrm>
        </p:spPr>
        <p:txBody>
          <a:bodyPr/>
          <a:lstStyle/>
          <a:p>
            <a:r>
              <a:rPr lang="en-US" sz="2800" dirty="0"/>
              <a:t>Desirable</a:t>
            </a:r>
          </a:p>
        </p:txBody>
      </p:sp>
      <p:sp>
        <p:nvSpPr>
          <p:cNvPr id="9" name="Content Placeholder 8"/>
          <p:cNvSpPr>
            <a:spLocks noGrp="1"/>
          </p:cNvSpPr>
          <p:nvPr>
            <p:ph sz="quarter" idx="4"/>
          </p:nvPr>
        </p:nvSpPr>
        <p:spPr>
          <a:xfrm>
            <a:off x="6191755" y="1918320"/>
            <a:ext cx="5531934" cy="4185918"/>
          </a:xfrm>
        </p:spPr>
        <p:txBody>
          <a:bodyPr/>
          <a:lstStyle/>
          <a:p>
            <a:r>
              <a:rPr lang="en-US" sz="2400" dirty="0"/>
              <a:t>Provenance and reproducibility</a:t>
            </a:r>
          </a:p>
          <a:p>
            <a:r>
              <a:rPr lang="en-US" sz="2400" dirty="0"/>
              <a:t>Lifecycle management</a:t>
            </a:r>
          </a:p>
          <a:p>
            <a:r>
              <a:rPr lang="en-US" sz="2400" dirty="0"/>
              <a:t>Open development and frequent releases</a:t>
            </a:r>
          </a:p>
        </p:txBody>
      </p:sp>
      <p:sp>
        <p:nvSpPr>
          <p:cNvPr id="4" name="TextBox 3">
            <a:extLst>
              <a:ext uri="{FF2B5EF4-FFF2-40B4-BE49-F238E27FC236}">
                <a16:creationId xmlns:a16="http://schemas.microsoft.com/office/drawing/2014/main" id="{6AEB12FC-503B-4B3F-A1C9-CE40BF9C4BA1}"/>
              </a:ext>
            </a:extLst>
          </p:cNvPr>
          <p:cNvSpPr txBox="1"/>
          <p:nvPr/>
        </p:nvSpPr>
        <p:spPr>
          <a:xfrm>
            <a:off x="6208961" y="4502995"/>
            <a:ext cx="5531935" cy="1514261"/>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sz="2400" b="1" i="1" dirty="0">
                <a:solidFill>
                  <a:schemeClr val="tx2"/>
                </a:solidFill>
              </a:rPr>
              <a:t>This tutorial will focus primarily on scientific software as distinct from more generic software engineering best practices</a:t>
            </a:r>
          </a:p>
        </p:txBody>
      </p:sp>
    </p:spTree>
    <p:extLst>
      <p:ext uri="{BB962C8B-B14F-4D97-AF65-F5344CB8AC3E}">
        <p14:creationId xmlns:p14="http://schemas.microsoft.com/office/powerpoint/2010/main" val="769054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027458"/>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34936"/>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spcBef>
                <a:spcPts val="800"/>
              </a:spcBef>
            </a:pPr>
            <a:r>
              <a:rPr lang="en-US" dirty="0"/>
              <a:t>Productivity and Sustainability Improvement Planning</a:t>
            </a:r>
            <a:br>
              <a:rPr lang="en-US" dirty="0"/>
            </a:br>
            <a:r>
              <a:rPr lang="en-US" dirty="0">
                <a:hlinkClick r:id="rId4"/>
              </a:rPr>
              <a:t>https://bssw.io/psip</a:t>
            </a:r>
            <a:endParaRPr lang="en-US" dirty="0"/>
          </a:p>
        </p:txBody>
      </p:sp>
      <p:grpSp>
        <p:nvGrpSpPr>
          <p:cNvPr id="21" name="Group 20">
            <a:extLst>
              <a:ext uri="{FF2B5EF4-FFF2-40B4-BE49-F238E27FC236}">
                <a16:creationId xmlns:a16="http://schemas.microsoft.com/office/drawing/2014/main" id="{C926B267-D614-491D-B26F-909BA469B8F1}"/>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22C4806D-94FD-4905-9044-2BEB9899B36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3" name="TextBox 22">
              <a:extLst>
                <a:ext uri="{FF2B5EF4-FFF2-40B4-BE49-F238E27FC236}">
                  <a16:creationId xmlns:a16="http://schemas.microsoft.com/office/drawing/2014/main" id="{E19EA268-DC2F-4F4A-90A8-154C18171E59}"/>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p:txBody>
          <a:bodyPr/>
          <a:lstStyle/>
          <a:p>
            <a:r>
              <a:rPr lang="en-US" dirty="0"/>
              <a:t>Agenda</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nvPr>
        </p:nvGraphicFramePr>
        <p:xfrm>
          <a:off x="365759" y="1030431"/>
          <a:ext cx="11372473" cy="3413760"/>
        </p:xfrm>
        <a:graphic>
          <a:graphicData uri="http://schemas.openxmlformats.org/drawingml/2006/table">
            <a:tbl>
              <a:tblPr firstRow="1" bandRow="1">
                <a:tableStyleId>{5C22544A-7EE6-4342-B048-85BDC9FD1C3A}</a:tableStyleId>
              </a:tblPr>
              <a:tblGrid>
                <a:gridCol w="1475653">
                  <a:extLst>
                    <a:ext uri="{9D8B030D-6E8A-4147-A177-3AD203B41FA5}">
                      <a16:colId xmlns:a16="http://schemas.microsoft.com/office/drawing/2014/main" val="41390910"/>
                    </a:ext>
                  </a:extLst>
                </a:gridCol>
                <a:gridCol w="1059443">
                  <a:extLst>
                    <a:ext uri="{9D8B030D-6E8A-4147-A177-3AD203B41FA5}">
                      <a16:colId xmlns:a16="http://schemas.microsoft.com/office/drawing/2014/main" val="2968622667"/>
                    </a:ext>
                  </a:extLst>
                </a:gridCol>
                <a:gridCol w="5757567">
                  <a:extLst>
                    <a:ext uri="{9D8B030D-6E8A-4147-A177-3AD203B41FA5}">
                      <a16:colId xmlns:a16="http://schemas.microsoft.com/office/drawing/2014/main" val="1261297711"/>
                    </a:ext>
                  </a:extLst>
                </a:gridCol>
                <a:gridCol w="3079810">
                  <a:extLst>
                    <a:ext uri="{9D8B030D-6E8A-4147-A177-3AD203B41FA5}">
                      <a16:colId xmlns:a16="http://schemas.microsoft.com/office/drawing/2014/main" val="3622604584"/>
                    </a:ext>
                  </a:extLst>
                </a:gridCol>
              </a:tblGrid>
              <a:tr h="370840">
                <a:tc>
                  <a:txBody>
                    <a:bodyPr/>
                    <a:lstStyle/>
                    <a:p>
                      <a:pPr algn="r"/>
                      <a:r>
                        <a:rPr lang="en-US" sz="1800" dirty="0">
                          <a:effectLst/>
                        </a:rPr>
                        <a:t>Time (EDT)</a:t>
                      </a:r>
                    </a:p>
                  </a:txBody>
                  <a:tcPr marL="114300" marR="114300" marT="76200" marB="76200" anchor="ctr"/>
                </a:tc>
                <a:tc>
                  <a:txBody>
                    <a:bodyPr/>
                    <a:lstStyle/>
                    <a:p>
                      <a:pPr algn="r"/>
                      <a:r>
                        <a:rPr lang="en-US" sz="1800" dirty="0">
                          <a:effectLst/>
                        </a:rPr>
                        <a:t>Module</a:t>
                      </a:r>
                    </a:p>
                  </a:txBody>
                  <a:tcPr marL="114300" marR="114300" marT="76200" marB="76200" anchor="ctr"/>
                </a:tc>
                <a:tc>
                  <a:txBody>
                    <a:bodyPr/>
                    <a:lstStyle/>
                    <a:p>
                      <a:r>
                        <a:rPr lang="en-US" sz="1800" dirty="0">
                          <a:effectLst/>
                        </a:rPr>
                        <a:t>Title</a:t>
                      </a:r>
                    </a:p>
                  </a:txBody>
                  <a:tcPr marL="114300" marR="114300" marT="76200" marB="76200" anchor="ctr"/>
                </a:tc>
                <a:tc>
                  <a:txBody>
                    <a:bodyPr/>
                    <a:lstStyle/>
                    <a:p>
                      <a:r>
                        <a:rPr lang="en-US" sz="1800" dirty="0">
                          <a:effectLst/>
                        </a:rPr>
                        <a:t>Presenter</a:t>
                      </a:r>
                    </a:p>
                  </a:txBody>
                  <a:tcPr marL="114300" marR="114300" marT="76200" marB="76200" anchor="ctr"/>
                </a:tc>
                <a:extLst>
                  <a:ext uri="{0D108BD9-81ED-4DB2-BD59-A6C34878D82A}">
                    <a16:rowId xmlns:a16="http://schemas.microsoft.com/office/drawing/2014/main" val="2098024418"/>
                  </a:ext>
                </a:extLst>
              </a:tr>
              <a:tr h="370840">
                <a:tc>
                  <a:txBody>
                    <a:bodyPr/>
                    <a:lstStyle/>
                    <a:p>
                      <a:pPr algn="r"/>
                      <a:r>
                        <a:rPr lang="en-US" dirty="0">
                          <a:effectLst/>
                        </a:rPr>
                        <a:t>2:30 PM</a:t>
                      </a:r>
                    </a:p>
                  </a:txBody>
                  <a:tcPr marL="114300" marR="114300" marT="76200" marB="76200" anchor="ctr"/>
                </a:tc>
                <a:tc>
                  <a:txBody>
                    <a:bodyPr/>
                    <a:lstStyle/>
                    <a:p>
                      <a:pPr algn="r"/>
                      <a:r>
                        <a:rPr lang="en-US">
                          <a:effectLst/>
                        </a:rPr>
                        <a:t>0</a:t>
                      </a:r>
                    </a:p>
                  </a:txBody>
                  <a:tcPr marL="114300" marR="114300" marT="76200" marB="76200" anchor="ctr"/>
                </a:tc>
                <a:tc>
                  <a:txBody>
                    <a:bodyPr/>
                    <a:lstStyle/>
                    <a:p>
                      <a:r>
                        <a:rPr lang="en-US">
                          <a:effectLst/>
                        </a:rPr>
                        <a:t>Introduction and Setup</a:t>
                      </a:r>
                    </a:p>
                  </a:txBody>
                  <a:tcPr marL="114300" marR="114300" marT="76200" marB="76200" anchor="ctr"/>
                </a:tc>
                <a:tc>
                  <a:txBody>
                    <a:bodyPr/>
                    <a:lstStyle/>
                    <a:p>
                      <a:r>
                        <a:rPr lang="en-US" dirty="0">
                          <a:effectLst/>
                        </a:rPr>
                        <a:t>Gregory R. Watson (ORNL)</a:t>
                      </a:r>
                    </a:p>
                  </a:txBody>
                  <a:tcPr marL="114300" marR="114300" marT="76200" marB="76200" anchor="ctr"/>
                </a:tc>
                <a:extLst>
                  <a:ext uri="{0D108BD9-81ED-4DB2-BD59-A6C34878D82A}">
                    <a16:rowId xmlns:a16="http://schemas.microsoft.com/office/drawing/2014/main" val="4095277928"/>
                  </a:ext>
                </a:extLst>
              </a:tr>
              <a:tr h="370840">
                <a:tc>
                  <a:txBody>
                    <a:bodyPr/>
                    <a:lstStyle/>
                    <a:p>
                      <a:pPr algn="r"/>
                      <a:r>
                        <a:rPr lang="en-US">
                          <a:effectLst/>
                        </a:rPr>
                        <a:t>2:35 PM</a:t>
                      </a:r>
                    </a:p>
                  </a:txBody>
                  <a:tcPr marL="114300" marR="114300" marT="76200" marB="76200" anchor="ctr"/>
                </a:tc>
                <a:tc>
                  <a:txBody>
                    <a:bodyPr/>
                    <a:lstStyle/>
                    <a:p>
                      <a:pPr algn="r"/>
                      <a:r>
                        <a:rPr lang="en-US">
                          <a:effectLst/>
                        </a:rPr>
                        <a:t>1</a:t>
                      </a:r>
                    </a:p>
                  </a:txBody>
                  <a:tcPr marL="114300" marR="114300" marT="76200" marB="76200" anchor="ctr"/>
                </a:tc>
                <a:tc>
                  <a:txBody>
                    <a:bodyPr/>
                    <a:lstStyle/>
                    <a:p>
                      <a:r>
                        <a:rPr lang="en-US">
                          <a:effectLst/>
                        </a:rPr>
                        <a:t>Motivation and Overview</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763903436"/>
                  </a:ext>
                </a:extLst>
              </a:tr>
              <a:tr h="370840">
                <a:tc>
                  <a:txBody>
                    <a:bodyPr/>
                    <a:lstStyle/>
                    <a:p>
                      <a:pPr algn="r"/>
                      <a:r>
                        <a:rPr lang="en-US">
                          <a:effectLst/>
                        </a:rPr>
                        <a:t>2:40 PM</a:t>
                      </a:r>
                    </a:p>
                  </a:txBody>
                  <a:tcPr marL="114300" marR="114300" marT="76200" marB="76200" anchor="ctr"/>
                </a:tc>
                <a:tc>
                  <a:txBody>
                    <a:bodyPr/>
                    <a:lstStyle/>
                    <a:p>
                      <a:pPr algn="r"/>
                      <a:r>
                        <a:rPr lang="en-US">
                          <a:effectLst/>
                        </a:rPr>
                        <a:t>2</a:t>
                      </a:r>
                    </a:p>
                  </a:txBody>
                  <a:tcPr marL="114300" marR="114300" marT="76200" marB="76200" anchor="ctr"/>
                </a:tc>
                <a:tc>
                  <a:txBody>
                    <a:bodyPr/>
                    <a:lstStyle/>
                    <a:p>
                      <a:r>
                        <a:rPr lang="en-US">
                          <a:effectLst/>
                        </a:rPr>
                        <a:t>Software Testing Introduction</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1954771440"/>
                  </a:ext>
                </a:extLst>
              </a:tr>
              <a:tr h="370840">
                <a:tc>
                  <a:txBody>
                    <a:bodyPr/>
                    <a:lstStyle/>
                    <a:p>
                      <a:pPr algn="r"/>
                      <a:r>
                        <a:rPr lang="en-US">
                          <a:effectLst/>
                        </a:rPr>
                        <a:t>3:00 PM</a:t>
                      </a:r>
                    </a:p>
                  </a:txBody>
                  <a:tcPr marL="114300" marR="114300" marT="76200" marB="76200" anchor="ctr"/>
                </a:tc>
                <a:tc>
                  <a:txBody>
                    <a:bodyPr/>
                    <a:lstStyle/>
                    <a:p>
                      <a:pPr algn="r"/>
                      <a:r>
                        <a:rPr lang="en-US">
                          <a:effectLst/>
                        </a:rPr>
                        <a:t>3</a:t>
                      </a:r>
                    </a:p>
                  </a:txBody>
                  <a:tcPr marL="114300" marR="114300" marT="76200" marB="76200" anchor="ctr"/>
                </a:tc>
                <a:tc>
                  <a:txBody>
                    <a:bodyPr/>
                    <a:lstStyle/>
                    <a:p>
                      <a:r>
                        <a:rPr lang="en-US">
                          <a:effectLst/>
                        </a:rPr>
                        <a:t>Testing Complex Software</a:t>
                      </a:r>
                    </a:p>
                  </a:txBody>
                  <a:tcPr marL="114300" marR="114300" marT="76200" marB="76200" anchor="ctr"/>
                </a:tc>
                <a:tc>
                  <a:txBody>
                    <a:bodyPr/>
                    <a:lstStyle/>
                    <a:p>
                      <a:r>
                        <a:rPr lang="en-US">
                          <a:effectLst/>
                        </a:rPr>
                        <a:t>David M. Rogers (ORNL)</a:t>
                      </a:r>
                    </a:p>
                  </a:txBody>
                  <a:tcPr marL="114300" marR="114300" marT="76200" marB="76200" anchor="ctr"/>
                </a:tc>
                <a:extLst>
                  <a:ext uri="{0D108BD9-81ED-4DB2-BD59-A6C34878D82A}">
                    <a16:rowId xmlns:a16="http://schemas.microsoft.com/office/drawing/2014/main" val="746396693"/>
                  </a:ext>
                </a:extLst>
              </a:tr>
              <a:tr h="370840">
                <a:tc>
                  <a:txBody>
                    <a:bodyPr/>
                    <a:lstStyle/>
                    <a:p>
                      <a:pPr algn="r"/>
                      <a:r>
                        <a:rPr lang="en-US">
                          <a:effectLst/>
                        </a:rPr>
                        <a:t>3:25 PM</a:t>
                      </a:r>
                    </a:p>
                  </a:txBody>
                  <a:tcPr marL="114300" marR="114300" marT="76200" marB="76200" anchor="ctr"/>
                </a:tc>
                <a:tc>
                  <a:txBody>
                    <a:bodyPr/>
                    <a:lstStyle/>
                    <a:p>
                      <a:pPr algn="r"/>
                      <a:r>
                        <a:rPr lang="en-US">
                          <a:effectLst/>
                        </a:rPr>
                        <a:t>4</a:t>
                      </a:r>
                    </a:p>
                  </a:txBody>
                  <a:tcPr marL="114300" marR="114300" marT="76200" marB="76200" anchor="ctr"/>
                </a:tc>
                <a:tc>
                  <a:txBody>
                    <a:bodyPr/>
                    <a:lstStyle/>
                    <a:p>
                      <a:r>
                        <a:rPr lang="en-US">
                          <a:effectLst/>
                        </a:rPr>
                        <a:t>Continuous Integration</a:t>
                      </a:r>
                    </a:p>
                  </a:txBody>
                  <a:tcPr marL="114300" marR="114300" marT="76200" marB="76200" anchor="ctr"/>
                </a:tc>
                <a:tc>
                  <a:txBody>
                    <a:bodyPr/>
                    <a:lstStyle/>
                    <a:p>
                      <a:r>
                        <a:rPr lang="en-US">
                          <a:effectLst/>
                        </a:rPr>
                        <a:t>David M. Rogers (ORNL)</a:t>
                      </a:r>
                    </a:p>
                  </a:txBody>
                  <a:tcPr marL="114300" marR="114300" marT="76200" marB="76200" anchor="ctr"/>
                </a:tc>
                <a:extLst>
                  <a:ext uri="{0D108BD9-81ED-4DB2-BD59-A6C34878D82A}">
                    <a16:rowId xmlns:a16="http://schemas.microsoft.com/office/drawing/2014/main" val="1592907298"/>
                  </a:ext>
                </a:extLst>
              </a:tr>
              <a:tr h="370840">
                <a:tc>
                  <a:txBody>
                    <a:bodyPr/>
                    <a:lstStyle/>
                    <a:p>
                      <a:pPr algn="r"/>
                      <a:r>
                        <a:rPr lang="en-US">
                          <a:effectLst/>
                        </a:rPr>
                        <a:t>3:55 PM</a:t>
                      </a:r>
                    </a:p>
                  </a:txBody>
                  <a:tcPr marL="114300" marR="114300" marT="76200" marB="76200" anchor="ctr"/>
                </a:tc>
                <a:tc>
                  <a:txBody>
                    <a:bodyPr/>
                    <a:lstStyle/>
                    <a:p>
                      <a:pPr algn="r"/>
                      <a:r>
                        <a:rPr lang="en-US">
                          <a:effectLst/>
                        </a:rPr>
                        <a:t>5</a:t>
                      </a:r>
                    </a:p>
                  </a:txBody>
                  <a:tcPr marL="114300" marR="114300" marT="76200" marB="76200" anchor="ctr"/>
                </a:tc>
                <a:tc>
                  <a:txBody>
                    <a:bodyPr/>
                    <a:lstStyle/>
                    <a:p>
                      <a:r>
                        <a:rPr lang="en-US">
                          <a:effectLst/>
                        </a:rPr>
                        <a:t>Summary</a:t>
                      </a:r>
                    </a:p>
                  </a:txBody>
                  <a:tcPr marL="114300" marR="114300" marT="76200" marB="76200" anchor="ctr"/>
                </a:tc>
                <a:tc>
                  <a:txBody>
                    <a:bodyPr/>
                    <a:lstStyle/>
                    <a:p>
                      <a:r>
                        <a:rPr lang="en-US">
                          <a:effectLst/>
                        </a:rPr>
                        <a:t>David M. Rogers (ORNL)</a:t>
                      </a:r>
                    </a:p>
                  </a:txBody>
                  <a:tcPr marL="114300" marR="114300" marT="76200" marB="76200" anchor="ctr"/>
                </a:tc>
                <a:extLst>
                  <a:ext uri="{0D108BD9-81ED-4DB2-BD59-A6C34878D82A}">
                    <a16:rowId xmlns:a16="http://schemas.microsoft.com/office/drawing/2014/main" val="110245607"/>
                  </a:ext>
                </a:extLst>
              </a:tr>
              <a:tr h="370840">
                <a:tc>
                  <a:txBody>
                    <a:bodyPr/>
                    <a:lstStyle/>
                    <a:p>
                      <a:pPr algn="r"/>
                      <a:r>
                        <a:rPr lang="en-US">
                          <a:effectLst/>
                        </a:rPr>
                        <a:t>4:00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Adjourn</a:t>
                      </a:r>
                      <a:endParaRPr lang="en-US">
                        <a:effectLst/>
                      </a:endParaRPr>
                    </a:p>
                  </a:txBody>
                  <a:tcPr marL="114300" marR="114300" marT="76200" marB="76200" anchor="ctr"/>
                </a:tc>
                <a:tc>
                  <a:txBody>
                    <a:bodyPr/>
                    <a:lstStyle/>
                    <a:p>
                      <a:endParaRPr lang="en-US" dirty="0"/>
                    </a:p>
                  </a:txBody>
                  <a:tcPr/>
                </a:tc>
                <a:extLst>
                  <a:ext uri="{0D108BD9-81ED-4DB2-BD59-A6C34878D82A}">
                    <a16:rowId xmlns:a16="http://schemas.microsoft.com/office/drawing/2014/main" val="1951011699"/>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6520617" y="0"/>
            <a:ext cx="5668207" cy="923330"/>
          </a:xfrm>
          <a:prstGeom prst="rect">
            <a:avLst/>
          </a:prstGeom>
          <a:noFill/>
        </p:spPr>
        <p:txBody>
          <a:bodyPr wrap="square">
            <a:spAutoFit/>
          </a:bodyPr>
          <a:lstStyle/>
          <a:p>
            <a:pPr algn="l"/>
            <a:r>
              <a:rPr lang="en-US" dirty="0"/>
              <a:t>The agenda is also available on the tutorial web page.  Visit </a:t>
            </a:r>
            <a:r>
              <a:rPr lang="en-US" b="1" dirty="0">
                <a:hlinkClick r:id="rId2"/>
              </a:rPr>
              <a:t>https://bssw-tutorial.github.io</a:t>
            </a:r>
            <a:r>
              <a:rPr lang="en-US" b="1" dirty="0"/>
              <a:t> </a:t>
            </a:r>
            <a:r>
              <a:rPr lang="en-US" dirty="0"/>
              <a:t>and click on the link for today’s tutorial</a:t>
            </a:r>
          </a:p>
        </p:txBody>
      </p:sp>
    </p:spTree>
    <p:extLst>
      <p:ext uri="{BB962C8B-B14F-4D97-AF65-F5344CB8AC3E}">
        <p14:creationId xmlns:p14="http://schemas.microsoft.com/office/powerpoint/2010/main" val="88062741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2797</TotalTime>
  <Words>1031</Words>
  <Application>Microsoft Macintosh PowerPoint</Application>
  <PresentationFormat>Custom</PresentationFormat>
  <Paragraphs>114</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Calibri</vt:lpstr>
      <vt:lpstr>Presentations (Wide Screen)</vt:lpstr>
      <vt:lpstr>Motivation and Overview</vt:lpstr>
      <vt:lpstr>License, Citation and Acknowledgements</vt:lpstr>
      <vt:lpstr>PowerPoint Presentation</vt:lpstr>
      <vt:lpstr>High-Consequence Software-Related Scientific Failures</vt:lpstr>
      <vt:lpstr>Challenges Developing Scientific Applications Today</vt:lpstr>
      <vt:lpstr>Best Practices for Scientific Software Development</vt:lpstr>
      <vt:lpstr>Continual, Incremental Software Process Improvement</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Watson, Gregory</cp:lastModifiedBy>
  <cp:revision>401</cp:revision>
  <cp:lastPrinted>2017-11-02T18:35:01Z</cp:lastPrinted>
  <dcterms:created xsi:type="dcterms:W3CDTF">2018-11-06T17:28:56Z</dcterms:created>
  <dcterms:modified xsi:type="dcterms:W3CDTF">2022-04-26T15:00:19Z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