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320"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0" autoAdjust="0"/>
    <p:restoredTop sz="97003" autoAdjust="0"/>
  </p:normalViewPr>
  <p:slideViewPr>
    <p:cSldViewPr snapToGrid="0" showGuides="1">
      <p:cViewPr varScale="1">
        <p:scale>
          <a:sx n="109" d="100"/>
          <a:sy n="109" d="100"/>
        </p:scale>
        <p:origin x="120" y="4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5" Type="http://schemas.openxmlformats.org/officeDocument/2006/relationships/hyperlink" Target="https://spack-tutorial.readthedocs.io/en/latest/tutorial_packaging.html" TargetMode="Externa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400" dirty="0"/>
              <a:t>Better Scientific Software tutorial </a:t>
            </a:r>
            <a:br>
              <a:rPr lang="en-US" sz="2400" dirty="0"/>
            </a:br>
            <a:r>
              <a:rPr lang="en-US" sz="2400" dirty="0"/>
              <a:t>@ Improving Scientific Software conference (2023)</a:t>
            </a:r>
          </a:p>
          <a:p>
            <a:pPr>
              <a:spcBef>
                <a:spcPts val="2800"/>
              </a:spcBef>
            </a:pPr>
            <a:r>
              <a:rPr lang="en-US" sz="2400" dirty="0"/>
              <a:t>Contributors: David M. Rogers (ORNL)</a:t>
            </a:r>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053317"/>
            <a:ext cx="11369809" cy="5529943"/>
          </a:xfrm>
        </p:spPr>
        <p:txBody>
          <a:bodyPr/>
          <a:lstStyle/>
          <a:p>
            <a:r>
              <a:rPr lang="en-US" dirty="0"/>
              <a:t>C++:</a:t>
            </a:r>
          </a:p>
          <a:p>
            <a:pPr lvl="1">
              <a:spcBef>
                <a:spcPts val="200"/>
              </a:spcBef>
            </a:pPr>
            <a:r>
              <a:rPr lang="en-US" dirty="0"/>
              <a:t>Maintain a "</a:t>
            </a:r>
            <a:r>
              <a:rPr lang="en-US" dirty="0" err="1"/>
              <a:t>env.sh</a:t>
            </a:r>
            <a:r>
              <a:rPr lang="en-US" dirty="0"/>
              <a:t>" file loading appropriate modules</a:t>
            </a:r>
          </a:p>
          <a:p>
            <a:pPr lvl="1">
              <a:spcBef>
                <a:spcPts val="200"/>
              </a:spcBef>
            </a:pPr>
            <a:r>
              <a:rPr lang="en-US" dirty="0"/>
              <a:t>Install all packages you build up into a common "/</a:t>
            </a:r>
            <a:r>
              <a:rPr lang="en-US" dirty="0" err="1"/>
              <a:t>usr</a:t>
            </a:r>
            <a:r>
              <a:rPr lang="en-US" dirty="0"/>
              <a:t>/local" prefix</a:t>
            </a:r>
          </a:p>
          <a:p>
            <a:pPr lvl="1">
              <a:spcBef>
                <a:spcPts val="200"/>
              </a:spcBef>
            </a:pPr>
            <a:r>
              <a:rPr lang="en-US" dirty="0"/>
              <a:t>Do development there, but be aware that env changes machine to machine</a:t>
            </a:r>
          </a:p>
          <a:p>
            <a:r>
              <a:rPr lang="en-US" dirty="0"/>
              <a:t>Python:</a:t>
            </a:r>
          </a:p>
          <a:p>
            <a:pPr lvl="1">
              <a:spcBef>
                <a:spcPts val="200"/>
              </a:spcBef>
            </a:pPr>
            <a:r>
              <a:rPr lang="en-US" dirty="0"/>
              <a:t>Create a poetry project to use for its virtual environment</a:t>
            </a:r>
          </a:p>
          <a:p>
            <a:pPr lvl="2">
              <a:spcBef>
                <a:spcPts val="200"/>
              </a:spcBef>
            </a:pPr>
            <a:r>
              <a:rPr lang="en-US" dirty="0"/>
              <a:t>cd &lt;project&gt;; poetry shell</a:t>
            </a:r>
          </a:p>
          <a:p>
            <a:pPr lvl="1">
              <a:spcBef>
                <a:spcPts val="200"/>
              </a:spcBef>
            </a:pPr>
            <a:r>
              <a:rPr lang="en-US" dirty="0"/>
              <a:t>Keep working scripts / gist-s there</a:t>
            </a:r>
          </a:p>
          <a:p>
            <a:r>
              <a:rPr lang="en-US" dirty="0" err="1"/>
              <a:t>Spack</a:t>
            </a:r>
            <a:r>
              <a:rPr lang="en-US" dirty="0"/>
              <a:t>:</a:t>
            </a:r>
          </a:p>
          <a:p>
            <a:pPr lvl="1">
              <a:spcBef>
                <a:spcPts val="200"/>
              </a:spcBef>
            </a:pPr>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spcBef>
                <a:spcPts val="200"/>
              </a:spcBef>
            </a:pPr>
            <a:r>
              <a:rPr lang="en-US" dirty="0"/>
              <a:t>Note also: </a:t>
            </a:r>
            <a:r>
              <a:rPr lang="en-US" dirty="0" err="1"/>
              <a:t>spack</a:t>
            </a:r>
            <a:r>
              <a:rPr lang="en-US" dirty="0"/>
              <a:t> build-env &lt;project name&gt; bash (sets CXXFLAGS, etc.)</a:t>
            </a:r>
          </a:p>
          <a:p>
            <a:pPr lvl="1">
              <a:spcBef>
                <a:spcPts val="200"/>
              </a:spcBef>
            </a:pPr>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a:t>
            </a:r>
            <a:r>
              <a:rPr lang="en-US" sz="1800" dirty="0" err="1">
                <a:hlinkClick r:id="rId4"/>
              </a:rPr>
              <a:t>cmake.org</a:t>
            </a:r>
            <a:r>
              <a:rPr lang="en-US" sz="1800" dirty="0">
                <a:hlinkClick r:id="rId4"/>
              </a:rPr>
              <a:t>/</a:t>
            </a:r>
            <a:r>
              <a:rPr lang="en-US" sz="1800" dirty="0" err="1">
                <a:hlinkClick r:id="rId4"/>
              </a:rPr>
              <a:t>cmake</a:t>
            </a:r>
            <a:r>
              <a:rPr lang="en-US" sz="1800" dirty="0">
                <a:hlinkClick r:id="rId4"/>
              </a:rPr>
              <a:t>/help/git-stage/manual/cmake-packages.7.html#creating-packages</a:t>
            </a:r>
            <a:endParaRPr lang="en-US" sz="1800" dirty="0"/>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668825"/>
            <a:ext cx="7431115" cy="830997"/>
          </a:xfrm>
          <a:prstGeom prst="rect">
            <a:avLst/>
          </a:prstGeom>
          <a:noFill/>
        </p:spPr>
        <p:txBody>
          <a:bodyPr wrap="square">
            <a:spAutoFit/>
          </a:bodyPr>
          <a:lstStyle/>
          <a:p>
            <a:r>
              <a:rPr lang="en-US" sz="1600" dirty="0">
                <a:hlinkClick r:id="rId2"/>
              </a:rPr>
              <a:t>https://</a:t>
            </a:r>
            <a:r>
              <a:rPr lang="en-US" sz="1600" dirty="0" err="1">
                <a:hlinkClick r:id="rId2"/>
              </a:rPr>
              <a:t>fastapi.tiangolo.com</a:t>
            </a:r>
            <a:r>
              <a:rPr lang="en-US" sz="1600" dirty="0">
                <a:hlinkClick r:id="rId2"/>
              </a:rPr>
              <a:t>/deployment/docker/#build-a-docker-image-for-</a:t>
            </a:r>
            <a:r>
              <a:rPr lang="en-US" sz="1600" dirty="0" err="1">
                <a:hlinkClick r:id="rId2"/>
              </a:rPr>
              <a:t>fastapi</a:t>
            </a:r>
            <a:endParaRPr lang="en-US" sz="1600" dirty="0"/>
          </a:p>
          <a:p>
            <a:r>
              <a:rPr lang="en-US" sz="1600" dirty="0">
                <a:hlinkClick r:id="rId3"/>
              </a:rPr>
              <a:t>https://</a:t>
            </a:r>
            <a:r>
              <a:rPr lang="en-US" sz="1600" dirty="0" err="1">
                <a:hlinkClick r:id="rId3"/>
              </a:rPr>
              <a:t>supercontainers.github.io</a:t>
            </a:r>
            <a:r>
              <a:rPr lang="en-US" sz="1600" dirty="0">
                <a:hlinkClick r:id="rId3"/>
              </a:rPr>
              <a:t>/sc20-tutorial/02.docker/</a:t>
            </a:r>
            <a:r>
              <a:rPr lang="en-US" sz="1600" dirty="0" err="1">
                <a:hlinkClick r:id="rId3"/>
              </a:rPr>
              <a:t>index.html</a:t>
            </a:r>
            <a:endParaRPr lang="en-US" sz="1600" dirty="0"/>
          </a:p>
          <a:p>
            <a:r>
              <a:rPr lang="en-US" sz="1600" dirty="0">
                <a:hlinkClick r:id="rId4"/>
              </a:rPr>
              <a:t>https://</a:t>
            </a:r>
            <a:r>
              <a:rPr lang="en-US" sz="1600" dirty="0" err="1">
                <a:hlinkClick r:id="rId4"/>
              </a:rPr>
              <a:t>cloud.sylabs.io</a:t>
            </a:r>
            <a:r>
              <a:rPr lang="en-US" sz="1600" dirty="0">
                <a:hlinkClick r:id="rId4"/>
              </a:rPr>
              <a:t>/builder</a:t>
            </a:r>
            <a:endParaRPr lang="en-US" sz="16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018085" y="5243217"/>
            <a:ext cx="8053753" cy="646331"/>
          </a:xfrm>
          <a:prstGeom prst="rect">
            <a:avLst/>
          </a:prstGeom>
          <a:noFill/>
        </p:spPr>
        <p:txBody>
          <a:bodyPr wrap="square">
            <a:spAutoFit/>
          </a:bodyPr>
          <a:lstStyle/>
          <a:p>
            <a:r>
              <a:rPr lang="en-US" dirty="0"/>
              <a:t>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178669" y="5698375"/>
            <a:ext cx="6893169" cy="584775"/>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9580190" cy="338554"/>
          </a:xfrm>
          <a:prstGeom prst="rect">
            <a:avLst/>
          </a:prstGeom>
        </p:spPr>
        <p:txBody>
          <a:bodyPr wrap="square">
            <a:spAutoFit/>
          </a:bodyPr>
          <a:lstStyle/>
          <a:p>
            <a:r>
              <a:rPr lang="en-US" sz="1600" dirty="0">
                <a:hlinkClick r:id="rId4"/>
              </a:rPr>
              <a:t>https://</a:t>
            </a:r>
            <a:r>
              <a:rPr lang="en-US" sz="1600" dirty="0" err="1">
                <a:hlinkClick r:id="rId4"/>
              </a:rPr>
              <a:t>github.com</a:t>
            </a:r>
            <a:r>
              <a:rPr lang="en-US" sz="1600" dirty="0">
                <a:hlinkClick r:id="rId4"/>
              </a:rPr>
              <a:t>/</a:t>
            </a:r>
            <a:r>
              <a:rPr lang="en-US" sz="1600" dirty="0" err="1">
                <a:hlinkClick r:id="rId4"/>
              </a:rPr>
              <a:t>mpbelhorn</a:t>
            </a:r>
            <a:r>
              <a:rPr lang="en-US" sz="1600" dirty="0">
                <a:hlinkClick r:id="rId4"/>
              </a:rPr>
              <a:t>/</a:t>
            </a:r>
            <a:r>
              <a:rPr lang="en-US" sz="1600" dirty="0" err="1">
                <a:hlinkClick r:id="rId4"/>
              </a:rPr>
              <a:t>olcf</a:t>
            </a:r>
            <a:r>
              <a:rPr lang="en-US" sz="1600" dirty="0">
                <a:hlinkClick r:id="rId4"/>
              </a:rPr>
              <a:t>-</a:t>
            </a:r>
            <a:r>
              <a:rPr lang="en-US" sz="1600" dirty="0" err="1">
                <a:hlinkClick r:id="rId4"/>
              </a:rPr>
              <a:t>spack</a:t>
            </a:r>
            <a:r>
              <a:rPr lang="en-US" sz="1600" dirty="0">
                <a:hlinkClick r:id="rId4"/>
              </a:rPr>
              <a:t>-environments/blob/develop/hosts/frontier/</a:t>
            </a:r>
            <a:r>
              <a:rPr lang="en-US" sz="1600" dirty="0" err="1">
                <a:hlinkClick r:id="rId4"/>
              </a:rPr>
              <a:t>envs</a:t>
            </a:r>
            <a:r>
              <a:rPr lang="en-US" sz="1600" dirty="0">
                <a:hlinkClick r:id="rId4"/>
              </a:rPr>
              <a:t>/base/</a:t>
            </a:r>
            <a:r>
              <a:rPr lang="en-US" sz="1600" dirty="0" err="1">
                <a:hlinkClick r:id="rId4"/>
              </a:rPr>
              <a:t>spack.yaml</a:t>
            </a:r>
            <a:endParaRPr lang="en-US" sz="16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38554"/>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5"/>
              </a:rPr>
              <a:t>https://</a:t>
            </a:r>
            <a:r>
              <a:rPr lang="en-US" dirty="0" err="1">
                <a:hlinkClick r:id="rId5"/>
              </a:rPr>
              <a:t>spack-tutorial.readthedocs.io</a:t>
            </a:r>
            <a:r>
              <a:rPr lang="en-US" dirty="0">
                <a:hlinkClick r:id="rId5"/>
              </a:rPr>
              <a:t>/</a:t>
            </a:r>
            <a:r>
              <a:rPr lang="en-US" dirty="0" err="1">
                <a:hlinkClick r:id="rId5"/>
              </a:rPr>
              <a:t>en</a:t>
            </a:r>
            <a:r>
              <a:rPr lang="en-US" dirty="0">
                <a:hlinkClick r:id="rId5"/>
              </a:rPr>
              <a:t>/latest/</a:t>
            </a:r>
            <a:r>
              <a:rPr lang="en-US" dirty="0" err="1">
                <a:hlinkClick r:id="rId5"/>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1030184" y="1050763"/>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548931" y="5788842"/>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489701" y="194392"/>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9E368384-F9A0-CDC3-B4AE-FF846E70C019}"/>
              </a:ext>
            </a:extLst>
          </p:cNvPr>
          <p:cNvSpPr txBox="1">
            <a:spLocks/>
          </p:cNvSpPr>
          <p:nvPr/>
        </p:nvSpPr>
        <p:spPr bwMode="auto">
          <a:xfrm>
            <a:off x="6489701" y="194392"/>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B05BB5FA-9AA2-5625-5E9A-3534998DF8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65685</TotalTime>
  <Words>7345</Words>
  <Application>Microsoft Office PowerPoint</Application>
  <PresentationFormat>Custom</PresentationFormat>
  <Paragraphs>1043</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299</cp:revision>
  <cp:lastPrinted>2017-11-02T18:35:01Z</cp:lastPrinted>
  <dcterms:created xsi:type="dcterms:W3CDTF">2018-11-06T17:28:56Z</dcterms:created>
  <dcterms:modified xsi:type="dcterms:W3CDTF">2023-04-16T00:20:28Z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