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8"/>
  </p:notesMasterIdLst>
  <p:handoutMasterIdLst>
    <p:handoutMasterId r:id="rId29"/>
  </p:handoutMasterIdLst>
  <p:sldIdLst>
    <p:sldId id="318" r:id="rId5"/>
    <p:sldId id="1859" r:id="rId6"/>
    <p:sldId id="1819" r:id="rId7"/>
    <p:sldId id="325" r:id="rId8"/>
    <p:sldId id="1821" r:id="rId9"/>
    <p:sldId id="1822" r:id="rId10"/>
    <p:sldId id="1824" r:id="rId11"/>
    <p:sldId id="1846" r:id="rId12"/>
    <p:sldId id="1823" r:id="rId13"/>
    <p:sldId id="1820" r:id="rId14"/>
    <p:sldId id="1848" r:id="rId15"/>
    <p:sldId id="1849" r:id="rId16"/>
    <p:sldId id="1850" r:id="rId17"/>
    <p:sldId id="1851" r:id="rId18"/>
    <p:sldId id="1852" r:id="rId19"/>
    <p:sldId id="1855" r:id="rId20"/>
    <p:sldId id="1854" r:id="rId21"/>
    <p:sldId id="1856" r:id="rId22"/>
    <p:sldId id="1857" r:id="rId23"/>
    <p:sldId id="1845" r:id="rId24"/>
    <p:sldId id="1858" r:id="rId25"/>
    <p:sldId id="260" r:id="rId26"/>
    <p:sldId id="1860" r:id="rId27"/>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93" autoAdjust="0"/>
    <p:restoredTop sz="96405" autoAdjust="0"/>
  </p:normalViewPr>
  <p:slideViewPr>
    <p:cSldViewPr snapToGrid="0" showGuides="1">
      <p:cViewPr varScale="1">
        <p:scale>
          <a:sx n="126" d="100"/>
          <a:sy n="126" d="100"/>
        </p:scale>
        <p:origin x="1200" y="200"/>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9/17/21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9/17/21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Fundamental message</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4262156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Numerical models</a:t>
            </a:r>
          </a:p>
        </p:txBody>
      </p:sp>
      <p:sp>
        <p:nvSpPr>
          <p:cNvPr id="4" name="Slide Number Placeholder 3"/>
          <p:cNvSpPr>
            <a:spLocks noGrp="1"/>
          </p:cNvSpPr>
          <p:nvPr>
            <p:ph type="sldNum" sz="quarter" idx="10"/>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686002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2005, BG/L</a:t>
            </a:r>
          </a:p>
          <a:p>
            <a:r>
              <a:rPr lang="en-US" dirty="0"/>
              <a:t>This was not even a</a:t>
            </a:r>
            <a:r>
              <a:rPr lang="en-US" baseline="0" dirty="0"/>
              <a:t> situation like retracting results </a:t>
            </a: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10191709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doi.org/10.1371/journal.pbio.1001745"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doi.org/10.1371/journal.pbio.1001745"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doi.org/10.1371/journal.pcbi.1005510"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doi.org/10.1371/journal.pcbi.1005510"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s://bestpractices.coreinfrastructure.org/en"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6556628" TargetMode="External"/></Relationships>
</file>

<file path=ppt/slides/_rels/slide20.xml.rels><?xml version="1.0" encoding="UTF-8" standalone="yes"?>
<Relationships xmlns="http://schemas.openxmlformats.org/package/2006/relationships"><Relationship Id="rId2" Type="http://schemas.openxmlformats.org/officeDocument/2006/relationships/hyperlink" Target="https://bssw.io/psip"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tiff"/><Relationship Id="rId1" Type="http://schemas.openxmlformats.org/officeDocument/2006/relationships/slideLayout" Target="../slideLayouts/slideLayout3.xml"/><Relationship Id="rId4" Type="http://schemas.openxmlformats.org/officeDocument/2006/relationships/image" Target="../media/image13.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Motivation and Overview of Best Practices in HPC Software Development</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Patricia Grubel</a:t>
            </a:r>
            <a:r>
              <a:rPr lang="en-US" dirty="0"/>
              <a:t> </a:t>
            </a:r>
            <a:r>
              <a:rPr lang="en-US" sz="2000" dirty="0"/>
              <a:t>(she/her)</a:t>
            </a:r>
            <a:br>
              <a:rPr lang="en-US" sz="2000" u="sng" dirty="0"/>
            </a:br>
            <a:r>
              <a:rPr lang="en-US" sz="2000" dirty="0"/>
              <a:t>Los Alamos National Laboratory</a:t>
            </a:r>
          </a:p>
          <a:p>
            <a:pPr>
              <a:spcBef>
                <a:spcPts val="2800"/>
              </a:spcBef>
            </a:pPr>
            <a:r>
              <a:rPr lang="en-US" sz="2000" dirty="0"/>
              <a:t>Better Scientific Software tutorial @ SC21</a:t>
            </a:r>
          </a:p>
          <a:p>
            <a:pPr>
              <a:spcBef>
                <a:spcPts val="2800"/>
              </a:spcBef>
            </a:pPr>
            <a:r>
              <a:rPr lang="en-US" sz="2000" dirty="0"/>
              <a:t>Contributors: David E. Bernholdt (ORNL), Anshu Dubey (ANL), Patricia A. Grubel (LANL), Katherine M. Riley (ANL)</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B3607C-F7FB-4C9C-B89D-B2DE6168B45D}"/>
              </a:ext>
            </a:extLst>
          </p:cNvPr>
          <p:cNvSpPr/>
          <p:nvPr/>
        </p:nvSpPr>
        <p:spPr>
          <a:xfrm>
            <a:off x="575448" y="1152602"/>
            <a:ext cx="4892029" cy="1569660"/>
          </a:xfrm>
          <a:prstGeom prst="rect">
            <a:avLst/>
          </a:prstGeom>
        </p:spPr>
        <p:txBody>
          <a:bodyPr wrap="square">
            <a:spAutoFit/>
          </a:bodyPr>
          <a:lstStyle/>
          <a:p>
            <a:pPr algn="ctr"/>
            <a:r>
              <a:rPr lang="en-US" sz="3200" b="1" dirty="0"/>
              <a:t>Good scientific process </a:t>
            </a:r>
            <a:br>
              <a:rPr lang="en-US" sz="3200" b="1" dirty="0"/>
            </a:br>
            <a:r>
              <a:rPr lang="en-US" sz="3200" b="1" dirty="0"/>
              <a:t>requires </a:t>
            </a:r>
            <a:br>
              <a:rPr lang="en-US" sz="3200" b="1" dirty="0"/>
            </a:br>
            <a:r>
              <a:rPr lang="en-US" sz="3200" b="1" dirty="0">
                <a:solidFill>
                  <a:schemeClr val="tx2"/>
                </a:solidFill>
              </a:rPr>
              <a:t>good software practices</a:t>
            </a:r>
          </a:p>
        </p:txBody>
      </p:sp>
      <p:sp>
        <p:nvSpPr>
          <p:cNvPr id="5" name="Rectangle 4">
            <a:extLst>
              <a:ext uri="{FF2B5EF4-FFF2-40B4-BE49-F238E27FC236}">
                <a16:creationId xmlns:a16="http://schemas.microsoft.com/office/drawing/2014/main" id="{1791A19B-0FCA-4503-B689-72E52F74EEE8}"/>
              </a:ext>
            </a:extLst>
          </p:cNvPr>
          <p:cNvSpPr/>
          <p:nvPr/>
        </p:nvSpPr>
        <p:spPr>
          <a:xfrm>
            <a:off x="532542" y="4127870"/>
            <a:ext cx="4977841" cy="1569660"/>
          </a:xfrm>
          <a:prstGeom prst="rect">
            <a:avLst/>
          </a:prstGeom>
        </p:spPr>
        <p:txBody>
          <a:bodyPr wrap="square">
            <a:spAutoFit/>
          </a:bodyPr>
          <a:lstStyle/>
          <a:p>
            <a:pPr algn="ctr"/>
            <a:r>
              <a:rPr lang="en-US" sz="3200" b="1" dirty="0">
                <a:solidFill>
                  <a:schemeClr val="tx2"/>
                </a:solidFill>
              </a:rPr>
              <a:t>Good software practices </a:t>
            </a:r>
            <a:br>
              <a:rPr lang="en-US" sz="3200" b="1" dirty="0"/>
            </a:br>
            <a:r>
              <a:rPr lang="en-US" sz="3200" b="1" dirty="0"/>
              <a:t>increase</a:t>
            </a:r>
            <a:br>
              <a:rPr lang="en-US" sz="3200" b="1" dirty="0"/>
            </a:br>
            <a:r>
              <a:rPr lang="en-US" sz="3200" b="1" dirty="0"/>
              <a:t>scientific productivity</a:t>
            </a:r>
          </a:p>
        </p:txBody>
      </p:sp>
      <p:sp>
        <p:nvSpPr>
          <p:cNvPr id="4" name="Rectangle 3">
            <a:extLst>
              <a:ext uri="{FF2B5EF4-FFF2-40B4-BE49-F238E27FC236}">
                <a16:creationId xmlns:a16="http://schemas.microsoft.com/office/drawing/2014/main" id="{BD777262-E40E-4426-8E71-2943DF7F4D50}"/>
              </a:ext>
            </a:extLst>
          </p:cNvPr>
          <p:cNvSpPr/>
          <p:nvPr/>
        </p:nvSpPr>
        <p:spPr>
          <a:xfrm>
            <a:off x="6779738" y="4127870"/>
            <a:ext cx="4659139" cy="1569660"/>
          </a:xfrm>
          <a:prstGeom prst="rect">
            <a:avLst/>
          </a:prstGeom>
        </p:spPr>
        <p:txBody>
          <a:bodyPr wrap="square">
            <a:spAutoFit/>
          </a:bodyPr>
          <a:lstStyle/>
          <a:p>
            <a:pPr algn="ctr"/>
            <a:r>
              <a:rPr lang="en-US" sz="3200" b="1" dirty="0">
                <a:solidFill>
                  <a:schemeClr val="accent2"/>
                </a:solidFill>
              </a:rPr>
              <a:t>Software sustainability</a:t>
            </a:r>
          </a:p>
          <a:p>
            <a:pPr algn="ctr"/>
            <a:r>
              <a:rPr lang="en-US" sz="3200" b="1" dirty="0"/>
              <a:t>increases</a:t>
            </a:r>
            <a:br>
              <a:rPr lang="en-US" sz="3200" b="1" dirty="0"/>
            </a:br>
            <a:r>
              <a:rPr lang="en-US" sz="3200" b="1" dirty="0"/>
              <a:t>scientific productivity</a:t>
            </a:r>
          </a:p>
        </p:txBody>
      </p:sp>
      <p:sp>
        <p:nvSpPr>
          <p:cNvPr id="6" name="Rectangle 5">
            <a:extLst>
              <a:ext uri="{FF2B5EF4-FFF2-40B4-BE49-F238E27FC236}">
                <a16:creationId xmlns:a16="http://schemas.microsoft.com/office/drawing/2014/main" id="{E9B4162B-73A5-4EC1-A8CB-E2B1C199CF67}"/>
              </a:ext>
            </a:extLst>
          </p:cNvPr>
          <p:cNvSpPr/>
          <p:nvPr/>
        </p:nvSpPr>
        <p:spPr>
          <a:xfrm>
            <a:off x="6621520" y="1152602"/>
            <a:ext cx="4975574" cy="1569660"/>
          </a:xfrm>
          <a:prstGeom prst="rect">
            <a:avLst/>
          </a:prstGeom>
        </p:spPr>
        <p:txBody>
          <a:bodyPr wrap="square">
            <a:spAutoFit/>
          </a:bodyPr>
          <a:lstStyle/>
          <a:p>
            <a:pPr algn="ctr"/>
            <a:r>
              <a:rPr lang="en-US" sz="3200" b="1" dirty="0">
                <a:solidFill>
                  <a:schemeClr val="tx2"/>
                </a:solidFill>
              </a:rPr>
              <a:t>Good software practices </a:t>
            </a:r>
            <a:br>
              <a:rPr lang="en-US" sz="3200" b="1" dirty="0"/>
            </a:br>
            <a:r>
              <a:rPr lang="en-US" sz="3200" b="1" dirty="0"/>
              <a:t>increase</a:t>
            </a:r>
            <a:br>
              <a:rPr lang="en-US" sz="3200" b="1" dirty="0"/>
            </a:br>
            <a:r>
              <a:rPr lang="en-US" sz="3200" b="1" dirty="0">
                <a:solidFill>
                  <a:schemeClr val="accent2"/>
                </a:solidFill>
              </a:rPr>
              <a:t>software sustainability</a:t>
            </a:r>
          </a:p>
        </p:txBody>
      </p:sp>
      <p:sp>
        <p:nvSpPr>
          <p:cNvPr id="3" name="Arrow: Right 2">
            <a:extLst>
              <a:ext uri="{FF2B5EF4-FFF2-40B4-BE49-F238E27FC236}">
                <a16:creationId xmlns:a16="http://schemas.microsoft.com/office/drawing/2014/main" id="{6E668A13-9DBB-419A-8098-62D01AFEF4A4}"/>
              </a:ext>
            </a:extLst>
          </p:cNvPr>
          <p:cNvSpPr/>
          <p:nvPr/>
        </p:nvSpPr>
        <p:spPr>
          <a:xfrm>
            <a:off x="5640901" y="1581132"/>
            <a:ext cx="807194" cy="712601"/>
          </a:xfrm>
          <a:prstGeom prst="rightArrow">
            <a:avLst/>
          </a:prstGeom>
          <a:solidFill>
            <a:schemeClr val="tx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Arrow: Right 6">
            <a:extLst>
              <a:ext uri="{FF2B5EF4-FFF2-40B4-BE49-F238E27FC236}">
                <a16:creationId xmlns:a16="http://schemas.microsoft.com/office/drawing/2014/main" id="{32F4E506-C103-40A0-9EEF-9A24BE3F5CC2}"/>
              </a:ext>
            </a:extLst>
          </p:cNvPr>
          <p:cNvSpPr/>
          <p:nvPr/>
        </p:nvSpPr>
        <p:spPr>
          <a:xfrm rot="5400000">
            <a:off x="2617865" y="3133510"/>
            <a:ext cx="807194" cy="712601"/>
          </a:xfrm>
          <a:prstGeom prst="rightArrow">
            <a:avLst/>
          </a:prstGeom>
          <a:solidFill>
            <a:schemeClr val="tx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 name="Arrow: Right 8">
            <a:extLst>
              <a:ext uri="{FF2B5EF4-FFF2-40B4-BE49-F238E27FC236}">
                <a16:creationId xmlns:a16="http://schemas.microsoft.com/office/drawing/2014/main" id="{2D94D1BA-E69D-401A-BC0A-24EF1ED24AAB}"/>
              </a:ext>
            </a:extLst>
          </p:cNvPr>
          <p:cNvSpPr/>
          <p:nvPr/>
        </p:nvSpPr>
        <p:spPr>
          <a:xfrm rot="5400000">
            <a:off x="8705710" y="3133511"/>
            <a:ext cx="807194" cy="712601"/>
          </a:xfrm>
          <a:prstGeom prst="rightArrow">
            <a:avLst/>
          </a:prstGeom>
          <a:solidFill>
            <a:schemeClr val="accent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3582905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161E7B-1B03-4C4A-87D2-F133E12924E1}"/>
              </a:ext>
            </a:extLst>
          </p:cNvPr>
          <p:cNvSpPr>
            <a:spLocks noGrp="1"/>
          </p:cNvSpPr>
          <p:nvPr>
            <p:ph type="title"/>
          </p:nvPr>
        </p:nvSpPr>
        <p:spPr/>
        <p:txBody>
          <a:bodyPr/>
          <a:lstStyle/>
          <a:p>
            <a:r>
              <a:rPr lang="en-US" dirty="0"/>
              <a:t>So, What Are Good Software Practices?</a:t>
            </a:r>
          </a:p>
        </p:txBody>
      </p:sp>
      <p:sp>
        <p:nvSpPr>
          <p:cNvPr id="4" name="Content Placeholder 3">
            <a:extLst>
              <a:ext uri="{FF2B5EF4-FFF2-40B4-BE49-F238E27FC236}">
                <a16:creationId xmlns:a16="http://schemas.microsoft.com/office/drawing/2014/main" id="{0B2BD4E6-18EC-4F8B-B51A-517FF6F77967}"/>
              </a:ext>
            </a:extLst>
          </p:cNvPr>
          <p:cNvSpPr>
            <a:spLocks noGrp="1"/>
          </p:cNvSpPr>
          <p:nvPr>
            <p:ph idx="1"/>
          </p:nvPr>
        </p:nvSpPr>
        <p:spPr/>
        <p:txBody>
          <a:bodyPr/>
          <a:lstStyle/>
          <a:p>
            <a:r>
              <a:rPr lang="en-US" dirty="0"/>
              <a:t>There is no fixed, universally agreed set of best practices for scientific software</a:t>
            </a:r>
          </a:p>
          <a:p>
            <a:pPr lvl="1"/>
            <a:r>
              <a:rPr lang="en-US" dirty="0"/>
              <a:t>Specifics of what’s appropriate will depend on the software, how it is used, and the team</a:t>
            </a:r>
          </a:p>
          <a:p>
            <a:r>
              <a:rPr lang="en-US" dirty="0"/>
              <a:t>Let’s look at a few recommendations from different perspectives…</a:t>
            </a:r>
          </a:p>
        </p:txBody>
      </p:sp>
    </p:spTree>
    <p:extLst>
      <p:ext uri="{BB962C8B-B14F-4D97-AF65-F5344CB8AC3E}">
        <p14:creationId xmlns:p14="http://schemas.microsoft.com/office/powerpoint/2010/main" val="421412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1: Best Practices for Scientific Computing (1/2)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buFont typeface="+mj-lt"/>
              <a:buAutoNum type="arabicPeriod"/>
            </a:pPr>
            <a:r>
              <a:rPr lang="en-US" dirty="0"/>
              <a:t>Write programs for people, not computers.</a:t>
            </a:r>
          </a:p>
          <a:p>
            <a:pPr marL="688975" lvl="1" indent="-342900">
              <a:spcBef>
                <a:spcPts val="200"/>
              </a:spcBef>
              <a:buFont typeface="+mj-lt"/>
              <a:buAutoNum type="alphaLcPeriod"/>
            </a:pPr>
            <a:r>
              <a:rPr lang="en-US" dirty="0"/>
              <a:t>A program should not require its readers to hold more than a handful of facts in memory at once.</a:t>
            </a:r>
          </a:p>
          <a:p>
            <a:pPr marL="688975" lvl="1" indent="-342900">
              <a:spcBef>
                <a:spcPts val="200"/>
              </a:spcBef>
              <a:buFont typeface="+mj-lt"/>
              <a:buAutoNum type="alphaLcPeriod"/>
            </a:pPr>
            <a:r>
              <a:rPr lang="en-US" dirty="0"/>
              <a:t>Make names consistent, distinctive, and meaningful.</a:t>
            </a:r>
          </a:p>
          <a:p>
            <a:pPr marL="688975" lvl="1" indent="-342900">
              <a:spcBef>
                <a:spcPts val="200"/>
              </a:spcBef>
              <a:buFont typeface="+mj-lt"/>
              <a:buAutoNum type="alphaLcPeriod"/>
            </a:pPr>
            <a:r>
              <a:rPr lang="en-US" dirty="0"/>
              <a:t>Make code style and formatting consistent.</a:t>
            </a:r>
          </a:p>
          <a:p>
            <a:pPr marL="457200" indent="-457200">
              <a:buFont typeface="+mj-lt"/>
              <a:buAutoNum type="arabicPeriod"/>
            </a:pPr>
            <a:r>
              <a:rPr lang="en-US" dirty="0"/>
              <a:t>Let the computer do the work.</a:t>
            </a:r>
          </a:p>
          <a:p>
            <a:pPr marL="688975" lvl="1" indent="-342900">
              <a:spcBef>
                <a:spcPts val="200"/>
              </a:spcBef>
              <a:buFont typeface="+mj-lt"/>
              <a:buAutoNum type="alphaLcPeriod"/>
            </a:pPr>
            <a:r>
              <a:rPr lang="en-US" dirty="0"/>
              <a:t>Make the computer repeat tasks.</a:t>
            </a:r>
          </a:p>
          <a:p>
            <a:pPr marL="688975" lvl="1" indent="-342900">
              <a:spcBef>
                <a:spcPts val="200"/>
              </a:spcBef>
              <a:buFont typeface="+mj-lt"/>
              <a:buAutoNum type="alphaLcPeriod"/>
            </a:pPr>
            <a:r>
              <a:rPr lang="en-US" dirty="0"/>
              <a:t>Save recent commands in a file for re-use.</a:t>
            </a:r>
          </a:p>
          <a:p>
            <a:pPr marL="688975" lvl="1" indent="-342900">
              <a:spcBef>
                <a:spcPts val="200"/>
              </a:spcBef>
              <a:buFont typeface="+mj-lt"/>
              <a:buAutoNum type="alphaLcPeriod"/>
            </a:pPr>
            <a:r>
              <a:rPr lang="en-US" dirty="0"/>
              <a:t>Use a build tool to automate workflows.</a:t>
            </a:r>
          </a:p>
          <a:p>
            <a:pPr marL="457200" indent="-457200">
              <a:buFont typeface="+mj-lt"/>
              <a:buAutoNum type="arabicPeriod"/>
            </a:pPr>
            <a:r>
              <a:rPr lang="en-US" dirty="0"/>
              <a:t>Make incremental changes.</a:t>
            </a:r>
          </a:p>
          <a:p>
            <a:pPr marL="688975" lvl="1" indent="-342900">
              <a:spcBef>
                <a:spcPts val="200"/>
              </a:spcBef>
              <a:buFont typeface="+mj-lt"/>
              <a:buAutoNum type="alphaLcPeriod"/>
            </a:pPr>
            <a:r>
              <a:rPr lang="en-US" dirty="0"/>
              <a:t>Work in small steps with frequent feedback and course correction.</a:t>
            </a:r>
          </a:p>
          <a:p>
            <a:pPr marL="688975" lvl="1" indent="-342900">
              <a:spcBef>
                <a:spcPts val="200"/>
              </a:spcBef>
              <a:buFont typeface="+mj-lt"/>
              <a:buAutoNum type="alphaLcPeriod"/>
            </a:pPr>
            <a:r>
              <a:rPr lang="en-US" dirty="0"/>
              <a:t>Use a version control system.</a:t>
            </a:r>
          </a:p>
          <a:p>
            <a:pPr marL="688975" lvl="1" indent="-342900">
              <a:spcBef>
                <a:spcPts val="200"/>
              </a:spcBef>
              <a:buFont typeface="+mj-lt"/>
              <a:buAutoNum type="alphaLcPeriod"/>
            </a:pPr>
            <a:r>
              <a:rPr lang="en-US" dirty="0"/>
              <a:t>Put everything that has been created manually in version control.</a:t>
            </a:r>
          </a:p>
        </p:txBody>
      </p:sp>
      <p:sp>
        <p:nvSpPr>
          <p:cNvPr id="13" name="Content Placeholder 12">
            <a:extLst>
              <a:ext uri="{FF2B5EF4-FFF2-40B4-BE49-F238E27FC236}">
                <a16:creationId xmlns:a16="http://schemas.microsoft.com/office/drawing/2014/main" id="{14726AEC-7AC2-46DB-8C1C-1B1035B77052}"/>
              </a:ext>
            </a:extLst>
          </p:cNvPr>
          <p:cNvSpPr>
            <a:spLocks noGrp="1"/>
          </p:cNvSpPr>
          <p:nvPr>
            <p:ph sz="quarter" idx="4"/>
          </p:nvPr>
        </p:nvSpPr>
        <p:spPr>
          <a:xfrm>
            <a:off x="6218914" y="1417132"/>
            <a:ext cx="5531934" cy="3373229"/>
          </a:xfrm>
          <a:ln>
            <a:noFill/>
          </a:ln>
        </p:spPr>
        <p:txBody>
          <a:bodyPr/>
          <a:lstStyle/>
          <a:p>
            <a:pPr marL="457200" indent="-457200">
              <a:buFont typeface="+mj-lt"/>
              <a:buAutoNum type="arabicPeriod" startAt="4"/>
            </a:pPr>
            <a:r>
              <a:rPr lang="en-US" dirty="0"/>
              <a:t>Don't repeat yourself (or others).</a:t>
            </a:r>
          </a:p>
          <a:p>
            <a:pPr marL="688975" lvl="1" indent="-342900">
              <a:spcBef>
                <a:spcPts val="200"/>
              </a:spcBef>
              <a:buFont typeface="+mj-lt"/>
              <a:buAutoNum type="alphaLcPeriod"/>
            </a:pPr>
            <a:r>
              <a:rPr lang="en-US" dirty="0"/>
              <a:t>Every piece of data must have a single authoritative representation in the system.</a:t>
            </a:r>
          </a:p>
          <a:p>
            <a:pPr marL="688975" lvl="1" indent="-342900">
              <a:spcBef>
                <a:spcPts val="200"/>
              </a:spcBef>
              <a:buFont typeface="+mj-lt"/>
              <a:buAutoNum type="alphaLcPeriod"/>
            </a:pPr>
            <a:r>
              <a:rPr lang="en-US" dirty="0"/>
              <a:t>Modularize code rather than copying and pasting.</a:t>
            </a:r>
          </a:p>
          <a:p>
            <a:pPr marL="688975" lvl="1" indent="-342900">
              <a:spcBef>
                <a:spcPts val="200"/>
              </a:spcBef>
              <a:buFont typeface="+mj-lt"/>
              <a:buAutoNum type="alphaLcPeriod"/>
            </a:pPr>
            <a:r>
              <a:rPr lang="en-US" dirty="0"/>
              <a:t>Re-use code instead of rewriting it.</a:t>
            </a:r>
          </a:p>
          <a:p>
            <a:pPr marL="457200" indent="-457200">
              <a:buFont typeface="+mj-lt"/>
              <a:buAutoNum type="arabicPeriod" startAt="4"/>
            </a:pPr>
            <a:r>
              <a:rPr lang="en-US" dirty="0"/>
              <a:t>Plan for mistakes.</a:t>
            </a:r>
          </a:p>
          <a:p>
            <a:pPr marL="688975" lvl="1" indent="-342900">
              <a:spcBef>
                <a:spcPts val="200"/>
              </a:spcBef>
              <a:buFont typeface="+mj-lt"/>
              <a:buAutoNum type="alphaLcPeriod"/>
            </a:pPr>
            <a:r>
              <a:rPr lang="en-US" dirty="0"/>
              <a:t>Add assertions to programs to check their operation.</a:t>
            </a:r>
          </a:p>
          <a:p>
            <a:pPr marL="688975" lvl="1" indent="-342900">
              <a:spcBef>
                <a:spcPts val="200"/>
              </a:spcBef>
              <a:buFont typeface="+mj-lt"/>
              <a:buAutoNum type="alphaLcPeriod"/>
            </a:pPr>
            <a:r>
              <a:rPr lang="en-US" dirty="0"/>
              <a:t>Use an off-the-shelf unit testing library.</a:t>
            </a:r>
          </a:p>
          <a:p>
            <a:pPr marL="688975" lvl="1" indent="-342900">
              <a:spcBef>
                <a:spcPts val="200"/>
              </a:spcBef>
              <a:buFont typeface="+mj-lt"/>
              <a:buAutoNum type="alphaLcPeriod"/>
            </a:pPr>
            <a:r>
              <a:rPr lang="en-US" dirty="0"/>
              <a:t>Turn bugs into test cases.</a:t>
            </a:r>
          </a:p>
          <a:p>
            <a:pPr marL="688975" lvl="1" indent="-342900">
              <a:spcBef>
                <a:spcPts val="200"/>
              </a:spcBef>
              <a:buFont typeface="+mj-lt"/>
              <a:buAutoNum type="alphaLcPeriod"/>
            </a:pPr>
            <a:r>
              <a:rPr lang="en-US" dirty="0"/>
              <a:t>Use a symbolic debugger.</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6427" y="868680"/>
            <a:ext cx="6815970" cy="369332"/>
          </a:xfrm>
          <a:prstGeom prst="rect">
            <a:avLst/>
          </a:prstGeom>
          <a:noFill/>
        </p:spPr>
        <p:txBody>
          <a:bodyPr wrap="square">
            <a:spAutoFit/>
          </a:bodyPr>
          <a:lstStyle/>
          <a:p>
            <a:r>
              <a:rPr lang="en-US" dirty="0"/>
              <a:t>Wilson, et al., (2014) </a:t>
            </a:r>
            <a:r>
              <a:rPr lang="en-US" dirty="0">
                <a:hlinkClick r:id="rId2"/>
              </a:rPr>
              <a:t>https://doi.org/10.1371/journal.pbio.1001745</a:t>
            </a:r>
            <a:endParaRPr lang="en-US" dirty="0"/>
          </a:p>
        </p:txBody>
      </p:sp>
    </p:spTree>
    <p:extLst>
      <p:ext uri="{BB962C8B-B14F-4D97-AF65-F5344CB8AC3E}">
        <p14:creationId xmlns:p14="http://schemas.microsoft.com/office/powerpoint/2010/main" val="2547398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1: Best Practices for Scientific Computing (2/2)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buFont typeface="+mj-lt"/>
              <a:buAutoNum type="arabicPeriod" startAt="6"/>
            </a:pPr>
            <a:r>
              <a:rPr lang="en-US" dirty="0"/>
              <a:t>Optimize software only after it works correctly.</a:t>
            </a:r>
          </a:p>
          <a:p>
            <a:pPr marL="688975" lvl="1" indent="-342900">
              <a:spcBef>
                <a:spcPts val="200"/>
              </a:spcBef>
              <a:buFont typeface="+mj-lt"/>
              <a:buAutoNum type="alphaLcPeriod"/>
            </a:pPr>
            <a:r>
              <a:rPr lang="en-US" dirty="0"/>
              <a:t>Use a profiler to identify bottlenecks.</a:t>
            </a:r>
          </a:p>
          <a:p>
            <a:pPr marL="688975" lvl="1" indent="-342900">
              <a:spcBef>
                <a:spcPts val="200"/>
              </a:spcBef>
              <a:buFont typeface="+mj-lt"/>
              <a:buAutoNum type="alphaLcPeriod"/>
            </a:pPr>
            <a:r>
              <a:rPr lang="en-US" dirty="0"/>
              <a:t>Write code in the highest-level language possible.</a:t>
            </a:r>
          </a:p>
          <a:p>
            <a:pPr marL="457200" indent="-457200">
              <a:buFont typeface="+mj-lt"/>
              <a:buAutoNum type="arabicPeriod" startAt="7"/>
            </a:pPr>
            <a:r>
              <a:rPr lang="en-US" dirty="0"/>
              <a:t>Document design and purpose, not mechanics.</a:t>
            </a:r>
          </a:p>
          <a:p>
            <a:pPr marL="688975" lvl="1" indent="-342900">
              <a:spcBef>
                <a:spcPts val="200"/>
              </a:spcBef>
              <a:buFont typeface="+mj-lt"/>
              <a:buAutoNum type="alphaLcPeriod"/>
            </a:pPr>
            <a:r>
              <a:rPr lang="en-US" dirty="0"/>
              <a:t>Document interfaces and reasons, not implementations.</a:t>
            </a:r>
          </a:p>
          <a:p>
            <a:pPr marL="688975" lvl="1" indent="-342900">
              <a:spcBef>
                <a:spcPts val="200"/>
              </a:spcBef>
              <a:buFont typeface="+mj-lt"/>
              <a:buAutoNum type="alphaLcPeriod"/>
            </a:pPr>
            <a:r>
              <a:rPr lang="en-US" dirty="0"/>
              <a:t>Refactor code in preference to explaining how it works.</a:t>
            </a:r>
          </a:p>
          <a:p>
            <a:pPr marL="688975" lvl="1" indent="-342900">
              <a:spcBef>
                <a:spcPts val="200"/>
              </a:spcBef>
              <a:buFont typeface="+mj-lt"/>
              <a:buAutoNum type="alphaLcPeriod"/>
            </a:pPr>
            <a:r>
              <a:rPr lang="en-US" dirty="0"/>
              <a:t>Embed the documentation for a piece of software in that software.</a:t>
            </a:r>
          </a:p>
          <a:p>
            <a:pPr marL="457200" indent="-457200">
              <a:buFont typeface="+mj-lt"/>
              <a:buAutoNum type="arabicPeriod" startAt="7"/>
            </a:pP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buFont typeface="+mj-lt"/>
              <a:buAutoNum type="arabicPeriod" startAt="8"/>
            </a:pPr>
            <a:r>
              <a:rPr lang="en-US" dirty="0"/>
              <a:t>Collaborate.</a:t>
            </a:r>
          </a:p>
          <a:p>
            <a:pPr marL="688975" lvl="1" indent="-342900">
              <a:spcBef>
                <a:spcPts val="200"/>
              </a:spcBef>
              <a:buFont typeface="+mj-lt"/>
              <a:buAutoNum type="alphaLcPeriod"/>
            </a:pPr>
            <a:r>
              <a:rPr lang="en-US" dirty="0"/>
              <a:t>Use pre-merge code reviews.</a:t>
            </a:r>
          </a:p>
          <a:p>
            <a:pPr marL="688975" lvl="1" indent="-342900">
              <a:spcBef>
                <a:spcPts val="200"/>
              </a:spcBef>
              <a:buFont typeface="+mj-lt"/>
              <a:buAutoNum type="alphaLcPeriod"/>
            </a:pPr>
            <a:r>
              <a:rPr lang="en-US" dirty="0"/>
              <a:t>Use pair programming when bringing someone new up to speed and when tackling particularly tricky problems.</a:t>
            </a:r>
          </a:p>
          <a:p>
            <a:pPr marL="688975" lvl="1" indent="-342900">
              <a:spcBef>
                <a:spcPts val="200"/>
              </a:spcBef>
              <a:buFont typeface="+mj-lt"/>
              <a:buAutoNum type="alphaLcPeriod"/>
            </a:pPr>
            <a:r>
              <a:rPr lang="en-US" dirty="0"/>
              <a:t>Use an issue tracking tool.</a:t>
            </a:r>
          </a:p>
        </p:txBody>
      </p:sp>
      <p:sp>
        <p:nvSpPr>
          <p:cNvPr id="9" name="TextBox 8">
            <a:extLst>
              <a:ext uri="{FF2B5EF4-FFF2-40B4-BE49-F238E27FC236}">
                <a16:creationId xmlns:a16="http://schemas.microsoft.com/office/drawing/2014/main" id="{DB552483-BD94-4E77-AFD5-3E268DAB4A98}"/>
              </a:ext>
            </a:extLst>
          </p:cNvPr>
          <p:cNvSpPr txBox="1"/>
          <p:nvPr/>
        </p:nvSpPr>
        <p:spPr>
          <a:xfrm>
            <a:off x="2686427" y="868680"/>
            <a:ext cx="6815970" cy="369332"/>
          </a:xfrm>
          <a:prstGeom prst="rect">
            <a:avLst/>
          </a:prstGeom>
          <a:noFill/>
        </p:spPr>
        <p:txBody>
          <a:bodyPr wrap="square">
            <a:spAutoFit/>
          </a:bodyPr>
          <a:lstStyle/>
          <a:p>
            <a:r>
              <a:rPr lang="en-US" dirty="0"/>
              <a:t>Wilson, et al., (2014) </a:t>
            </a:r>
            <a:r>
              <a:rPr lang="en-US" dirty="0">
                <a:hlinkClick r:id="rId2"/>
              </a:rPr>
              <a:t>https://doi.org/10.1371/journal.pbio.1001745</a:t>
            </a:r>
            <a:endParaRPr lang="en-US" dirty="0"/>
          </a:p>
        </p:txBody>
      </p:sp>
    </p:spTree>
    <p:extLst>
      <p:ext uri="{BB962C8B-B14F-4D97-AF65-F5344CB8AC3E}">
        <p14:creationId xmlns:p14="http://schemas.microsoft.com/office/powerpoint/2010/main" val="3409460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2: Good Enough Practices in Scientific Computing (1/2)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algn="l">
              <a:buFont typeface="+mj-lt"/>
              <a:buAutoNum type="arabicPeriod"/>
            </a:pPr>
            <a:r>
              <a:rPr lang="en-US" b="0" i="0" dirty="0">
                <a:solidFill>
                  <a:srgbClr val="202020"/>
                </a:solidFill>
                <a:effectLst/>
              </a:rPr>
              <a:t>Data management</a:t>
            </a:r>
          </a:p>
          <a:p>
            <a:pPr marL="800100" lvl="1" indent="-342900" algn="l">
              <a:spcBef>
                <a:spcPts val="200"/>
              </a:spcBef>
              <a:buFont typeface="+mj-lt"/>
              <a:buAutoNum type="alphaLcPeriod"/>
            </a:pPr>
            <a:r>
              <a:rPr lang="en-US" b="0" i="0" dirty="0">
                <a:solidFill>
                  <a:srgbClr val="202020"/>
                </a:solidFill>
                <a:effectLst/>
              </a:rPr>
              <a:t>Save the raw data.</a:t>
            </a:r>
          </a:p>
          <a:p>
            <a:pPr marL="800100" lvl="1" indent="-342900" algn="l">
              <a:spcBef>
                <a:spcPts val="200"/>
              </a:spcBef>
              <a:buFont typeface="+mj-lt"/>
              <a:buAutoNum type="alphaLcPeriod"/>
            </a:pPr>
            <a:r>
              <a:rPr lang="en-US" b="0" i="0" dirty="0">
                <a:solidFill>
                  <a:srgbClr val="202020"/>
                </a:solidFill>
                <a:effectLst/>
              </a:rPr>
              <a:t>Ensure that raw data are backed up in more than one location.</a:t>
            </a:r>
          </a:p>
          <a:p>
            <a:pPr marL="800100" lvl="1" indent="-342900" algn="l">
              <a:spcBef>
                <a:spcPts val="200"/>
              </a:spcBef>
              <a:buFont typeface="+mj-lt"/>
              <a:buAutoNum type="alphaLcPeriod"/>
            </a:pPr>
            <a:r>
              <a:rPr lang="en-US" b="0" i="0" dirty="0">
                <a:solidFill>
                  <a:srgbClr val="202020"/>
                </a:solidFill>
                <a:effectLst/>
              </a:rPr>
              <a:t>Create the data you wish to see in the world.</a:t>
            </a:r>
          </a:p>
          <a:p>
            <a:pPr marL="800100" lvl="1" indent="-342900" algn="l">
              <a:spcBef>
                <a:spcPts val="200"/>
              </a:spcBef>
              <a:buFont typeface="+mj-lt"/>
              <a:buAutoNum type="alphaLcPeriod"/>
            </a:pPr>
            <a:r>
              <a:rPr lang="en-US" b="0" i="0" dirty="0">
                <a:solidFill>
                  <a:srgbClr val="202020"/>
                </a:solidFill>
                <a:effectLst/>
              </a:rPr>
              <a:t>Create analysis-friendly data.</a:t>
            </a:r>
          </a:p>
          <a:p>
            <a:pPr marL="800100" lvl="1" indent="-342900" algn="l">
              <a:spcBef>
                <a:spcPts val="200"/>
              </a:spcBef>
              <a:buFont typeface="+mj-lt"/>
              <a:buAutoNum type="alphaLcPeriod"/>
            </a:pPr>
            <a:r>
              <a:rPr lang="en-US" b="0" i="0" dirty="0">
                <a:solidFill>
                  <a:srgbClr val="202020"/>
                </a:solidFill>
                <a:effectLst/>
              </a:rPr>
              <a:t>Record all the steps used to process data.</a:t>
            </a:r>
          </a:p>
          <a:p>
            <a:pPr marL="800100" lvl="1" indent="-342900" algn="l">
              <a:spcBef>
                <a:spcPts val="200"/>
              </a:spcBef>
              <a:buFont typeface="+mj-lt"/>
              <a:buAutoNum type="alphaLcPeriod"/>
            </a:pPr>
            <a:r>
              <a:rPr lang="en-US" b="0" i="0" dirty="0">
                <a:solidFill>
                  <a:srgbClr val="202020"/>
                </a:solidFill>
                <a:effectLst/>
              </a:rPr>
              <a:t>Anticipate the need to use multiple tables, and use a unique identifier for every record.</a:t>
            </a:r>
          </a:p>
          <a:p>
            <a:pPr marL="800100" lvl="1" indent="-342900" algn="l">
              <a:spcBef>
                <a:spcPts val="200"/>
              </a:spcBef>
              <a:buFont typeface="+mj-lt"/>
              <a:buAutoNum type="alphaLcPeriod"/>
            </a:pPr>
            <a:r>
              <a:rPr lang="en-US" b="0" i="0" dirty="0">
                <a:solidFill>
                  <a:srgbClr val="202020"/>
                </a:solidFill>
                <a:effectLst/>
              </a:rPr>
              <a:t>Submit data to a reputable DOI-issuing repository so that others can access and cite it.</a:t>
            </a:r>
          </a:p>
          <a:p>
            <a:pPr marL="457200" indent="-457200" algn="l">
              <a:buFont typeface="+mj-lt"/>
              <a:buAutoNum type="arabicPeriod" startAt="6"/>
            </a:pPr>
            <a:r>
              <a:rPr lang="en-US" b="0" i="0" dirty="0">
                <a:solidFill>
                  <a:srgbClr val="202020"/>
                </a:solidFill>
                <a:effectLst/>
              </a:rPr>
              <a:t>Manuscripts </a:t>
            </a:r>
            <a:r>
              <a:rPr lang="en-US" b="0" i="0" dirty="0">
                <a:solidFill>
                  <a:schemeClr val="bg1">
                    <a:lumMod val="50000"/>
                  </a:schemeClr>
                </a:solidFill>
                <a:effectLst/>
              </a:rPr>
              <a:t>(out of order to save space)</a:t>
            </a:r>
          </a:p>
          <a:p>
            <a:pPr marL="800100" lvl="1" indent="-342900" algn="l">
              <a:spcBef>
                <a:spcPts val="200"/>
              </a:spcBef>
              <a:buFont typeface="+mj-lt"/>
              <a:buAutoNum type="alphaLcPeriod"/>
            </a:pPr>
            <a:r>
              <a:rPr lang="en-US" b="0" i="0" dirty="0">
                <a:solidFill>
                  <a:srgbClr val="202020"/>
                </a:solidFill>
                <a:effectLst/>
              </a:rPr>
              <a:t>Write manuscripts using online tools with rich formatting, change tracking, and reference management.</a:t>
            </a:r>
          </a:p>
          <a:p>
            <a:pPr marL="800100" lvl="1" indent="-342900" algn="l">
              <a:spcBef>
                <a:spcPts val="200"/>
              </a:spcBef>
              <a:buFont typeface="+mj-lt"/>
              <a:buAutoNum type="alphaLcPeriod"/>
            </a:pPr>
            <a:r>
              <a:rPr lang="en-US" b="0" i="0" dirty="0">
                <a:solidFill>
                  <a:srgbClr val="202020"/>
                </a:solidFill>
                <a:effectLst/>
              </a:rPr>
              <a:t>Write the manuscript in a plain text format that permits version control.</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9580" y="868680"/>
            <a:ext cx="6809664" cy="369332"/>
          </a:xfrm>
          <a:prstGeom prst="rect">
            <a:avLst/>
          </a:prstGeom>
          <a:noFill/>
        </p:spPr>
        <p:txBody>
          <a:bodyPr wrap="square">
            <a:spAutoFit/>
          </a:bodyPr>
          <a:lstStyle/>
          <a:p>
            <a:r>
              <a:rPr lang="en-US" dirty="0"/>
              <a:t>Wilson, et al., (2017) </a:t>
            </a:r>
            <a:r>
              <a:rPr lang="en-US" dirty="0">
                <a:hlinkClick r:id="rId2"/>
              </a:rPr>
              <a:t>https://doi.org/10.1371/journal.pcbi.1005510</a:t>
            </a: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lgn="l">
              <a:buFont typeface="+mj-lt"/>
              <a:buAutoNum type="arabicPeriod" startAt="2"/>
            </a:pPr>
            <a:r>
              <a:rPr lang="en-US" b="0" i="0" dirty="0">
                <a:solidFill>
                  <a:srgbClr val="202020"/>
                </a:solidFill>
                <a:effectLst/>
              </a:rPr>
              <a:t>Software</a:t>
            </a:r>
          </a:p>
          <a:p>
            <a:pPr marL="800100" lvl="1" indent="-342900" algn="l">
              <a:spcBef>
                <a:spcPts val="200"/>
              </a:spcBef>
              <a:buFont typeface="+mj-lt"/>
              <a:buAutoNum type="alphaLcPeriod"/>
            </a:pPr>
            <a:r>
              <a:rPr lang="en-US" b="0" i="0" dirty="0">
                <a:solidFill>
                  <a:srgbClr val="202020"/>
                </a:solidFill>
                <a:effectLst/>
              </a:rPr>
              <a:t>Place a brief explanatory comment at the start of every program.</a:t>
            </a:r>
          </a:p>
          <a:p>
            <a:pPr marL="800100" lvl="1" indent="-342900" algn="l">
              <a:spcBef>
                <a:spcPts val="200"/>
              </a:spcBef>
              <a:buFont typeface="+mj-lt"/>
              <a:buAutoNum type="alphaLcPeriod"/>
            </a:pPr>
            <a:r>
              <a:rPr lang="en-US" b="0" i="0" dirty="0">
                <a:solidFill>
                  <a:srgbClr val="202020"/>
                </a:solidFill>
                <a:effectLst/>
              </a:rPr>
              <a:t>Decompose programs into functions.</a:t>
            </a:r>
          </a:p>
          <a:p>
            <a:pPr marL="800100" lvl="1" indent="-342900" algn="l">
              <a:spcBef>
                <a:spcPts val="200"/>
              </a:spcBef>
              <a:buFont typeface="+mj-lt"/>
              <a:buAutoNum type="alphaLcPeriod"/>
            </a:pPr>
            <a:r>
              <a:rPr lang="en-US" b="0" i="0" dirty="0">
                <a:solidFill>
                  <a:srgbClr val="202020"/>
                </a:solidFill>
                <a:effectLst/>
              </a:rPr>
              <a:t>Be ruthless about eliminating duplication.</a:t>
            </a:r>
          </a:p>
          <a:p>
            <a:pPr marL="800100" lvl="1" indent="-342900" algn="l">
              <a:spcBef>
                <a:spcPts val="200"/>
              </a:spcBef>
              <a:buFont typeface="+mj-lt"/>
              <a:buAutoNum type="alphaLcPeriod"/>
            </a:pPr>
            <a:r>
              <a:rPr lang="en-US" b="0" i="0" dirty="0">
                <a:solidFill>
                  <a:srgbClr val="202020"/>
                </a:solidFill>
                <a:effectLst/>
              </a:rPr>
              <a:t>Always search for well-maintained software libraries that do what you need.</a:t>
            </a:r>
          </a:p>
          <a:p>
            <a:pPr marL="800100" lvl="1" indent="-342900" algn="l">
              <a:spcBef>
                <a:spcPts val="200"/>
              </a:spcBef>
              <a:buFont typeface="+mj-lt"/>
              <a:buAutoNum type="alphaLcPeriod"/>
            </a:pPr>
            <a:r>
              <a:rPr lang="en-US" b="0" i="0" dirty="0">
                <a:solidFill>
                  <a:srgbClr val="202020"/>
                </a:solidFill>
                <a:effectLst/>
              </a:rPr>
              <a:t>Test libraries before relying on them.</a:t>
            </a:r>
          </a:p>
          <a:p>
            <a:pPr marL="800100" lvl="1" indent="-342900" algn="l">
              <a:spcBef>
                <a:spcPts val="200"/>
              </a:spcBef>
              <a:buFont typeface="+mj-lt"/>
              <a:buAutoNum type="alphaLcPeriod"/>
            </a:pPr>
            <a:r>
              <a:rPr lang="en-US" b="0" i="0" dirty="0">
                <a:solidFill>
                  <a:srgbClr val="202020"/>
                </a:solidFill>
                <a:effectLst/>
              </a:rPr>
              <a:t>Give functions and variables meaningful names.</a:t>
            </a:r>
          </a:p>
          <a:p>
            <a:pPr marL="800100" lvl="1" indent="-342900" algn="l">
              <a:spcBef>
                <a:spcPts val="200"/>
              </a:spcBef>
              <a:buFont typeface="+mj-lt"/>
              <a:buAutoNum type="alphaLcPeriod"/>
            </a:pPr>
            <a:r>
              <a:rPr lang="en-US" b="0" i="0" dirty="0">
                <a:solidFill>
                  <a:srgbClr val="202020"/>
                </a:solidFill>
                <a:effectLst/>
              </a:rPr>
              <a:t>Make dependencies and requirements explicit.</a:t>
            </a:r>
          </a:p>
          <a:p>
            <a:pPr marL="800100" lvl="1" indent="-342900" algn="l">
              <a:spcBef>
                <a:spcPts val="200"/>
              </a:spcBef>
              <a:buFont typeface="+mj-lt"/>
              <a:buAutoNum type="alphaLcPeriod"/>
            </a:pPr>
            <a:r>
              <a:rPr lang="en-US" b="0" i="0" dirty="0">
                <a:solidFill>
                  <a:srgbClr val="202020"/>
                </a:solidFill>
                <a:effectLst/>
              </a:rPr>
              <a:t>Do not comment and uncomment sections of code to control a program's behavior.</a:t>
            </a:r>
          </a:p>
          <a:p>
            <a:pPr marL="800100" lvl="1" indent="-342900" algn="l">
              <a:spcBef>
                <a:spcPts val="200"/>
              </a:spcBef>
              <a:buFont typeface="+mj-lt"/>
              <a:buAutoNum type="alphaLcPeriod"/>
            </a:pPr>
            <a:r>
              <a:rPr lang="en-US" b="0" i="0" dirty="0">
                <a:solidFill>
                  <a:srgbClr val="202020"/>
                </a:solidFill>
                <a:effectLst/>
              </a:rPr>
              <a:t>Provide a simple example or test data set.</a:t>
            </a:r>
          </a:p>
          <a:p>
            <a:pPr marL="800100" lvl="1" indent="-342900" algn="l">
              <a:spcBef>
                <a:spcPts val="200"/>
              </a:spcBef>
              <a:buFont typeface="+mj-lt"/>
              <a:buAutoNum type="alphaLcPeriod"/>
            </a:pPr>
            <a:r>
              <a:rPr lang="en-US" b="0" i="0" dirty="0">
                <a:solidFill>
                  <a:srgbClr val="202020"/>
                </a:solidFill>
                <a:effectLst/>
              </a:rPr>
              <a:t>Submit code to a reputable DOI-issuing repository.</a:t>
            </a:r>
          </a:p>
        </p:txBody>
      </p:sp>
    </p:spTree>
    <p:extLst>
      <p:ext uri="{BB962C8B-B14F-4D97-AF65-F5344CB8AC3E}">
        <p14:creationId xmlns:p14="http://schemas.microsoft.com/office/powerpoint/2010/main" val="4103912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2: Good Enough Practices in Scientific Computing (2/2)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lgn="l">
              <a:buFont typeface="+mj-lt"/>
              <a:buAutoNum type="arabicPeriod" startAt="3"/>
            </a:pPr>
            <a:r>
              <a:rPr lang="en-US" b="0" i="0" dirty="0">
                <a:solidFill>
                  <a:srgbClr val="202020"/>
                </a:solidFill>
                <a:effectLst/>
              </a:rPr>
              <a:t>Collaboration</a:t>
            </a:r>
          </a:p>
          <a:p>
            <a:pPr marL="800100" lvl="1" indent="-342900" algn="l">
              <a:spcBef>
                <a:spcPts val="200"/>
              </a:spcBef>
              <a:buFont typeface="+mj-lt"/>
              <a:buAutoNum type="alphaLcPeriod"/>
            </a:pPr>
            <a:r>
              <a:rPr lang="en-US" b="0" i="0" dirty="0">
                <a:solidFill>
                  <a:srgbClr val="202020"/>
                </a:solidFill>
                <a:effectLst/>
              </a:rPr>
              <a:t>Create an overview of your project.</a:t>
            </a:r>
          </a:p>
          <a:p>
            <a:pPr marL="800100" lvl="1" indent="-342900" algn="l">
              <a:spcBef>
                <a:spcPts val="200"/>
              </a:spcBef>
              <a:buFont typeface="+mj-lt"/>
              <a:buAutoNum type="alphaLcPeriod"/>
            </a:pPr>
            <a:r>
              <a:rPr lang="en-US" b="0" i="0" dirty="0">
                <a:solidFill>
                  <a:srgbClr val="202020"/>
                </a:solidFill>
                <a:effectLst/>
              </a:rPr>
              <a:t>Create a shared "to-do" list for the project.</a:t>
            </a:r>
          </a:p>
          <a:p>
            <a:pPr marL="800100" lvl="1" indent="-342900" algn="l">
              <a:spcBef>
                <a:spcPts val="200"/>
              </a:spcBef>
              <a:buFont typeface="+mj-lt"/>
              <a:buAutoNum type="alphaLcPeriod"/>
            </a:pPr>
            <a:r>
              <a:rPr lang="en-US" b="0" i="0" dirty="0">
                <a:solidFill>
                  <a:srgbClr val="202020"/>
                </a:solidFill>
                <a:effectLst/>
              </a:rPr>
              <a:t>Decide on communication strategies.</a:t>
            </a:r>
          </a:p>
          <a:p>
            <a:pPr marL="800100" lvl="1" indent="-342900" algn="l">
              <a:spcBef>
                <a:spcPts val="200"/>
              </a:spcBef>
              <a:buFont typeface="+mj-lt"/>
              <a:buAutoNum type="alphaLcPeriod"/>
            </a:pPr>
            <a:r>
              <a:rPr lang="en-US" b="0" i="0" dirty="0">
                <a:solidFill>
                  <a:srgbClr val="202020"/>
                </a:solidFill>
                <a:effectLst/>
              </a:rPr>
              <a:t>Make the license explicit.</a:t>
            </a:r>
          </a:p>
          <a:p>
            <a:pPr marL="800100" lvl="1" indent="-342900" algn="l">
              <a:spcBef>
                <a:spcPts val="200"/>
              </a:spcBef>
              <a:buFont typeface="+mj-lt"/>
              <a:buAutoNum type="alphaLcPeriod"/>
            </a:pPr>
            <a:r>
              <a:rPr lang="en-US" b="0" i="0" dirty="0">
                <a:solidFill>
                  <a:srgbClr val="202020"/>
                </a:solidFill>
                <a:effectLst/>
              </a:rPr>
              <a:t>Make the project citable.</a:t>
            </a:r>
          </a:p>
          <a:p>
            <a:pPr algn="l">
              <a:buFont typeface="+mj-lt"/>
              <a:buAutoNum type="arabicPeriod" startAt="3"/>
            </a:pPr>
            <a:r>
              <a:rPr lang="en-US" b="0" i="0" dirty="0">
                <a:solidFill>
                  <a:srgbClr val="202020"/>
                </a:solidFill>
                <a:effectLst/>
              </a:rPr>
              <a:t>Project organization</a:t>
            </a:r>
          </a:p>
          <a:p>
            <a:pPr marL="800100" lvl="1" indent="-342900" algn="l">
              <a:spcBef>
                <a:spcPts val="200"/>
              </a:spcBef>
              <a:buFont typeface="+mj-lt"/>
              <a:buAutoNum type="alphaLcPeriod"/>
            </a:pPr>
            <a:r>
              <a:rPr lang="en-US" b="0" i="0" dirty="0">
                <a:solidFill>
                  <a:srgbClr val="202020"/>
                </a:solidFill>
                <a:effectLst/>
              </a:rPr>
              <a:t>Put each project in its own directory, which is named after the project.</a:t>
            </a:r>
          </a:p>
          <a:p>
            <a:pPr marL="800100" lvl="1" indent="-342900" algn="l">
              <a:spcBef>
                <a:spcPts val="200"/>
              </a:spcBef>
              <a:buFont typeface="+mj-lt"/>
              <a:buAutoNum type="alphaLcPeriod"/>
            </a:pPr>
            <a:r>
              <a:rPr lang="en-US" b="0" i="0" dirty="0">
                <a:solidFill>
                  <a:srgbClr val="202020"/>
                </a:solidFill>
                <a:effectLst/>
              </a:rPr>
              <a:t>Put text documents associated with the project in the doc directory.</a:t>
            </a:r>
          </a:p>
          <a:p>
            <a:pPr marL="800100" lvl="1" indent="-342900" algn="l">
              <a:spcBef>
                <a:spcPts val="200"/>
              </a:spcBef>
              <a:buFont typeface="+mj-lt"/>
              <a:buAutoNum type="alphaLcPeriod"/>
            </a:pPr>
            <a:r>
              <a:rPr lang="en-US" b="0" i="0" dirty="0">
                <a:solidFill>
                  <a:srgbClr val="202020"/>
                </a:solidFill>
                <a:effectLst/>
              </a:rPr>
              <a:t>Put raw data and metadata in a data directory and files generated during cleanup and analysis in a results directory.</a:t>
            </a:r>
          </a:p>
          <a:p>
            <a:pPr marL="800100" lvl="1" indent="-342900" algn="l">
              <a:spcBef>
                <a:spcPts val="200"/>
              </a:spcBef>
              <a:buFont typeface="+mj-lt"/>
              <a:buAutoNum type="alphaLcPeriod"/>
            </a:pPr>
            <a:r>
              <a:rPr lang="en-US" b="0" i="0" dirty="0">
                <a:solidFill>
                  <a:srgbClr val="202020"/>
                </a:solidFill>
                <a:effectLst/>
              </a:rPr>
              <a:t>Put project source code in the </a:t>
            </a:r>
            <a:r>
              <a:rPr lang="en-US" b="0" i="0" dirty="0" err="1">
                <a:solidFill>
                  <a:srgbClr val="202020"/>
                </a:solidFill>
                <a:effectLst/>
              </a:rPr>
              <a:t>src</a:t>
            </a:r>
            <a:r>
              <a:rPr lang="en-US" b="0" i="0" dirty="0">
                <a:solidFill>
                  <a:srgbClr val="202020"/>
                </a:solidFill>
                <a:effectLst/>
              </a:rPr>
              <a:t> directory.</a:t>
            </a:r>
          </a:p>
          <a:p>
            <a:pPr marL="800100" lvl="1" indent="-342900" algn="l">
              <a:spcBef>
                <a:spcPts val="200"/>
              </a:spcBef>
              <a:buFont typeface="+mj-lt"/>
              <a:buAutoNum type="alphaLcPeriod"/>
            </a:pPr>
            <a:r>
              <a:rPr lang="en-US" b="0" i="0" dirty="0">
                <a:solidFill>
                  <a:srgbClr val="202020"/>
                </a:solidFill>
                <a:effectLst/>
              </a:rPr>
              <a:t>Put external scripts or compiled programs in the bin directory.</a:t>
            </a:r>
          </a:p>
          <a:p>
            <a:pPr marL="800100" lvl="1" indent="-342900" algn="l">
              <a:spcBef>
                <a:spcPts val="200"/>
              </a:spcBef>
              <a:buFont typeface="+mj-lt"/>
              <a:buAutoNum type="alphaLcPeriod"/>
            </a:pPr>
            <a:r>
              <a:rPr lang="en-US" b="0" i="0" dirty="0">
                <a:solidFill>
                  <a:srgbClr val="202020"/>
                </a:solidFill>
                <a:effectLst/>
              </a:rPr>
              <a:t>Name all files to reflect their content or function.</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9580" y="868680"/>
            <a:ext cx="6809664" cy="369332"/>
          </a:xfrm>
          <a:prstGeom prst="rect">
            <a:avLst/>
          </a:prstGeom>
          <a:noFill/>
        </p:spPr>
        <p:txBody>
          <a:bodyPr wrap="square">
            <a:spAutoFit/>
          </a:bodyPr>
          <a:lstStyle/>
          <a:p>
            <a:r>
              <a:rPr lang="en-US" dirty="0"/>
              <a:t>Wilson, et al., (2017) </a:t>
            </a:r>
            <a:r>
              <a:rPr lang="en-US" dirty="0">
                <a:hlinkClick r:id="rId2"/>
              </a:rPr>
              <a:t>https://doi.org/10.1371/journal.pcbi.1005510</a:t>
            </a: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lgn="l">
              <a:buFont typeface="+mj-lt"/>
              <a:buAutoNum type="arabicPeriod" startAt="5"/>
            </a:pPr>
            <a:r>
              <a:rPr lang="en-US" b="0" i="0" dirty="0">
                <a:solidFill>
                  <a:srgbClr val="202020"/>
                </a:solidFill>
                <a:effectLst/>
              </a:rPr>
              <a:t>Keeping track of changes</a:t>
            </a:r>
          </a:p>
          <a:p>
            <a:pPr marL="800100" lvl="1" indent="-342900" algn="l">
              <a:spcBef>
                <a:spcPts val="200"/>
              </a:spcBef>
              <a:buFont typeface="+mj-lt"/>
              <a:buAutoNum type="alphaLcPeriod"/>
            </a:pPr>
            <a:r>
              <a:rPr lang="en-US" b="0" i="0" dirty="0">
                <a:solidFill>
                  <a:srgbClr val="202020"/>
                </a:solidFill>
                <a:effectLst/>
              </a:rPr>
              <a:t>Back up (almost) everything created by a human being as soon as it is created.</a:t>
            </a:r>
          </a:p>
          <a:p>
            <a:pPr marL="800100" lvl="1" indent="-342900" algn="l">
              <a:spcBef>
                <a:spcPts val="200"/>
              </a:spcBef>
              <a:buFont typeface="+mj-lt"/>
              <a:buAutoNum type="alphaLcPeriod"/>
            </a:pPr>
            <a:r>
              <a:rPr lang="en-US" b="0" i="0" dirty="0">
                <a:solidFill>
                  <a:srgbClr val="202020"/>
                </a:solidFill>
                <a:effectLst/>
              </a:rPr>
              <a:t>Keep changes small.</a:t>
            </a:r>
          </a:p>
          <a:p>
            <a:pPr marL="800100" lvl="1" indent="-342900" algn="l">
              <a:spcBef>
                <a:spcPts val="200"/>
              </a:spcBef>
              <a:buFont typeface="+mj-lt"/>
              <a:buAutoNum type="alphaLcPeriod"/>
            </a:pPr>
            <a:r>
              <a:rPr lang="en-US" b="0" i="0" dirty="0">
                <a:solidFill>
                  <a:srgbClr val="202020"/>
                </a:solidFill>
                <a:effectLst/>
              </a:rPr>
              <a:t>Share changes frequently.</a:t>
            </a:r>
          </a:p>
          <a:p>
            <a:pPr marL="800100" lvl="1" indent="-342900" algn="l">
              <a:spcBef>
                <a:spcPts val="200"/>
              </a:spcBef>
              <a:buFont typeface="+mj-lt"/>
              <a:buAutoNum type="alphaLcPeriod"/>
            </a:pPr>
            <a:r>
              <a:rPr lang="en-US" b="0" i="0" dirty="0">
                <a:solidFill>
                  <a:srgbClr val="202020"/>
                </a:solidFill>
                <a:effectLst/>
              </a:rPr>
              <a:t>Create, maintain, and use a checklist for saving and sharing changes to the project.</a:t>
            </a:r>
          </a:p>
          <a:p>
            <a:pPr marL="800100" lvl="1" indent="-342900" algn="l">
              <a:spcBef>
                <a:spcPts val="200"/>
              </a:spcBef>
              <a:buFont typeface="+mj-lt"/>
              <a:buAutoNum type="alphaLcPeriod"/>
            </a:pPr>
            <a:r>
              <a:rPr lang="en-US" b="0" i="0" dirty="0">
                <a:solidFill>
                  <a:srgbClr val="202020"/>
                </a:solidFill>
                <a:effectLst/>
              </a:rPr>
              <a:t>Store each project in a folder that is mirrored off the researcher's working machine.</a:t>
            </a:r>
          </a:p>
          <a:p>
            <a:pPr marL="800100" lvl="1" indent="-342900" algn="l">
              <a:spcBef>
                <a:spcPts val="200"/>
              </a:spcBef>
              <a:buFont typeface="+mj-lt"/>
              <a:buAutoNum type="alphaLcPeriod"/>
            </a:pPr>
            <a:r>
              <a:rPr lang="en-US" b="0" i="0" dirty="0">
                <a:solidFill>
                  <a:srgbClr val="202020"/>
                </a:solidFill>
                <a:effectLst/>
              </a:rPr>
              <a:t>Add a file called CHANGELOG.txt to the project's docs subfolder.</a:t>
            </a:r>
          </a:p>
          <a:p>
            <a:pPr marL="800100" lvl="1" indent="-342900" algn="l">
              <a:spcBef>
                <a:spcPts val="200"/>
              </a:spcBef>
              <a:buFont typeface="+mj-lt"/>
              <a:buAutoNum type="alphaLcPeriod"/>
            </a:pPr>
            <a:r>
              <a:rPr lang="en-US" b="0" i="0" dirty="0">
                <a:solidFill>
                  <a:srgbClr val="202020"/>
                </a:solidFill>
                <a:effectLst/>
              </a:rPr>
              <a:t>Copy the entire project whenever a significant change has been made.</a:t>
            </a:r>
          </a:p>
          <a:p>
            <a:pPr marL="800100" lvl="1" indent="-342900" algn="l">
              <a:spcBef>
                <a:spcPts val="200"/>
              </a:spcBef>
              <a:buFont typeface="+mj-lt"/>
              <a:buAutoNum type="alphaLcPeriod"/>
            </a:pPr>
            <a:r>
              <a:rPr lang="en-US" b="0" i="0" dirty="0">
                <a:solidFill>
                  <a:srgbClr val="202020"/>
                </a:solidFill>
                <a:effectLst/>
              </a:rPr>
              <a:t>Use a version control system.</a:t>
            </a:r>
          </a:p>
        </p:txBody>
      </p:sp>
    </p:spTree>
    <p:extLst>
      <p:ext uri="{BB962C8B-B14F-4D97-AF65-F5344CB8AC3E}">
        <p14:creationId xmlns:p14="http://schemas.microsoft.com/office/powerpoint/2010/main" val="1285243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E4A6F5A-1431-47E0-B414-98D6A3C81AD8}"/>
              </a:ext>
            </a:extLst>
          </p:cNvPr>
          <p:cNvSpPr>
            <a:spLocks noGrp="1"/>
          </p:cNvSpPr>
          <p:nvPr>
            <p:ph type="title"/>
          </p:nvPr>
        </p:nvSpPr>
        <p:spPr/>
        <p:txBody>
          <a:bodyPr/>
          <a:lstStyle/>
          <a:p>
            <a:r>
              <a:rPr lang="en-US" dirty="0"/>
              <a:t>Example 3: Linux Foundation Core Infrastructure Initiative (CII) Best Practices Badging Program</a:t>
            </a:r>
          </a:p>
        </p:txBody>
      </p:sp>
      <p:sp>
        <p:nvSpPr>
          <p:cNvPr id="8" name="Content Placeholder 7">
            <a:extLst>
              <a:ext uri="{FF2B5EF4-FFF2-40B4-BE49-F238E27FC236}">
                <a16:creationId xmlns:a16="http://schemas.microsoft.com/office/drawing/2014/main" id="{E569C241-BE37-4775-B3BA-0625446206C1}"/>
              </a:ext>
            </a:extLst>
          </p:cNvPr>
          <p:cNvSpPr>
            <a:spLocks noGrp="1"/>
          </p:cNvSpPr>
          <p:nvPr>
            <p:ph idx="1"/>
          </p:nvPr>
        </p:nvSpPr>
        <p:spPr/>
        <p:txBody>
          <a:bodyPr/>
          <a:lstStyle/>
          <a:p>
            <a:r>
              <a:rPr lang="en-US" dirty="0"/>
              <a:t>Not specifically intended for scientific software</a:t>
            </a:r>
          </a:p>
          <a:p>
            <a:r>
              <a:rPr lang="en-US" dirty="0"/>
              <a:t>Three levels</a:t>
            </a:r>
          </a:p>
          <a:p>
            <a:pPr lvl="1">
              <a:buFont typeface="Arial" panose="020B0604020202020204" pitchFamily="34" charset="0"/>
              <a:buChar char="•"/>
            </a:pPr>
            <a:r>
              <a:rPr lang="en-US" b="1" i="0" dirty="0">
                <a:solidFill>
                  <a:srgbClr val="333333"/>
                </a:solidFill>
                <a:effectLst/>
              </a:rPr>
              <a:t>Passing</a:t>
            </a:r>
            <a:r>
              <a:rPr lang="en-US" b="0" i="0" dirty="0">
                <a:solidFill>
                  <a:srgbClr val="333333"/>
                </a:solidFill>
                <a:effectLst/>
              </a:rPr>
              <a:t> focuses on best practices that well-run FLOSS projects typically already follow. </a:t>
            </a:r>
            <a:r>
              <a:rPr lang="en-US" b="0" i="0" u="sng" dirty="0">
                <a:solidFill>
                  <a:srgbClr val="333333"/>
                </a:solidFill>
                <a:effectLst/>
              </a:rPr>
              <a:t>Getting the passing badge is an achievement</a:t>
            </a:r>
            <a:r>
              <a:rPr lang="en-US" b="0" i="0" dirty="0">
                <a:solidFill>
                  <a:srgbClr val="333333"/>
                </a:solidFill>
                <a:effectLst/>
              </a:rPr>
              <a:t>; at any one time only about 10% of projects pursuing a badge achieve the passing level.</a:t>
            </a:r>
          </a:p>
          <a:p>
            <a:pPr lvl="1">
              <a:buFont typeface="Arial" panose="020B0604020202020204" pitchFamily="34" charset="0"/>
              <a:buChar char="•"/>
            </a:pPr>
            <a:r>
              <a:rPr lang="en-US" b="1" i="0" dirty="0">
                <a:solidFill>
                  <a:srgbClr val="333333"/>
                </a:solidFill>
                <a:effectLst/>
              </a:rPr>
              <a:t>Silver</a:t>
            </a:r>
            <a:r>
              <a:rPr lang="en-US" b="0" i="0" dirty="0">
                <a:solidFill>
                  <a:srgbClr val="333333"/>
                </a:solidFill>
                <a:effectLst/>
              </a:rPr>
              <a:t> is a more stringent set of criteria than passing but is </a:t>
            </a:r>
            <a:r>
              <a:rPr lang="en-US" b="0" i="0" u="sng" dirty="0">
                <a:solidFill>
                  <a:srgbClr val="333333"/>
                </a:solidFill>
                <a:effectLst/>
              </a:rPr>
              <a:t>expected to be achievable by small and single-organization projects</a:t>
            </a:r>
            <a:r>
              <a:rPr lang="en-US" b="0" i="0" dirty="0">
                <a:solidFill>
                  <a:srgbClr val="333333"/>
                </a:solidFill>
                <a:effectLst/>
              </a:rPr>
              <a:t>.</a:t>
            </a:r>
          </a:p>
          <a:p>
            <a:pPr lvl="1">
              <a:buFont typeface="Arial" panose="020B0604020202020204" pitchFamily="34" charset="0"/>
              <a:buChar char="•"/>
            </a:pPr>
            <a:r>
              <a:rPr lang="en-US" b="1" i="0" dirty="0">
                <a:solidFill>
                  <a:srgbClr val="333333"/>
                </a:solidFill>
                <a:effectLst/>
              </a:rPr>
              <a:t>Gold</a:t>
            </a:r>
            <a:r>
              <a:rPr lang="en-US" b="0" i="0" dirty="0">
                <a:solidFill>
                  <a:srgbClr val="333333"/>
                </a:solidFill>
                <a:effectLst/>
              </a:rPr>
              <a:t> is even more stringent than silver and includes criteria that are </a:t>
            </a:r>
            <a:r>
              <a:rPr lang="en-US" b="0" i="0" u="sng" dirty="0">
                <a:solidFill>
                  <a:srgbClr val="333333"/>
                </a:solidFill>
                <a:effectLst/>
              </a:rPr>
              <a:t>not achievable by small or single-organization projects</a:t>
            </a:r>
            <a:r>
              <a:rPr lang="en-US" b="0" i="0" dirty="0">
                <a:solidFill>
                  <a:srgbClr val="333333"/>
                </a:solidFill>
                <a:effectLst/>
              </a:rPr>
              <a:t>.</a:t>
            </a:r>
          </a:p>
          <a:p>
            <a:pPr>
              <a:buFont typeface="Arial" panose="020B0604020202020204" pitchFamily="34" charset="0"/>
              <a:buChar char="•"/>
            </a:pPr>
            <a:r>
              <a:rPr lang="en-US" dirty="0">
                <a:solidFill>
                  <a:srgbClr val="333333"/>
                </a:solidFill>
              </a:rPr>
              <a:t>Combination of MUST and SHOULD criteria</a:t>
            </a:r>
            <a:endParaRPr lang="en-US" dirty="0"/>
          </a:p>
        </p:txBody>
      </p:sp>
      <p:sp>
        <p:nvSpPr>
          <p:cNvPr id="9" name="TextBox 8">
            <a:extLst>
              <a:ext uri="{FF2B5EF4-FFF2-40B4-BE49-F238E27FC236}">
                <a16:creationId xmlns:a16="http://schemas.microsoft.com/office/drawing/2014/main" id="{A8307BE4-783D-4D3F-A96B-AD68FD9D8C67}"/>
              </a:ext>
            </a:extLst>
          </p:cNvPr>
          <p:cNvSpPr txBox="1"/>
          <p:nvPr/>
        </p:nvSpPr>
        <p:spPr>
          <a:xfrm>
            <a:off x="3691456" y="1253149"/>
            <a:ext cx="4805912" cy="369332"/>
          </a:xfrm>
          <a:prstGeom prst="rect">
            <a:avLst/>
          </a:prstGeom>
          <a:noFill/>
        </p:spPr>
        <p:txBody>
          <a:bodyPr wrap="square">
            <a:spAutoFit/>
          </a:bodyPr>
          <a:lstStyle/>
          <a:p>
            <a:r>
              <a:rPr lang="en-US" dirty="0">
                <a:hlinkClick r:id="rId2"/>
              </a:rPr>
              <a:t>https://bestpractices.coreinfrastructure.org/en</a:t>
            </a:r>
            <a:endParaRPr lang="en-US" dirty="0"/>
          </a:p>
        </p:txBody>
      </p:sp>
    </p:spTree>
    <p:extLst>
      <p:ext uri="{BB962C8B-B14F-4D97-AF65-F5344CB8AC3E}">
        <p14:creationId xmlns:p14="http://schemas.microsoft.com/office/powerpoint/2010/main" val="3500682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CII Best Practices Criteria Summary</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993891"/>
            <a:ext cx="5588000" cy="3373438"/>
          </a:xfrm>
          <a:ln>
            <a:noFill/>
          </a:ln>
        </p:spPr>
        <p:txBody>
          <a:bodyPr/>
          <a:lstStyle/>
          <a:p>
            <a:r>
              <a:rPr lang="en-US" dirty="0"/>
              <a:t>Basics</a:t>
            </a:r>
          </a:p>
          <a:p>
            <a:pPr lvl="1">
              <a:spcBef>
                <a:spcPts val="200"/>
              </a:spcBef>
            </a:pPr>
            <a:r>
              <a:rPr lang="en-US" dirty="0"/>
              <a:t>Basic project website content (P, S)</a:t>
            </a:r>
          </a:p>
          <a:p>
            <a:pPr lvl="1">
              <a:spcBef>
                <a:spcPts val="200"/>
              </a:spcBef>
            </a:pPr>
            <a:r>
              <a:rPr lang="en-US" dirty="0"/>
              <a:t>FLOSS license (P)</a:t>
            </a:r>
          </a:p>
          <a:p>
            <a:pPr lvl="1">
              <a:spcBef>
                <a:spcPts val="200"/>
              </a:spcBef>
            </a:pPr>
            <a:r>
              <a:rPr lang="en-US" dirty="0"/>
              <a:t>Documentation (P, S)</a:t>
            </a:r>
          </a:p>
          <a:p>
            <a:pPr lvl="1">
              <a:spcBef>
                <a:spcPts val="200"/>
              </a:spcBef>
            </a:pPr>
            <a:r>
              <a:rPr lang="en-US" dirty="0"/>
              <a:t>Project oversight (S, G)</a:t>
            </a:r>
          </a:p>
          <a:p>
            <a:pPr lvl="1">
              <a:spcBef>
                <a:spcPts val="200"/>
              </a:spcBef>
            </a:pPr>
            <a:r>
              <a:rPr lang="en-US" dirty="0"/>
              <a:t>Accessibility and internationalization (S)</a:t>
            </a:r>
          </a:p>
          <a:p>
            <a:r>
              <a:rPr lang="en-US" dirty="0"/>
              <a:t>Change control</a:t>
            </a:r>
          </a:p>
          <a:p>
            <a:pPr lvl="1">
              <a:spcBef>
                <a:spcPts val="200"/>
              </a:spcBef>
            </a:pPr>
            <a:r>
              <a:rPr lang="en-US" dirty="0"/>
              <a:t>Public version controlled source repo. (P, G)</a:t>
            </a:r>
          </a:p>
          <a:p>
            <a:pPr lvl="1">
              <a:spcBef>
                <a:spcPts val="200"/>
              </a:spcBef>
            </a:pPr>
            <a:r>
              <a:rPr lang="en-US" dirty="0"/>
              <a:t>Unique version numbering (P)</a:t>
            </a:r>
          </a:p>
          <a:p>
            <a:pPr lvl="1">
              <a:spcBef>
                <a:spcPts val="200"/>
              </a:spcBef>
            </a:pPr>
            <a:r>
              <a:rPr lang="en-US" dirty="0"/>
              <a:t>Release notes (P)</a:t>
            </a:r>
          </a:p>
          <a:p>
            <a:pPr lvl="1">
              <a:spcBef>
                <a:spcPts val="200"/>
              </a:spcBef>
            </a:pPr>
            <a:r>
              <a:rPr lang="en-US" dirty="0"/>
              <a:t>Previous versions (S)</a:t>
            </a:r>
          </a:p>
          <a:p>
            <a:r>
              <a:rPr lang="en-US" dirty="0"/>
              <a:t>Reporting</a:t>
            </a:r>
          </a:p>
          <a:p>
            <a:pPr lvl="1">
              <a:spcBef>
                <a:spcPts val="200"/>
              </a:spcBef>
            </a:pPr>
            <a:r>
              <a:rPr lang="en-US" dirty="0"/>
              <a:t>Bug-reporting process (P, S)</a:t>
            </a:r>
          </a:p>
          <a:p>
            <a:pPr lvl="1">
              <a:spcBef>
                <a:spcPts val="200"/>
              </a:spcBef>
            </a:pPr>
            <a:r>
              <a:rPr lang="en-US" dirty="0"/>
              <a:t>Vulnerability reporting process (P, S)</a:t>
            </a:r>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993891"/>
            <a:ext cx="5531934" cy="3373229"/>
          </a:xfrm>
          <a:ln>
            <a:noFill/>
          </a:ln>
        </p:spPr>
        <p:txBody>
          <a:bodyPr/>
          <a:lstStyle/>
          <a:p>
            <a:r>
              <a:rPr lang="en-US" b="0" i="0" dirty="0">
                <a:solidFill>
                  <a:srgbClr val="202020"/>
                </a:solidFill>
                <a:effectLst/>
              </a:rPr>
              <a:t>Quality</a:t>
            </a:r>
          </a:p>
          <a:p>
            <a:pPr lvl="1">
              <a:spcBef>
                <a:spcPts val="200"/>
              </a:spcBef>
            </a:pPr>
            <a:r>
              <a:rPr lang="en-US" dirty="0">
                <a:solidFill>
                  <a:srgbClr val="202020"/>
                </a:solidFill>
              </a:rPr>
              <a:t>Working build system </a:t>
            </a:r>
            <a:r>
              <a:rPr lang="en-US" dirty="0"/>
              <a:t>(P, S, G)</a:t>
            </a:r>
            <a:endParaRPr lang="en-US" dirty="0">
              <a:solidFill>
                <a:srgbClr val="202020"/>
              </a:solidFill>
            </a:endParaRPr>
          </a:p>
          <a:p>
            <a:pPr lvl="1">
              <a:spcBef>
                <a:spcPts val="200"/>
              </a:spcBef>
            </a:pPr>
            <a:r>
              <a:rPr lang="en-US" b="0" i="0" dirty="0">
                <a:solidFill>
                  <a:srgbClr val="202020"/>
                </a:solidFill>
                <a:effectLst/>
              </a:rPr>
              <a:t>Automated test suite </a:t>
            </a:r>
            <a:r>
              <a:rPr lang="en-US" dirty="0"/>
              <a:t>(P, S, G)</a:t>
            </a:r>
            <a:endParaRPr lang="en-US" b="0" i="0" dirty="0">
              <a:solidFill>
                <a:srgbClr val="202020"/>
              </a:solidFill>
              <a:effectLst/>
            </a:endParaRPr>
          </a:p>
          <a:p>
            <a:pPr lvl="1">
              <a:spcBef>
                <a:spcPts val="200"/>
              </a:spcBef>
            </a:pPr>
            <a:r>
              <a:rPr lang="en-US" dirty="0">
                <a:solidFill>
                  <a:srgbClr val="202020"/>
                </a:solidFill>
              </a:rPr>
              <a:t>New functionality testing </a:t>
            </a:r>
            <a:r>
              <a:rPr lang="en-US" dirty="0"/>
              <a:t>(P, S)</a:t>
            </a:r>
            <a:endParaRPr lang="en-US" dirty="0">
              <a:solidFill>
                <a:srgbClr val="202020"/>
              </a:solidFill>
            </a:endParaRPr>
          </a:p>
          <a:p>
            <a:pPr lvl="1">
              <a:spcBef>
                <a:spcPts val="200"/>
              </a:spcBef>
            </a:pPr>
            <a:r>
              <a:rPr lang="en-US" b="0" i="0" dirty="0">
                <a:solidFill>
                  <a:srgbClr val="202020"/>
                </a:solidFill>
                <a:effectLst/>
              </a:rPr>
              <a:t>Warning flags </a:t>
            </a:r>
            <a:r>
              <a:rPr lang="en-US" dirty="0"/>
              <a:t>(P, S)</a:t>
            </a:r>
          </a:p>
          <a:p>
            <a:pPr lvl="1">
              <a:spcBef>
                <a:spcPts val="200"/>
              </a:spcBef>
            </a:pPr>
            <a:r>
              <a:rPr lang="en-US" b="0" i="0" dirty="0">
                <a:solidFill>
                  <a:srgbClr val="202020"/>
                </a:solidFill>
                <a:effectLst/>
              </a:rPr>
              <a:t>Coding standards (S, G)</a:t>
            </a:r>
          </a:p>
          <a:p>
            <a:pPr lvl="1">
              <a:spcBef>
                <a:spcPts val="200"/>
              </a:spcBef>
            </a:pPr>
            <a:r>
              <a:rPr lang="en-US" dirty="0">
                <a:solidFill>
                  <a:srgbClr val="202020"/>
                </a:solidFill>
              </a:rPr>
              <a:t>Installation system (S)</a:t>
            </a:r>
          </a:p>
          <a:p>
            <a:pPr lvl="1">
              <a:spcBef>
                <a:spcPts val="200"/>
              </a:spcBef>
            </a:pPr>
            <a:r>
              <a:rPr lang="en-US" b="0" i="0" dirty="0">
                <a:solidFill>
                  <a:srgbClr val="202020"/>
                </a:solidFill>
                <a:effectLst/>
              </a:rPr>
              <a:t>Externally-maintained components (S)</a:t>
            </a:r>
          </a:p>
          <a:p>
            <a:r>
              <a:rPr lang="en-US" dirty="0">
                <a:solidFill>
                  <a:srgbClr val="202020"/>
                </a:solidFill>
              </a:rPr>
              <a:t>Security</a:t>
            </a:r>
          </a:p>
          <a:p>
            <a:pPr lvl="1">
              <a:spcBef>
                <a:spcPts val="200"/>
              </a:spcBef>
            </a:pPr>
            <a:r>
              <a:rPr lang="en-US" b="0" i="0" dirty="0">
                <a:solidFill>
                  <a:srgbClr val="202020"/>
                </a:solidFill>
                <a:effectLst/>
              </a:rPr>
              <a:t>Secure development knowledge </a:t>
            </a:r>
            <a:r>
              <a:rPr lang="en-US" dirty="0"/>
              <a:t>(P, S)</a:t>
            </a:r>
            <a:endParaRPr lang="en-US" b="0" i="0" dirty="0">
              <a:solidFill>
                <a:srgbClr val="202020"/>
              </a:solidFill>
              <a:effectLst/>
            </a:endParaRPr>
          </a:p>
          <a:p>
            <a:pPr lvl="1">
              <a:spcBef>
                <a:spcPts val="200"/>
              </a:spcBef>
            </a:pPr>
            <a:r>
              <a:rPr lang="en-US" dirty="0">
                <a:solidFill>
                  <a:srgbClr val="202020"/>
                </a:solidFill>
              </a:rPr>
              <a:t>Use basic good crypto. practices </a:t>
            </a:r>
            <a:r>
              <a:rPr lang="en-US" dirty="0"/>
              <a:t>(P, S, G)</a:t>
            </a:r>
            <a:endParaRPr lang="en-US" dirty="0">
              <a:solidFill>
                <a:srgbClr val="202020"/>
              </a:solidFill>
            </a:endParaRPr>
          </a:p>
          <a:p>
            <a:pPr lvl="1">
              <a:spcBef>
                <a:spcPts val="200"/>
              </a:spcBef>
            </a:pPr>
            <a:r>
              <a:rPr lang="en-US" b="0" i="0" dirty="0">
                <a:solidFill>
                  <a:srgbClr val="202020"/>
                </a:solidFill>
                <a:effectLst/>
              </a:rPr>
              <a:t>Secured delivery against MITM attacks </a:t>
            </a:r>
            <a:r>
              <a:rPr lang="en-US" dirty="0"/>
              <a:t>(P, G)</a:t>
            </a:r>
            <a:endParaRPr lang="en-US" b="0" i="0" dirty="0">
              <a:solidFill>
                <a:srgbClr val="202020"/>
              </a:solidFill>
              <a:effectLst/>
            </a:endParaRPr>
          </a:p>
          <a:p>
            <a:pPr lvl="1">
              <a:spcBef>
                <a:spcPts val="200"/>
              </a:spcBef>
            </a:pPr>
            <a:r>
              <a:rPr lang="en-US" dirty="0">
                <a:solidFill>
                  <a:srgbClr val="202020"/>
                </a:solidFill>
              </a:rPr>
              <a:t>Publicly known vulnerabilities fixed </a:t>
            </a:r>
            <a:r>
              <a:rPr lang="en-US" dirty="0"/>
              <a:t>(P)</a:t>
            </a:r>
            <a:endParaRPr lang="en-US" dirty="0">
              <a:solidFill>
                <a:srgbClr val="202020"/>
              </a:solidFill>
            </a:endParaRPr>
          </a:p>
          <a:p>
            <a:pPr lvl="1">
              <a:spcBef>
                <a:spcPts val="200"/>
              </a:spcBef>
            </a:pPr>
            <a:r>
              <a:rPr lang="en-US" b="0" i="0" dirty="0">
                <a:solidFill>
                  <a:srgbClr val="202020"/>
                </a:solidFill>
                <a:effectLst/>
              </a:rPr>
              <a:t>Secure release (S)</a:t>
            </a:r>
          </a:p>
          <a:p>
            <a:r>
              <a:rPr lang="en-US" dirty="0">
                <a:solidFill>
                  <a:srgbClr val="202020"/>
                </a:solidFill>
              </a:rPr>
              <a:t>Analysis</a:t>
            </a:r>
          </a:p>
          <a:p>
            <a:pPr lvl="1">
              <a:spcBef>
                <a:spcPts val="200"/>
              </a:spcBef>
            </a:pPr>
            <a:r>
              <a:rPr lang="en-US" b="0" i="0" dirty="0">
                <a:solidFill>
                  <a:srgbClr val="202020"/>
                </a:solidFill>
                <a:effectLst/>
              </a:rPr>
              <a:t>Static code analysis </a:t>
            </a:r>
            <a:r>
              <a:rPr lang="en-US" dirty="0"/>
              <a:t>(P, S)</a:t>
            </a:r>
            <a:endParaRPr lang="en-US" b="0" i="0" dirty="0">
              <a:solidFill>
                <a:srgbClr val="202020"/>
              </a:solidFill>
              <a:effectLst/>
            </a:endParaRPr>
          </a:p>
          <a:p>
            <a:pPr lvl="1">
              <a:spcBef>
                <a:spcPts val="200"/>
              </a:spcBef>
            </a:pPr>
            <a:r>
              <a:rPr lang="en-US" dirty="0">
                <a:solidFill>
                  <a:srgbClr val="202020"/>
                </a:solidFill>
              </a:rPr>
              <a:t>Dynamic code analysis </a:t>
            </a:r>
            <a:r>
              <a:rPr lang="en-US" dirty="0"/>
              <a:t>(P, S, G)</a:t>
            </a:r>
            <a:endParaRPr lang="en-US" b="0" i="0" dirty="0">
              <a:solidFill>
                <a:srgbClr val="202020"/>
              </a:solidFill>
              <a:effectLst/>
            </a:endParaRPr>
          </a:p>
        </p:txBody>
      </p:sp>
      <p:sp>
        <p:nvSpPr>
          <p:cNvPr id="4" name="TextBox 3">
            <a:extLst>
              <a:ext uri="{FF2B5EF4-FFF2-40B4-BE49-F238E27FC236}">
                <a16:creationId xmlns:a16="http://schemas.microsoft.com/office/drawing/2014/main" id="{786BD9C9-5936-4194-9BB3-D880388DA930}"/>
              </a:ext>
            </a:extLst>
          </p:cNvPr>
          <p:cNvSpPr txBox="1"/>
          <p:nvPr/>
        </p:nvSpPr>
        <p:spPr>
          <a:xfrm>
            <a:off x="917589" y="5389659"/>
            <a:ext cx="4667223" cy="1284454"/>
          </a:xfrm>
          <a:prstGeom prst="rect">
            <a:avLst/>
          </a:prstGeom>
          <a:noFill/>
          <a:ln>
            <a:solidFill>
              <a:schemeClr val="tx2"/>
            </a:solidFill>
          </a:ln>
        </p:spPr>
        <p:txBody>
          <a:bodyPr wrap="square" lIns="118872" tIns="91440" rIns="118872" bIns="91440" rtlCol="0" anchor="ctr" anchorCtr="0">
            <a:spAutoFit/>
          </a:bodyPr>
          <a:lstStyle/>
          <a:p>
            <a:pPr algn="l">
              <a:lnSpc>
                <a:spcPct val="90000"/>
              </a:lnSpc>
            </a:pPr>
            <a:r>
              <a:rPr lang="en-US" dirty="0">
                <a:solidFill>
                  <a:schemeClr val="tx2"/>
                </a:solidFill>
              </a:rPr>
              <a:t>(P, S, G) denotes additional criteria required at passing, silver, or gold certification levels</a:t>
            </a:r>
          </a:p>
          <a:p>
            <a:pPr algn="l">
              <a:lnSpc>
                <a:spcPct val="90000"/>
              </a:lnSpc>
              <a:spcBef>
                <a:spcPts val="800"/>
              </a:spcBef>
            </a:pPr>
            <a:r>
              <a:rPr lang="en-US" dirty="0">
                <a:solidFill>
                  <a:schemeClr val="tx2"/>
                </a:solidFill>
              </a:rPr>
              <a:t>Each topic area listed will have one or more specific criteria</a:t>
            </a:r>
          </a:p>
        </p:txBody>
      </p:sp>
    </p:spTree>
    <p:extLst>
      <p:ext uri="{BB962C8B-B14F-4D97-AF65-F5344CB8AC3E}">
        <p14:creationId xmlns:p14="http://schemas.microsoft.com/office/powerpoint/2010/main" val="2835419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B5367B-EA59-4086-BB11-6B6F46882D5B}"/>
              </a:ext>
            </a:extLst>
          </p:cNvPr>
          <p:cNvSpPr>
            <a:spLocks noGrp="1"/>
          </p:cNvSpPr>
          <p:nvPr>
            <p:ph type="title"/>
          </p:nvPr>
        </p:nvSpPr>
        <p:spPr/>
        <p:txBody>
          <a:bodyPr/>
          <a:lstStyle/>
          <a:p>
            <a:r>
              <a:rPr lang="en-US" dirty="0"/>
              <a:t>Software Engineering Advice Often Needs Adaptation for Scientific Software</a:t>
            </a:r>
          </a:p>
        </p:txBody>
      </p:sp>
      <p:sp>
        <p:nvSpPr>
          <p:cNvPr id="8" name="Content Placeholder 7">
            <a:extLst>
              <a:ext uri="{FF2B5EF4-FFF2-40B4-BE49-F238E27FC236}">
                <a16:creationId xmlns:a16="http://schemas.microsoft.com/office/drawing/2014/main" id="{671C1039-A0A9-43ED-8E9D-9FF3530D2E77}"/>
              </a:ext>
            </a:extLst>
          </p:cNvPr>
          <p:cNvSpPr>
            <a:spLocks noGrp="1"/>
          </p:cNvSpPr>
          <p:nvPr>
            <p:ph idx="1"/>
          </p:nvPr>
        </p:nvSpPr>
        <p:spPr>
          <a:xfrm>
            <a:off x="365760" y="1302233"/>
            <a:ext cx="11369809" cy="4047778"/>
          </a:xfrm>
        </p:spPr>
        <p:txBody>
          <a:bodyPr/>
          <a:lstStyle/>
          <a:p>
            <a:r>
              <a:rPr lang="en-US" dirty="0"/>
              <a:t>The CII Best Practices are a good example of software engineering advice “in the wild”</a:t>
            </a:r>
          </a:p>
          <a:p>
            <a:r>
              <a:rPr lang="en-US" dirty="0"/>
              <a:t>Experiences reported in the wild often don’t consider the special nature of scientific software</a:t>
            </a:r>
          </a:p>
          <a:p>
            <a:r>
              <a:rPr lang="en-US" dirty="0"/>
              <a:t>But that doesn’t mean we should ignore all of the software engineering experience</a:t>
            </a:r>
          </a:p>
          <a:p>
            <a:pPr lvl="1"/>
            <a:r>
              <a:rPr lang="en-US" dirty="0"/>
              <a:t>Many useful concepts, approaches, and tools we can just </a:t>
            </a:r>
            <a:r>
              <a:rPr lang="en-US" u="sng" dirty="0"/>
              <a:t>adopt</a:t>
            </a:r>
          </a:p>
          <a:p>
            <a:r>
              <a:rPr lang="en-US" dirty="0"/>
              <a:t>Some approaches may need to be </a:t>
            </a:r>
            <a:r>
              <a:rPr lang="en-US" u="sng" dirty="0"/>
              <a:t>adapted</a:t>
            </a:r>
            <a:r>
              <a:rPr lang="en-US" dirty="0"/>
              <a:t> to work for scientific software</a:t>
            </a:r>
          </a:p>
          <a:p>
            <a:pPr lvl="1"/>
            <a:r>
              <a:rPr lang="en-US" dirty="0"/>
              <a:t>Find out how colleagues have addressed the challenges you’re facing</a:t>
            </a:r>
          </a:p>
          <a:p>
            <a:pPr lvl="2"/>
            <a:r>
              <a:rPr lang="en-US" dirty="0"/>
              <a:t>Probably you will find multiple ways</a:t>
            </a:r>
          </a:p>
          <a:p>
            <a:pPr lvl="1"/>
            <a:r>
              <a:rPr lang="en-US" dirty="0"/>
              <a:t>In the end, some approaches may not work well</a:t>
            </a:r>
          </a:p>
          <a:p>
            <a:r>
              <a:rPr lang="en-US" dirty="0"/>
              <a:t>Don’t be afraid to experiment with adaptations</a:t>
            </a:r>
          </a:p>
          <a:p>
            <a:pPr lvl="1"/>
            <a:r>
              <a:rPr lang="en-US" dirty="0"/>
              <a:t>Consider using the PSIP process (coming up)</a:t>
            </a:r>
          </a:p>
        </p:txBody>
      </p:sp>
    </p:spTree>
    <p:extLst>
      <p:ext uri="{BB962C8B-B14F-4D97-AF65-F5344CB8AC3E}">
        <p14:creationId xmlns:p14="http://schemas.microsoft.com/office/powerpoint/2010/main" val="3492468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B5533-2544-4B25-B864-D92F26777297}"/>
              </a:ext>
            </a:extLst>
          </p:cNvPr>
          <p:cNvSpPr>
            <a:spLocks noGrp="1"/>
          </p:cNvSpPr>
          <p:nvPr>
            <p:ph type="title"/>
          </p:nvPr>
        </p:nvSpPr>
        <p:spPr>
          <a:xfrm>
            <a:off x="365760" y="411480"/>
            <a:ext cx="11470990" cy="914400"/>
          </a:xfrm>
        </p:spPr>
        <p:txBody>
          <a:bodyPr/>
          <a:lstStyle/>
          <a:p>
            <a:r>
              <a:rPr lang="en-US" dirty="0"/>
              <a:t>How Much (Time, Effort) Should I Spend on Software Engineering?</a:t>
            </a:r>
          </a:p>
        </p:txBody>
      </p:sp>
      <p:sp>
        <p:nvSpPr>
          <p:cNvPr id="3" name="Content Placeholder 2">
            <a:extLst>
              <a:ext uri="{FF2B5EF4-FFF2-40B4-BE49-F238E27FC236}">
                <a16:creationId xmlns:a16="http://schemas.microsoft.com/office/drawing/2014/main" id="{23892D31-E3B6-4AF6-8DD2-7D4F084DC5C0}"/>
              </a:ext>
            </a:extLst>
          </p:cNvPr>
          <p:cNvSpPr>
            <a:spLocks noGrp="1"/>
          </p:cNvSpPr>
          <p:nvPr>
            <p:ph idx="1"/>
          </p:nvPr>
        </p:nvSpPr>
        <p:spPr>
          <a:xfrm>
            <a:off x="1999068" y="1737360"/>
            <a:ext cx="8103194" cy="4047778"/>
          </a:xfrm>
        </p:spPr>
        <p:txBody>
          <a:bodyPr/>
          <a:lstStyle/>
          <a:p>
            <a:pPr marL="0" indent="0">
              <a:lnSpc>
                <a:spcPct val="100000"/>
              </a:lnSpc>
              <a:buNone/>
            </a:pPr>
            <a:r>
              <a:rPr lang="en-US" sz="2800" dirty="0"/>
              <a:t>Your project should include “just enough” software engineering so that you can meet your short-term and longer-term scientific goals effectively</a:t>
            </a:r>
          </a:p>
        </p:txBody>
      </p:sp>
    </p:spTree>
    <p:extLst>
      <p:ext uri="{BB962C8B-B14F-4D97-AF65-F5344CB8AC3E}">
        <p14:creationId xmlns:p14="http://schemas.microsoft.com/office/powerpoint/2010/main" val="4038519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and Gregory R. Watson, Better Scientific Software tutorial, in the International Conference for High-Performance Computing, Networking, Storage, and Analysis (SC21), St. Louis, MO, USA and online, 2021. DOI: </a:t>
            </a:r>
            <a:r>
              <a:rPr lang="en-US" sz="1600" b="1" dirty="0">
                <a:hlinkClick r:id="rId4"/>
              </a:rPr>
              <a:t>10.6084/m9.figshare.16556628</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862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314847"/>
            <a:ext cx="6151518" cy="4047778"/>
          </a:xfrm>
        </p:spPr>
        <p:txBody>
          <a:bodyPr/>
          <a:lstStyle/>
          <a:p>
            <a:pPr marL="0" indent="0">
              <a:buNone/>
            </a:pPr>
            <a:r>
              <a:rPr lang="en-US" sz="20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2000" dirty="0"/>
              <a:t>Identify your team’s “pain points” in your software development processes</a:t>
            </a:r>
          </a:p>
          <a:p>
            <a:pPr marL="457200" indent="-457200">
              <a:buFont typeface="+mj-lt"/>
              <a:buAutoNum type="arabicPeriod"/>
            </a:pPr>
            <a:r>
              <a:rPr lang="en-US" sz="2000" dirty="0"/>
              <a:t>Set a goal for something to improve</a:t>
            </a:r>
          </a:p>
          <a:p>
            <a:pPr lvl="1">
              <a:spcBef>
                <a:spcPts val="200"/>
              </a:spcBef>
            </a:pPr>
            <a:r>
              <a:rPr lang="en-US" sz="1800" dirty="0"/>
              <a:t>Target processes and behaviors, not just tasks</a:t>
            </a:r>
          </a:p>
          <a:p>
            <a:pPr lvl="1">
              <a:spcBef>
                <a:spcPts val="200"/>
              </a:spcBef>
            </a:pPr>
            <a:r>
              <a:rPr lang="en-US" sz="1800" dirty="0"/>
              <a:t>Pick something that you can address in a few months that will give you a noticeable benefit</a:t>
            </a:r>
          </a:p>
          <a:p>
            <a:pPr marL="457200" indent="-457200">
              <a:buFont typeface="+mj-lt"/>
              <a:buAutoNum type="arabicPeriod"/>
            </a:pPr>
            <a:r>
              <a:rPr lang="en-US" sz="2000" dirty="0"/>
              <a:t>Agree on a plan to address it, identify </a:t>
            </a:r>
            <a:br>
              <a:rPr lang="en-US" sz="2000" dirty="0"/>
            </a:br>
            <a:r>
              <a:rPr lang="en-US" sz="2000" dirty="0"/>
              <a:t>markers of progress and what is “done”</a:t>
            </a:r>
          </a:p>
          <a:p>
            <a:pPr lvl="1">
              <a:spcBef>
                <a:spcPts val="200"/>
              </a:spcBef>
            </a:pPr>
            <a:r>
              <a:rPr lang="en-US" sz="1800" dirty="0"/>
              <a:t>Write them down</a:t>
            </a:r>
          </a:p>
          <a:p>
            <a:pPr marL="457200" indent="-457200">
              <a:buFont typeface="+mj-lt"/>
              <a:buAutoNum type="arabicPeriod"/>
            </a:pPr>
            <a:r>
              <a:rPr lang="en-US" sz="2000" dirty="0"/>
              <a:t>Work your plan, track your progress</a:t>
            </a:r>
          </a:p>
          <a:p>
            <a:pPr marL="457200" indent="-457200">
              <a:buFont typeface="+mj-lt"/>
              <a:buAutoNum type="arabicPeriod"/>
            </a:pPr>
            <a:r>
              <a:rPr lang="en-US" sz="2000" dirty="0"/>
              <a:t>When you are done, celebrate…</a:t>
            </a:r>
          </a:p>
          <a:p>
            <a:pPr marL="0" indent="0">
              <a:buNone/>
            </a:pPr>
            <a:r>
              <a:rPr lang="en-US" sz="2000" dirty="0"/>
              <a:t>…then pick a new pain point to address</a:t>
            </a:r>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7793B6FD-77CE-4671-8B2B-B34FC1FA5A19}"/>
              </a:ext>
            </a:extLst>
          </p:cNvPr>
          <p:cNvSpPr txBox="1"/>
          <p:nvPr/>
        </p:nvSpPr>
        <p:spPr>
          <a:xfrm>
            <a:off x="6386607" y="4008800"/>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pPr>
            <a:r>
              <a:rPr lang="en-US" dirty="0"/>
              <a:t>Productivity and Sustainability Improvement Planning</a:t>
            </a:r>
            <a:endParaRPr lang="en-US" dirty="0">
              <a:hlinkClick r:id="rId2"/>
            </a:endParaRPr>
          </a:p>
          <a:p>
            <a:pPr algn="ctr">
              <a:lnSpc>
                <a:spcPct val="90000"/>
              </a:lnSpc>
            </a:pPr>
            <a:r>
              <a:rPr lang="en-US" dirty="0">
                <a:hlinkClick r:id="rId2"/>
              </a:rPr>
              <a:t>https://bssw.io/psip</a:t>
            </a:r>
            <a:endParaRPr lang="en-US" dirty="0"/>
          </a:p>
        </p:txBody>
      </p:sp>
    </p:spTree>
    <p:extLst>
      <p:ext uri="{BB962C8B-B14F-4D97-AF65-F5344CB8AC3E}">
        <p14:creationId xmlns:p14="http://schemas.microsoft.com/office/powerpoint/2010/main" val="3932546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31B43-E1A4-4F73-9503-0C600612AB47}"/>
              </a:ext>
            </a:extLst>
          </p:cNvPr>
          <p:cNvSpPr>
            <a:spLocks noGrp="1"/>
          </p:cNvSpPr>
          <p:nvPr>
            <p:ph type="title"/>
          </p:nvPr>
        </p:nvSpPr>
        <p:spPr/>
        <p:txBody>
          <a:bodyPr/>
          <a:lstStyle/>
          <a:p>
            <a:r>
              <a:rPr lang="en-US" dirty="0"/>
              <a:t>About Today’s Tutorial</a:t>
            </a:r>
          </a:p>
        </p:txBody>
      </p:sp>
      <p:sp>
        <p:nvSpPr>
          <p:cNvPr id="3" name="Content Placeholder 2">
            <a:extLst>
              <a:ext uri="{FF2B5EF4-FFF2-40B4-BE49-F238E27FC236}">
                <a16:creationId xmlns:a16="http://schemas.microsoft.com/office/drawing/2014/main" id="{BEFA0AFE-14CA-49B6-98B0-E8202E175802}"/>
              </a:ext>
            </a:extLst>
          </p:cNvPr>
          <p:cNvSpPr>
            <a:spLocks noGrp="1"/>
          </p:cNvSpPr>
          <p:nvPr>
            <p:ph idx="1"/>
          </p:nvPr>
        </p:nvSpPr>
        <p:spPr/>
        <p:txBody>
          <a:bodyPr/>
          <a:lstStyle/>
          <a:p>
            <a:r>
              <a:rPr lang="en-US" dirty="0"/>
              <a:t>There are many useful topics that could help you improve your scientific software development process</a:t>
            </a:r>
          </a:p>
          <a:p>
            <a:r>
              <a:rPr lang="en-US" dirty="0"/>
              <a:t>We’re going to focus on a few where the software engineering advice in the wild typically doesn’t address scientific software</a:t>
            </a:r>
          </a:p>
          <a:p>
            <a:pPr lvl="1"/>
            <a:r>
              <a:rPr lang="en-US" dirty="0"/>
              <a:t>Project management</a:t>
            </a:r>
          </a:p>
          <a:p>
            <a:pPr lvl="1"/>
            <a:r>
              <a:rPr lang="en-US" dirty="0"/>
              <a:t>Collaboration around software development</a:t>
            </a:r>
          </a:p>
          <a:p>
            <a:pPr lvl="1"/>
            <a:r>
              <a:rPr lang="en-US" dirty="0"/>
              <a:t>Designing software for flexibility and extensibility</a:t>
            </a:r>
          </a:p>
          <a:p>
            <a:pPr lvl="1"/>
            <a:r>
              <a:rPr lang="en-US" dirty="0"/>
              <a:t>Testing strategies for complex software systems</a:t>
            </a:r>
          </a:p>
          <a:p>
            <a:pPr lvl="1"/>
            <a:r>
              <a:rPr lang="en-US" dirty="0"/>
              <a:t>Systematic refactoring of large, complex software systems</a:t>
            </a:r>
          </a:p>
          <a:p>
            <a:pPr lvl="1"/>
            <a:r>
              <a:rPr lang="en-US" dirty="0"/>
              <a:t>Continuous integration testing</a:t>
            </a:r>
          </a:p>
          <a:p>
            <a:pPr lvl="1"/>
            <a:r>
              <a:rPr lang="en-US" dirty="0"/>
              <a:t>Reproducibility</a:t>
            </a:r>
          </a:p>
        </p:txBody>
      </p:sp>
    </p:spTree>
    <p:extLst>
      <p:ext uri="{BB962C8B-B14F-4D97-AF65-F5344CB8AC3E}">
        <p14:creationId xmlns:p14="http://schemas.microsoft.com/office/powerpoint/2010/main" val="2220558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p:txBody>
          <a:bodyPr/>
          <a:lstStyle/>
          <a:p>
            <a:r>
              <a:rPr lang="en-US" dirty="0"/>
              <a:t>Agenda (Morning)</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nvPr>
        </p:nvGraphicFramePr>
        <p:xfrm>
          <a:off x="365759" y="1030431"/>
          <a:ext cx="11372473" cy="4815840"/>
        </p:xfrm>
        <a:graphic>
          <a:graphicData uri="http://schemas.openxmlformats.org/drawingml/2006/table">
            <a:tbl>
              <a:tblPr firstRow="1" bandRow="1">
                <a:tableStyleId>{5C22544A-7EE6-4342-B048-85BDC9FD1C3A}</a:tableStyleId>
              </a:tblPr>
              <a:tblGrid>
                <a:gridCol w="1475653">
                  <a:extLst>
                    <a:ext uri="{9D8B030D-6E8A-4147-A177-3AD203B41FA5}">
                      <a16:colId xmlns:a16="http://schemas.microsoft.com/office/drawing/2014/main" val="41390910"/>
                    </a:ext>
                  </a:extLst>
                </a:gridCol>
                <a:gridCol w="1059443">
                  <a:extLst>
                    <a:ext uri="{9D8B030D-6E8A-4147-A177-3AD203B41FA5}">
                      <a16:colId xmlns:a16="http://schemas.microsoft.com/office/drawing/2014/main" val="2968622667"/>
                    </a:ext>
                  </a:extLst>
                </a:gridCol>
                <a:gridCol w="5757567">
                  <a:extLst>
                    <a:ext uri="{9D8B030D-6E8A-4147-A177-3AD203B41FA5}">
                      <a16:colId xmlns:a16="http://schemas.microsoft.com/office/drawing/2014/main" val="1261297711"/>
                    </a:ext>
                  </a:extLst>
                </a:gridCol>
                <a:gridCol w="3079810">
                  <a:extLst>
                    <a:ext uri="{9D8B030D-6E8A-4147-A177-3AD203B41FA5}">
                      <a16:colId xmlns:a16="http://schemas.microsoft.com/office/drawing/2014/main" val="3622604584"/>
                    </a:ext>
                  </a:extLst>
                </a:gridCol>
              </a:tblGrid>
              <a:tr h="370840">
                <a:tc>
                  <a:txBody>
                    <a:bodyPr/>
                    <a:lstStyle/>
                    <a:p>
                      <a:pPr algn="r"/>
                      <a:r>
                        <a:rPr lang="en-US" dirty="0">
                          <a:effectLst/>
                        </a:rPr>
                        <a:t>Time (CST)</a:t>
                      </a:r>
                    </a:p>
                  </a:txBody>
                  <a:tcPr marL="114300" marR="114300" marT="76200" marB="76200" anchor="ctr"/>
                </a:tc>
                <a:tc>
                  <a:txBody>
                    <a:bodyPr/>
                    <a:lstStyle/>
                    <a:p>
                      <a:pPr algn="r"/>
                      <a:r>
                        <a:rPr lang="en-US" dirty="0">
                          <a:effectLst/>
                        </a:rPr>
                        <a:t>Module</a:t>
                      </a:r>
                    </a:p>
                  </a:txBody>
                  <a:tcPr marL="114300" marR="114300" marT="76200" marB="76200" anchor="ctr"/>
                </a:tc>
                <a:tc>
                  <a:txBody>
                    <a:bodyPr/>
                    <a:lstStyle/>
                    <a:p>
                      <a:r>
                        <a:rPr lang="en-US">
                          <a:effectLst/>
                        </a:rPr>
                        <a:t>Title</a:t>
                      </a:r>
                    </a:p>
                  </a:txBody>
                  <a:tcPr marL="114300" marR="114300" marT="76200" marB="76200" anchor="ctr"/>
                </a:tc>
                <a:tc>
                  <a:txBody>
                    <a:bodyPr/>
                    <a:lstStyle/>
                    <a:p>
                      <a:r>
                        <a:rPr lang="en-US" dirty="0">
                          <a:effectLst/>
                        </a:rPr>
                        <a:t>Presenter</a:t>
                      </a:r>
                    </a:p>
                  </a:txBody>
                  <a:tcPr marL="114300" marR="114300" marT="76200" marB="76200" anchor="ctr"/>
                </a:tc>
                <a:extLst>
                  <a:ext uri="{0D108BD9-81ED-4DB2-BD59-A6C34878D82A}">
                    <a16:rowId xmlns:a16="http://schemas.microsoft.com/office/drawing/2014/main" val="2098024418"/>
                  </a:ext>
                </a:extLst>
              </a:tr>
              <a:tr h="370840">
                <a:tc>
                  <a:txBody>
                    <a:bodyPr/>
                    <a:lstStyle/>
                    <a:p>
                      <a:pPr algn="r"/>
                      <a:r>
                        <a:rPr lang="en-US" dirty="0">
                          <a:effectLst/>
                        </a:rPr>
                        <a:t>8:30 AM</a:t>
                      </a:r>
                    </a:p>
                  </a:txBody>
                  <a:tcPr marL="114300" marR="114300" marT="76200" marB="76200" anchor="ctr"/>
                </a:tc>
                <a:tc>
                  <a:txBody>
                    <a:bodyPr/>
                    <a:lstStyle/>
                    <a:p>
                      <a:pPr algn="r"/>
                      <a:r>
                        <a:rPr lang="en-US">
                          <a:effectLst/>
                        </a:rPr>
                        <a:t>0</a:t>
                      </a:r>
                    </a:p>
                  </a:txBody>
                  <a:tcPr marL="114300" marR="114300" marT="76200" marB="76200" anchor="ctr"/>
                </a:tc>
                <a:tc>
                  <a:txBody>
                    <a:bodyPr/>
                    <a:lstStyle/>
                    <a:p>
                      <a:r>
                        <a:rPr lang="en-US">
                          <a:effectLst/>
                        </a:rPr>
                        <a:t>Introduction and Setup</a:t>
                      </a:r>
                    </a:p>
                  </a:txBody>
                  <a:tcPr marL="114300" marR="114300" marT="76200" marB="76200" anchor="ctr"/>
                </a:tc>
                <a:tc>
                  <a:txBody>
                    <a:bodyPr/>
                    <a:lstStyle/>
                    <a:p>
                      <a:r>
                        <a:rPr lang="en-US">
                          <a:effectLst/>
                        </a:rPr>
                        <a:t>David E. Bernholdt (ORNL)</a:t>
                      </a:r>
                    </a:p>
                  </a:txBody>
                  <a:tcPr marL="114300" marR="114300" marT="76200" marB="76200" anchor="ctr"/>
                </a:tc>
                <a:extLst>
                  <a:ext uri="{0D108BD9-81ED-4DB2-BD59-A6C34878D82A}">
                    <a16:rowId xmlns:a16="http://schemas.microsoft.com/office/drawing/2014/main" val="388131303"/>
                  </a:ext>
                </a:extLst>
              </a:tr>
              <a:tr h="370840">
                <a:tc>
                  <a:txBody>
                    <a:bodyPr/>
                    <a:lstStyle/>
                    <a:p>
                      <a:pPr algn="r"/>
                      <a:r>
                        <a:rPr lang="en-US">
                          <a:effectLst/>
                        </a:rPr>
                        <a:t>8:40 AM</a:t>
                      </a:r>
                    </a:p>
                  </a:txBody>
                  <a:tcPr marL="114300" marR="114300" marT="76200" marB="76200" anchor="ctr"/>
                </a:tc>
                <a:tc>
                  <a:txBody>
                    <a:bodyPr/>
                    <a:lstStyle/>
                    <a:p>
                      <a:pPr algn="r"/>
                      <a:r>
                        <a:rPr lang="en-US">
                          <a:effectLst/>
                        </a:rPr>
                        <a:t>1</a:t>
                      </a:r>
                    </a:p>
                  </a:txBody>
                  <a:tcPr marL="114300" marR="114300" marT="76200" marB="76200" anchor="ctr"/>
                </a:tc>
                <a:tc>
                  <a:txBody>
                    <a:bodyPr/>
                    <a:lstStyle/>
                    <a:p>
                      <a:r>
                        <a:rPr lang="en-US" dirty="0">
                          <a:effectLst/>
                        </a:rPr>
                        <a:t>Motivation and Overview of Best Practices in HPC Software Development</a:t>
                      </a:r>
                    </a:p>
                  </a:txBody>
                  <a:tcPr marL="114300" marR="114300" marT="76200" marB="76200" anchor="ctr"/>
                </a:tc>
                <a:tc>
                  <a:txBody>
                    <a:bodyPr/>
                    <a:lstStyle/>
                    <a:p>
                      <a:r>
                        <a:rPr lang="en-US" dirty="0">
                          <a:effectLst/>
                        </a:rPr>
                        <a:t>Patricia A. Grubel (LANL)</a:t>
                      </a:r>
                    </a:p>
                  </a:txBody>
                  <a:tcPr marL="114300" marR="114300" marT="76200" marB="76200" anchor="ctr"/>
                </a:tc>
                <a:extLst>
                  <a:ext uri="{0D108BD9-81ED-4DB2-BD59-A6C34878D82A}">
                    <a16:rowId xmlns:a16="http://schemas.microsoft.com/office/drawing/2014/main" val="1735798684"/>
                  </a:ext>
                </a:extLst>
              </a:tr>
              <a:tr h="370840">
                <a:tc>
                  <a:txBody>
                    <a:bodyPr/>
                    <a:lstStyle/>
                    <a:p>
                      <a:pPr algn="r"/>
                      <a:r>
                        <a:rPr lang="en-US">
                          <a:effectLst/>
                        </a:rPr>
                        <a:t>9:00 AM</a:t>
                      </a:r>
                    </a:p>
                  </a:txBody>
                  <a:tcPr marL="114300" marR="114300" marT="76200" marB="76200" anchor="ctr"/>
                </a:tc>
                <a:tc>
                  <a:txBody>
                    <a:bodyPr/>
                    <a:lstStyle/>
                    <a:p>
                      <a:pPr algn="r"/>
                      <a:r>
                        <a:rPr lang="en-US">
                          <a:effectLst/>
                        </a:rPr>
                        <a:t>2</a:t>
                      </a:r>
                    </a:p>
                  </a:txBody>
                  <a:tcPr marL="114300" marR="114300" marT="76200" marB="76200" anchor="ctr"/>
                </a:tc>
                <a:tc>
                  <a:txBody>
                    <a:bodyPr/>
                    <a:lstStyle/>
                    <a:p>
                      <a:r>
                        <a:rPr lang="en-US">
                          <a:effectLst/>
                        </a:rPr>
                        <a:t>Git Workflows</a:t>
                      </a:r>
                    </a:p>
                  </a:txBody>
                  <a:tcPr marL="114300" marR="114300" marT="76200" marB="76200" anchor="ctr"/>
                </a:tc>
                <a:tc>
                  <a:txBody>
                    <a:bodyPr/>
                    <a:lstStyle/>
                    <a:p>
                      <a:r>
                        <a:rPr lang="en-US">
                          <a:effectLst/>
                        </a:rPr>
                        <a:t>Patricia A. Grubel (LANL)</a:t>
                      </a:r>
                    </a:p>
                  </a:txBody>
                  <a:tcPr marL="114300" marR="114300" marT="76200" marB="76200" anchor="ctr"/>
                </a:tc>
                <a:extLst>
                  <a:ext uri="{0D108BD9-81ED-4DB2-BD59-A6C34878D82A}">
                    <a16:rowId xmlns:a16="http://schemas.microsoft.com/office/drawing/2014/main" val="4095277928"/>
                  </a:ext>
                </a:extLst>
              </a:tr>
              <a:tr h="370840">
                <a:tc>
                  <a:txBody>
                    <a:bodyPr/>
                    <a:lstStyle/>
                    <a:p>
                      <a:pPr algn="r"/>
                      <a:r>
                        <a:rPr lang="en-US">
                          <a:effectLst/>
                        </a:rPr>
                        <a:t>9:30 AM</a:t>
                      </a:r>
                    </a:p>
                  </a:txBody>
                  <a:tcPr marL="114300" marR="114300" marT="76200" marB="76200" anchor="ctr"/>
                </a:tc>
                <a:tc>
                  <a:txBody>
                    <a:bodyPr/>
                    <a:lstStyle/>
                    <a:p>
                      <a:pPr algn="r"/>
                      <a:r>
                        <a:rPr lang="en-US">
                          <a:effectLst/>
                        </a:rPr>
                        <a:t>3</a:t>
                      </a:r>
                    </a:p>
                  </a:txBody>
                  <a:tcPr marL="114300" marR="114300" marT="76200" marB="76200" anchor="ctr"/>
                </a:tc>
                <a:tc>
                  <a:txBody>
                    <a:bodyPr/>
                    <a:lstStyle/>
                    <a:p>
                      <a:r>
                        <a:rPr lang="en-US">
                          <a:effectLst/>
                        </a:rPr>
                        <a:t>Agile Methodologies</a:t>
                      </a:r>
                    </a:p>
                  </a:txBody>
                  <a:tcPr marL="114300" marR="114300" marT="76200" marB="76200" anchor="ctr"/>
                </a:tc>
                <a:tc>
                  <a:txBody>
                    <a:bodyPr/>
                    <a:lstStyle/>
                    <a:p>
                      <a:r>
                        <a:rPr lang="en-US" dirty="0">
                          <a:effectLst/>
                        </a:rPr>
                        <a:t>Rinku K. Gupta (ANL)</a:t>
                      </a:r>
                    </a:p>
                  </a:txBody>
                  <a:tcPr marL="114300" marR="114300" marT="76200" marB="76200" anchor="ctr"/>
                </a:tc>
                <a:extLst>
                  <a:ext uri="{0D108BD9-81ED-4DB2-BD59-A6C34878D82A}">
                    <a16:rowId xmlns:a16="http://schemas.microsoft.com/office/drawing/2014/main" val="763903436"/>
                  </a:ext>
                </a:extLst>
              </a:tr>
              <a:tr h="370840">
                <a:tc>
                  <a:txBody>
                    <a:bodyPr/>
                    <a:lstStyle/>
                    <a:p>
                      <a:pPr algn="r"/>
                      <a:r>
                        <a:rPr lang="en-US">
                          <a:effectLst/>
                        </a:rPr>
                        <a:t>10:00 AM</a:t>
                      </a:r>
                    </a:p>
                  </a:txBody>
                  <a:tcPr marL="114300" marR="114300" marT="76200" marB="76200" anchor="ctr"/>
                </a:tc>
                <a:tc>
                  <a:txBody>
                    <a:bodyPr/>
                    <a:lstStyle/>
                    <a:p>
                      <a:pPr algn="r"/>
                      <a:endParaRPr lang="en-US">
                        <a:effectLst/>
                      </a:endParaRPr>
                    </a:p>
                  </a:txBody>
                  <a:tcPr marL="114300" marR="114300" marT="76200" marB="76200" anchor="ctr"/>
                </a:tc>
                <a:tc>
                  <a:txBody>
                    <a:bodyPr/>
                    <a:lstStyle/>
                    <a:p>
                      <a:r>
                        <a:rPr lang="en-US" i="1">
                          <a:effectLst/>
                        </a:rPr>
                        <a:t>Break</a:t>
                      </a:r>
                      <a:endParaRPr lang="en-US">
                        <a:effectLst/>
                      </a:endParaRPr>
                    </a:p>
                  </a:txBody>
                  <a:tcPr marL="114300" marR="114300" marT="76200" marB="76200" anchor="ctr"/>
                </a:tc>
                <a:tc>
                  <a:txBody>
                    <a:bodyPr/>
                    <a:lstStyle/>
                    <a:p>
                      <a:endParaRPr lang="en-US">
                        <a:effectLst/>
                      </a:endParaRPr>
                    </a:p>
                  </a:txBody>
                  <a:tcPr marL="114300" marR="114300" marT="76200" marB="76200" anchor="ctr"/>
                </a:tc>
                <a:extLst>
                  <a:ext uri="{0D108BD9-81ED-4DB2-BD59-A6C34878D82A}">
                    <a16:rowId xmlns:a16="http://schemas.microsoft.com/office/drawing/2014/main" val="746396693"/>
                  </a:ext>
                </a:extLst>
              </a:tr>
              <a:tr h="370840">
                <a:tc>
                  <a:txBody>
                    <a:bodyPr/>
                    <a:lstStyle/>
                    <a:p>
                      <a:pPr algn="r"/>
                      <a:r>
                        <a:rPr lang="en-US">
                          <a:effectLst/>
                        </a:rPr>
                        <a:t>10:30 AM</a:t>
                      </a:r>
                    </a:p>
                  </a:txBody>
                  <a:tcPr marL="114300" marR="114300" marT="76200" marB="76200" anchor="ctr"/>
                </a:tc>
                <a:tc>
                  <a:txBody>
                    <a:bodyPr/>
                    <a:lstStyle/>
                    <a:p>
                      <a:pPr algn="r"/>
                      <a:r>
                        <a:rPr lang="en-US">
                          <a:effectLst/>
                        </a:rPr>
                        <a:t>4</a:t>
                      </a:r>
                    </a:p>
                  </a:txBody>
                  <a:tcPr marL="114300" marR="114300" marT="76200" marB="76200" anchor="ctr"/>
                </a:tc>
                <a:tc>
                  <a:txBody>
                    <a:bodyPr/>
                    <a:lstStyle/>
                    <a:p>
                      <a:r>
                        <a:rPr lang="en-US">
                          <a:effectLst/>
                        </a:rPr>
                        <a:t>Agile Methodologies Redux</a:t>
                      </a:r>
                    </a:p>
                  </a:txBody>
                  <a:tcPr marL="114300" marR="114300" marT="76200" marB="762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Rinku K. </a:t>
                      </a:r>
                      <a:r>
                        <a:rPr lang="en-US">
                          <a:effectLst/>
                        </a:rPr>
                        <a:t>Gupta (ANL)</a:t>
                      </a:r>
                    </a:p>
                  </a:txBody>
                  <a:tcPr marL="114300" marR="114300" marT="76200" marB="76200" anchor="ctr"/>
                </a:tc>
                <a:extLst>
                  <a:ext uri="{0D108BD9-81ED-4DB2-BD59-A6C34878D82A}">
                    <a16:rowId xmlns:a16="http://schemas.microsoft.com/office/drawing/2014/main" val="1592907298"/>
                  </a:ext>
                </a:extLst>
              </a:tr>
              <a:tr h="370840">
                <a:tc>
                  <a:txBody>
                    <a:bodyPr/>
                    <a:lstStyle/>
                    <a:p>
                      <a:pPr algn="r"/>
                      <a:r>
                        <a:rPr lang="en-US">
                          <a:effectLst/>
                        </a:rPr>
                        <a:t>10:45 AM</a:t>
                      </a:r>
                    </a:p>
                  </a:txBody>
                  <a:tcPr marL="114300" marR="114300" marT="76200" marB="76200" anchor="ctr"/>
                </a:tc>
                <a:tc>
                  <a:txBody>
                    <a:bodyPr/>
                    <a:lstStyle/>
                    <a:p>
                      <a:pPr algn="r"/>
                      <a:r>
                        <a:rPr lang="en-US">
                          <a:effectLst/>
                        </a:rPr>
                        <a:t>5</a:t>
                      </a:r>
                    </a:p>
                  </a:txBody>
                  <a:tcPr marL="114300" marR="114300" marT="76200" marB="76200" anchor="ctr"/>
                </a:tc>
                <a:tc>
                  <a:txBody>
                    <a:bodyPr/>
                    <a:lstStyle/>
                    <a:p>
                      <a:r>
                        <a:rPr lang="en-US">
                          <a:effectLst/>
                        </a:rPr>
                        <a:t>Scientific Software Design</a:t>
                      </a:r>
                    </a:p>
                  </a:txBody>
                  <a:tcPr marL="114300" marR="114300" marT="76200" marB="76200" anchor="ctr"/>
                </a:tc>
                <a:tc>
                  <a:txBody>
                    <a:bodyPr/>
                    <a:lstStyle/>
                    <a:p>
                      <a:r>
                        <a:rPr lang="en-US">
                          <a:effectLst/>
                        </a:rPr>
                        <a:t>David E. Bernholdt (ORNL)</a:t>
                      </a:r>
                    </a:p>
                  </a:txBody>
                  <a:tcPr marL="114300" marR="114300" marT="76200" marB="76200" anchor="ctr"/>
                </a:tc>
                <a:extLst>
                  <a:ext uri="{0D108BD9-81ED-4DB2-BD59-A6C34878D82A}">
                    <a16:rowId xmlns:a16="http://schemas.microsoft.com/office/drawing/2014/main" val="2846871183"/>
                  </a:ext>
                </a:extLst>
              </a:tr>
              <a:tr h="370840">
                <a:tc>
                  <a:txBody>
                    <a:bodyPr/>
                    <a:lstStyle/>
                    <a:p>
                      <a:pPr algn="r"/>
                      <a:r>
                        <a:rPr lang="en-US">
                          <a:effectLst/>
                        </a:rPr>
                        <a:t>11:15 AM</a:t>
                      </a:r>
                    </a:p>
                  </a:txBody>
                  <a:tcPr marL="114300" marR="114300" marT="76200" marB="76200" anchor="ctr"/>
                </a:tc>
                <a:tc>
                  <a:txBody>
                    <a:bodyPr/>
                    <a:lstStyle/>
                    <a:p>
                      <a:pPr algn="r"/>
                      <a:r>
                        <a:rPr lang="en-US">
                          <a:effectLst/>
                        </a:rPr>
                        <a:t>6</a:t>
                      </a:r>
                    </a:p>
                  </a:txBody>
                  <a:tcPr marL="114300" marR="114300" marT="76200" marB="76200" anchor="ctr"/>
                </a:tc>
                <a:tc>
                  <a:txBody>
                    <a:bodyPr/>
                    <a:lstStyle/>
                    <a:p>
                      <a:r>
                        <a:rPr lang="en-US">
                          <a:effectLst/>
                        </a:rPr>
                        <a:t>Improving Reproducibility Through Better Software Practices</a:t>
                      </a:r>
                    </a:p>
                  </a:txBody>
                  <a:tcPr marL="114300" marR="114300" marT="76200" marB="76200" anchor="ctr"/>
                </a:tc>
                <a:tc>
                  <a:txBody>
                    <a:bodyPr/>
                    <a:lstStyle/>
                    <a:p>
                      <a:r>
                        <a:rPr lang="en-US">
                          <a:effectLst/>
                        </a:rPr>
                        <a:t>David E. Bernholdt (ORNL)</a:t>
                      </a:r>
                    </a:p>
                  </a:txBody>
                  <a:tcPr marL="114300" marR="114300" marT="76200" marB="76200" anchor="ctr"/>
                </a:tc>
                <a:extLst>
                  <a:ext uri="{0D108BD9-81ED-4DB2-BD59-A6C34878D82A}">
                    <a16:rowId xmlns:a16="http://schemas.microsoft.com/office/drawing/2014/main" val="110245607"/>
                  </a:ext>
                </a:extLst>
              </a:tr>
              <a:tr h="370840">
                <a:tc>
                  <a:txBody>
                    <a:bodyPr/>
                    <a:lstStyle/>
                    <a:p>
                      <a:pPr algn="r"/>
                      <a:r>
                        <a:rPr lang="en-US">
                          <a:effectLst/>
                        </a:rPr>
                        <a:t>12:00 PM</a:t>
                      </a:r>
                    </a:p>
                  </a:txBody>
                  <a:tcPr marL="114300" marR="114300" marT="76200" marB="76200" anchor="ctr"/>
                </a:tc>
                <a:tc>
                  <a:txBody>
                    <a:bodyPr/>
                    <a:lstStyle/>
                    <a:p>
                      <a:pPr algn="r"/>
                      <a:endParaRPr lang="en-US">
                        <a:effectLst/>
                      </a:endParaRPr>
                    </a:p>
                  </a:txBody>
                  <a:tcPr marL="114300" marR="114300" marT="76200" marB="76200" anchor="ctr"/>
                </a:tc>
                <a:tc>
                  <a:txBody>
                    <a:bodyPr/>
                    <a:lstStyle/>
                    <a:p>
                      <a:r>
                        <a:rPr lang="en-US" i="1">
                          <a:effectLst/>
                        </a:rPr>
                        <a:t>Lunch</a:t>
                      </a:r>
                      <a:endParaRPr lang="en-US">
                        <a:effectLst/>
                      </a:endParaRPr>
                    </a:p>
                  </a:txBody>
                  <a:tcPr marL="114300" marR="114300" marT="76200" marB="76200" anchor="ctr"/>
                </a:tc>
                <a:tc>
                  <a:txBody>
                    <a:bodyPr/>
                    <a:lstStyle/>
                    <a:p>
                      <a:endParaRPr lang="en-US" dirty="0"/>
                    </a:p>
                  </a:txBody>
                  <a:tcPr/>
                </a:tc>
                <a:extLst>
                  <a:ext uri="{0D108BD9-81ED-4DB2-BD59-A6C34878D82A}">
                    <a16:rowId xmlns:a16="http://schemas.microsoft.com/office/drawing/2014/main" val="2677893716"/>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6520617" y="0"/>
            <a:ext cx="5668207" cy="923330"/>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The agenda is also available on the tutorial web page.  Visit </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hlinkClick r:id="rId2"/>
              </a:rPr>
              <a:t>https://bssw-tutorial.github.io</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rPr>
              <a:t> </a:t>
            </a: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and click on the link for today’s tutorial</a:t>
            </a:r>
          </a:p>
        </p:txBody>
      </p:sp>
    </p:spTree>
    <p:extLst>
      <p:ext uri="{BB962C8B-B14F-4D97-AF65-F5344CB8AC3E}">
        <p14:creationId xmlns:p14="http://schemas.microsoft.com/office/powerpoint/2010/main" val="2525433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p:txBody>
          <a:bodyPr/>
          <a:lstStyle/>
          <a:p>
            <a:r>
              <a:rPr lang="en-US" dirty="0"/>
              <a:t>Agenda (Afternoon)</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nvPr>
        </p:nvGraphicFramePr>
        <p:xfrm>
          <a:off x="365759" y="1030431"/>
          <a:ext cx="11372473" cy="4267200"/>
        </p:xfrm>
        <a:graphic>
          <a:graphicData uri="http://schemas.openxmlformats.org/drawingml/2006/table">
            <a:tbl>
              <a:tblPr firstRow="1" bandRow="1">
                <a:tableStyleId>{5C22544A-7EE6-4342-B048-85BDC9FD1C3A}</a:tableStyleId>
              </a:tblPr>
              <a:tblGrid>
                <a:gridCol w="1475653">
                  <a:extLst>
                    <a:ext uri="{9D8B030D-6E8A-4147-A177-3AD203B41FA5}">
                      <a16:colId xmlns:a16="http://schemas.microsoft.com/office/drawing/2014/main" val="41390910"/>
                    </a:ext>
                  </a:extLst>
                </a:gridCol>
                <a:gridCol w="1059443">
                  <a:extLst>
                    <a:ext uri="{9D8B030D-6E8A-4147-A177-3AD203B41FA5}">
                      <a16:colId xmlns:a16="http://schemas.microsoft.com/office/drawing/2014/main" val="2968622667"/>
                    </a:ext>
                  </a:extLst>
                </a:gridCol>
                <a:gridCol w="5757567">
                  <a:extLst>
                    <a:ext uri="{9D8B030D-6E8A-4147-A177-3AD203B41FA5}">
                      <a16:colId xmlns:a16="http://schemas.microsoft.com/office/drawing/2014/main" val="1261297711"/>
                    </a:ext>
                  </a:extLst>
                </a:gridCol>
                <a:gridCol w="3079810">
                  <a:extLst>
                    <a:ext uri="{9D8B030D-6E8A-4147-A177-3AD203B41FA5}">
                      <a16:colId xmlns:a16="http://schemas.microsoft.com/office/drawing/2014/main" val="3622604584"/>
                    </a:ext>
                  </a:extLst>
                </a:gridCol>
              </a:tblGrid>
              <a:tr h="370840">
                <a:tc>
                  <a:txBody>
                    <a:bodyPr/>
                    <a:lstStyle/>
                    <a:p>
                      <a:pPr algn="r"/>
                      <a:r>
                        <a:rPr lang="en-US" dirty="0">
                          <a:effectLst/>
                        </a:rPr>
                        <a:t>Time (CST)</a:t>
                      </a:r>
                    </a:p>
                  </a:txBody>
                  <a:tcPr marL="114300" marR="114300" marT="76200" marB="76200" anchor="ctr"/>
                </a:tc>
                <a:tc>
                  <a:txBody>
                    <a:bodyPr/>
                    <a:lstStyle/>
                    <a:p>
                      <a:pPr algn="r"/>
                      <a:r>
                        <a:rPr lang="en-US">
                          <a:effectLst/>
                        </a:rPr>
                        <a:t>Module</a:t>
                      </a:r>
                    </a:p>
                  </a:txBody>
                  <a:tcPr marL="114300" marR="114300" marT="76200" marB="76200" anchor="ctr"/>
                </a:tc>
                <a:tc>
                  <a:txBody>
                    <a:bodyPr/>
                    <a:lstStyle/>
                    <a:p>
                      <a:r>
                        <a:rPr lang="en-US">
                          <a:effectLst/>
                        </a:rPr>
                        <a:t>Title</a:t>
                      </a:r>
                    </a:p>
                  </a:txBody>
                  <a:tcPr marL="114300" marR="114300" marT="76200" marB="76200" anchor="ctr"/>
                </a:tc>
                <a:tc>
                  <a:txBody>
                    <a:bodyPr/>
                    <a:lstStyle/>
                    <a:p>
                      <a:r>
                        <a:rPr lang="en-US" dirty="0">
                          <a:effectLst/>
                        </a:rPr>
                        <a:t>Presenter</a:t>
                      </a:r>
                    </a:p>
                  </a:txBody>
                  <a:tcPr marL="114300" marR="114300" marT="76200" marB="76200" anchor="ctr"/>
                </a:tc>
                <a:extLst>
                  <a:ext uri="{0D108BD9-81ED-4DB2-BD59-A6C34878D82A}">
                    <a16:rowId xmlns:a16="http://schemas.microsoft.com/office/drawing/2014/main" val="2098024418"/>
                  </a:ext>
                </a:extLst>
              </a:tr>
              <a:tr h="370840">
                <a:tc>
                  <a:txBody>
                    <a:bodyPr/>
                    <a:lstStyle/>
                    <a:p>
                      <a:pPr algn="r"/>
                      <a:r>
                        <a:rPr lang="en-US" dirty="0">
                          <a:effectLst/>
                        </a:rPr>
                        <a:t>12:00 PM</a:t>
                      </a:r>
                    </a:p>
                  </a:txBody>
                  <a:tcPr marL="114300" marR="114300" marT="76200" marB="76200" anchor="ctr"/>
                </a:tc>
                <a:tc>
                  <a:txBody>
                    <a:bodyPr/>
                    <a:lstStyle/>
                    <a:p>
                      <a:pPr algn="r"/>
                      <a:endParaRPr lang="en-US">
                        <a:effectLst/>
                      </a:endParaRPr>
                    </a:p>
                  </a:txBody>
                  <a:tcPr marL="114300" marR="114300" marT="76200" marB="76200" anchor="ctr"/>
                </a:tc>
                <a:tc>
                  <a:txBody>
                    <a:bodyPr/>
                    <a:lstStyle/>
                    <a:p>
                      <a:r>
                        <a:rPr lang="en-US" i="1">
                          <a:effectLst/>
                        </a:rPr>
                        <a:t>Lunch</a:t>
                      </a:r>
                      <a:endParaRPr lang="en-US">
                        <a:effectLst/>
                      </a:endParaRPr>
                    </a:p>
                  </a:txBody>
                  <a:tcPr marL="114300" marR="114300" marT="76200" marB="76200" anchor="ctr"/>
                </a:tc>
                <a:tc>
                  <a:txBody>
                    <a:bodyPr/>
                    <a:lstStyle/>
                    <a:p>
                      <a:endParaRPr lang="en-US" dirty="0">
                        <a:effectLst/>
                      </a:endParaRPr>
                    </a:p>
                  </a:txBody>
                  <a:tcPr marL="114300" marR="114300" marT="76200" marB="76200" anchor="ctr"/>
                </a:tc>
                <a:extLst>
                  <a:ext uri="{0D108BD9-81ED-4DB2-BD59-A6C34878D82A}">
                    <a16:rowId xmlns:a16="http://schemas.microsoft.com/office/drawing/2014/main" val="3541502578"/>
                  </a:ext>
                </a:extLst>
              </a:tr>
              <a:tr h="370840">
                <a:tc>
                  <a:txBody>
                    <a:bodyPr/>
                    <a:lstStyle/>
                    <a:p>
                      <a:pPr algn="r"/>
                      <a:r>
                        <a:rPr lang="en-US">
                          <a:effectLst/>
                        </a:rPr>
                        <a:t>1:00 PM</a:t>
                      </a:r>
                    </a:p>
                  </a:txBody>
                  <a:tcPr marL="114300" marR="114300" marT="76200" marB="76200" anchor="ctr"/>
                </a:tc>
                <a:tc>
                  <a:txBody>
                    <a:bodyPr/>
                    <a:lstStyle/>
                    <a:p>
                      <a:pPr algn="r"/>
                      <a:r>
                        <a:rPr lang="en-US">
                          <a:effectLst/>
                        </a:rPr>
                        <a:t>7</a:t>
                      </a:r>
                    </a:p>
                  </a:txBody>
                  <a:tcPr marL="114300" marR="114300" marT="76200" marB="76200" anchor="ctr"/>
                </a:tc>
                <a:tc>
                  <a:txBody>
                    <a:bodyPr/>
                    <a:lstStyle/>
                    <a:p>
                      <a:r>
                        <a:rPr lang="en-US">
                          <a:effectLst/>
                        </a:rPr>
                        <a:t>Software Testing Introduction</a:t>
                      </a:r>
                    </a:p>
                  </a:txBody>
                  <a:tcPr marL="114300" marR="114300" marT="76200" marB="76200" anchor="ctr"/>
                </a:tc>
                <a:tc>
                  <a:txBody>
                    <a:bodyPr/>
                    <a:lstStyle/>
                    <a:p>
                      <a:r>
                        <a:rPr lang="en-US">
                          <a:effectLst/>
                        </a:rPr>
                        <a:t>Gregory R. Watson (ORNL)</a:t>
                      </a:r>
                    </a:p>
                  </a:txBody>
                  <a:tcPr marL="114300" marR="114300" marT="76200" marB="76200" anchor="ctr"/>
                </a:tc>
                <a:extLst>
                  <a:ext uri="{0D108BD9-81ED-4DB2-BD59-A6C34878D82A}">
                    <a16:rowId xmlns:a16="http://schemas.microsoft.com/office/drawing/2014/main" val="1735798684"/>
                  </a:ext>
                </a:extLst>
              </a:tr>
              <a:tr h="370840">
                <a:tc>
                  <a:txBody>
                    <a:bodyPr/>
                    <a:lstStyle/>
                    <a:p>
                      <a:pPr algn="r"/>
                      <a:r>
                        <a:rPr lang="en-US">
                          <a:effectLst/>
                        </a:rPr>
                        <a:t>1:30 PM</a:t>
                      </a:r>
                    </a:p>
                  </a:txBody>
                  <a:tcPr marL="114300" marR="114300" marT="76200" marB="76200" anchor="ctr"/>
                </a:tc>
                <a:tc>
                  <a:txBody>
                    <a:bodyPr/>
                    <a:lstStyle/>
                    <a:p>
                      <a:pPr algn="r"/>
                      <a:r>
                        <a:rPr lang="en-US">
                          <a:effectLst/>
                        </a:rPr>
                        <a:t>8</a:t>
                      </a:r>
                    </a:p>
                  </a:txBody>
                  <a:tcPr marL="114300" marR="114300" marT="76200" marB="76200" anchor="ctr"/>
                </a:tc>
                <a:tc>
                  <a:txBody>
                    <a:bodyPr/>
                    <a:lstStyle/>
                    <a:p>
                      <a:r>
                        <a:rPr lang="en-US">
                          <a:effectLst/>
                        </a:rPr>
                        <a:t>Continuous Integration</a:t>
                      </a:r>
                    </a:p>
                  </a:txBody>
                  <a:tcPr marL="114300" marR="114300" marT="76200" marB="76200" anchor="ctr"/>
                </a:tc>
                <a:tc>
                  <a:txBody>
                    <a:bodyPr/>
                    <a:lstStyle/>
                    <a:p>
                      <a:r>
                        <a:rPr lang="en-US">
                          <a:effectLst/>
                        </a:rPr>
                        <a:t>Gregory R. Watson (ORNL)</a:t>
                      </a:r>
                    </a:p>
                  </a:txBody>
                  <a:tcPr marL="114300" marR="114300" marT="76200" marB="76200" anchor="ctr"/>
                </a:tc>
                <a:extLst>
                  <a:ext uri="{0D108BD9-81ED-4DB2-BD59-A6C34878D82A}">
                    <a16:rowId xmlns:a16="http://schemas.microsoft.com/office/drawing/2014/main" val="4095277928"/>
                  </a:ext>
                </a:extLst>
              </a:tr>
              <a:tr h="370840">
                <a:tc>
                  <a:txBody>
                    <a:bodyPr/>
                    <a:lstStyle/>
                    <a:p>
                      <a:pPr algn="r"/>
                      <a:r>
                        <a:rPr lang="en-US">
                          <a:effectLst/>
                        </a:rPr>
                        <a:t>1:55 PM</a:t>
                      </a:r>
                    </a:p>
                  </a:txBody>
                  <a:tcPr marL="114300" marR="114300" marT="76200" marB="76200" anchor="ctr"/>
                </a:tc>
                <a:tc>
                  <a:txBody>
                    <a:bodyPr/>
                    <a:lstStyle/>
                    <a:p>
                      <a:pPr algn="r"/>
                      <a:r>
                        <a:rPr lang="en-US">
                          <a:effectLst/>
                        </a:rPr>
                        <a:t>9</a:t>
                      </a:r>
                    </a:p>
                  </a:txBody>
                  <a:tcPr marL="114300" marR="114300" marT="76200" marB="76200" anchor="ctr"/>
                </a:tc>
                <a:tc>
                  <a:txBody>
                    <a:bodyPr/>
                    <a:lstStyle/>
                    <a:p>
                      <a:r>
                        <a:rPr lang="en-US">
                          <a:effectLst/>
                        </a:rPr>
                        <a:t>Testing Complex Software</a:t>
                      </a:r>
                    </a:p>
                  </a:txBody>
                  <a:tcPr marL="114300" marR="114300" marT="76200" marB="76200" anchor="ctr"/>
                </a:tc>
                <a:tc>
                  <a:txBody>
                    <a:bodyPr/>
                    <a:lstStyle/>
                    <a:p>
                      <a:r>
                        <a:rPr lang="en-US">
                          <a:effectLst/>
                        </a:rPr>
                        <a:t>Anshu Dubey (ANL)</a:t>
                      </a:r>
                    </a:p>
                  </a:txBody>
                  <a:tcPr marL="114300" marR="114300" marT="76200" marB="76200" anchor="ctr"/>
                </a:tc>
                <a:extLst>
                  <a:ext uri="{0D108BD9-81ED-4DB2-BD59-A6C34878D82A}">
                    <a16:rowId xmlns:a16="http://schemas.microsoft.com/office/drawing/2014/main" val="763903436"/>
                  </a:ext>
                </a:extLst>
              </a:tr>
              <a:tr h="370840">
                <a:tc>
                  <a:txBody>
                    <a:bodyPr/>
                    <a:lstStyle/>
                    <a:p>
                      <a:pPr algn="r"/>
                      <a:r>
                        <a:rPr lang="en-US">
                          <a:effectLst/>
                        </a:rPr>
                        <a:t>2:15 PM</a:t>
                      </a:r>
                    </a:p>
                  </a:txBody>
                  <a:tcPr marL="114300" marR="114300" marT="76200" marB="76200" anchor="ctr"/>
                </a:tc>
                <a:tc>
                  <a:txBody>
                    <a:bodyPr/>
                    <a:lstStyle/>
                    <a:p>
                      <a:pPr algn="r"/>
                      <a:r>
                        <a:rPr lang="en-US">
                          <a:effectLst/>
                        </a:rPr>
                        <a:t>10</a:t>
                      </a:r>
                    </a:p>
                  </a:txBody>
                  <a:tcPr marL="114300" marR="114300" marT="76200" marB="76200" anchor="ctr"/>
                </a:tc>
                <a:tc>
                  <a:txBody>
                    <a:bodyPr/>
                    <a:lstStyle/>
                    <a:p>
                      <a:r>
                        <a:rPr lang="en-US">
                          <a:effectLst/>
                        </a:rPr>
                        <a:t>Refactoring Scientific Software</a:t>
                      </a:r>
                    </a:p>
                  </a:txBody>
                  <a:tcPr marL="114300" marR="114300" marT="76200" marB="76200" anchor="ctr"/>
                </a:tc>
                <a:tc>
                  <a:txBody>
                    <a:bodyPr/>
                    <a:lstStyle/>
                    <a:p>
                      <a:r>
                        <a:rPr lang="en-US">
                          <a:effectLst/>
                        </a:rPr>
                        <a:t>Anshu Dubey (ANL)</a:t>
                      </a:r>
                    </a:p>
                  </a:txBody>
                  <a:tcPr marL="114300" marR="114300" marT="76200" marB="76200" anchor="ctr"/>
                </a:tc>
                <a:extLst>
                  <a:ext uri="{0D108BD9-81ED-4DB2-BD59-A6C34878D82A}">
                    <a16:rowId xmlns:a16="http://schemas.microsoft.com/office/drawing/2014/main" val="746396693"/>
                  </a:ext>
                </a:extLst>
              </a:tr>
              <a:tr h="370840">
                <a:tc>
                  <a:txBody>
                    <a:bodyPr/>
                    <a:lstStyle/>
                    <a:p>
                      <a:pPr algn="r"/>
                      <a:r>
                        <a:rPr lang="en-US">
                          <a:effectLst/>
                        </a:rPr>
                        <a:t>3:00 PM</a:t>
                      </a:r>
                    </a:p>
                  </a:txBody>
                  <a:tcPr marL="114300" marR="114300" marT="76200" marB="76200" anchor="ctr"/>
                </a:tc>
                <a:tc>
                  <a:txBody>
                    <a:bodyPr/>
                    <a:lstStyle/>
                    <a:p>
                      <a:pPr algn="r"/>
                      <a:endParaRPr lang="en-US">
                        <a:effectLst/>
                      </a:endParaRPr>
                    </a:p>
                  </a:txBody>
                  <a:tcPr marL="114300" marR="114300" marT="76200" marB="76200" anchor="ctr"/>
                </a:tc>
                <a:tc>
                  <a:txBody>
                    <a:bodyPr/>
                    <a:lstStyle/>
                    <a:p>
                      <a:r>
                        <a:rPr lang="en-US" i="1">
                          <a:effectLst/>
                        </a:rPr>
                        <a:t>Break</a:t>
                      </a:r>
                      <a:endParaRPr lang="en-US">
                        <a:effectLst/>
                      </a:endParaRPr>
                    </a:p>
                  </a:txBody>
                  <a:tcPr marL="114300" marR="114300" marT="76200" marB="76200" anchor="ctr"/>
                </a:tc>
                <a:tc>
                  <a:txBody>
                    <a:bodyPr/>
                    <a:lstStyle/>
                    <a:p>
                      <a:endParaRPr lang="en-US">
                        <a:effectLst/>
                      </a:endParaRPr>
                    </a:p>
                  </a:txBody>
                  <a:tcPr marL="114300" marR="114300" marT="76200" marB="76200" anchor="ctr"/>
                </a:tc>
                <a:extLst>
                  <a:ext uri="{0D108BD9-81ED-4DB2-BD59-A6C34878D82A}">
                    <a16:rowId xmlns:a16="http://schemas.microsoft.com/office/drawing/2014/main" val="1592907298"/>
                  </a:ext>
                </a:extLst>
              </a:tr>
              <a:tr h="370840">
                <a:tc>
                  <a:txBody>
                    <a:bodyPr/>
                    <a:lstStyle/>
                    <a:p>
                      <a:pPr algn="r"/>
                      <a:r>
                        <a:rPr lang="en-US">
                          <a:effectLst/>
                        </a:rPr>
                        <a:t>3:30 PM</a:t>
                      </a:r>
                    </a:p>
                  </a:txBody>
                  <a:tcPr marL="114300" marR="114300" marT="76200" marB="76200" anchor="ctr"/>
                </a:tc>
                <a:tc>
                  <a:txBody>
                    <a:bodyPr/>
                    <a:lstStyle/>
                    <a:p>
                      <a:pPr algn="r"/>
                      <a:r>
                        <a:rPr lang="en-US">
                          <a:effectLst/>
                        </a:rPr>
                        <a:t>11</a:t>
                      </a:r>
                    </a:p>
                  </a:txBody>
                  <a:tcPr marL="114300" marR="114300" marT="76200" marB="76200" anchor="ctr"/>
                </a:tc>
                <a:tc>
                  <a:txBody>
                    <a:bodyPr/>
                    <a:lstStyle/>
                    <a:p>
                      <a:r>
                        <a:rPr lang="en-US">
                          <a:effectLst/>
                        </a:rPr>
                        <a:t>Summary</a:t>
                      </a:r>
                    </a:p>
                  </a:txBody>
                  <a:tcPr marL="114300" marR="114300" marT="76200" marB="76200" anchor="ctr"/>
                </a:tc>
                <a:tc>
                  <a:txBody>
                    <a:bodyPr/>
                    <a:lstStyle/>
                    <a:p>
                      <a:r>
                        <a:rPr lang="en-US">
                          <a:effectLst/>
                        </a:rPr>
                        <a:t>David E. Bernholdt (ORNL)</a:t>
                      </a:r>
                    </a:p>
                  </a:txBody>
                  <a:tcPr marL="114300" marR="114300" marT="76200" marB="76200" anchor="ctr"/>
                </a:tc>
                <a:extLst>
                  <a:ext uri="{0D108BD9-81ED-4DB2-BD59-A6C34878D82A}">
                    <a16:rowId xmlns:a16="http://schemas.microsoft.com/office/drawing/2014/main" val="2846871183"/>
                  </a:ext>
                </a:extLst>
              </a:tr>
              <a:tr h="370840">
                <a:tc>
                  <a:txBody>
                    <a:bodyPr/>
                    <a:lstStyle/>
                    <a:p>
                      <a:pPr algn="r"/>
                      <a:r>
                        <a:rPr lang="en-US">
                          <a:effectLst/>
                        </a:rPr>
                        <a:t>3:45 PM</a:t>
                      </a:r>
                    </a:p>
                  </a:txBody>
                  <a:tcPr marL="114300" marR="114300" marT="76200" marB="76200" anchor="ctr"/>
                </a:tc>
                <a:tc>
                  <a:txBody>
                    <a:bodyPr/>
                    <a:lstStyle/>
                    <a:p>
                      <a:pPr algn="r"/>
                      <a:endParaRPr lang="en-US">
                        <a:effectLst/>
                      </a:endParaRPr>
                    </a:p>
                  </a:txBody>
                  <a:tcPr marL="114300" marR="114300" marT="76200" marB="76200" anchor="ctr"/>
                </a:tc>
                <a:tc>
                  <a:txBody>
                    <a:bodyPr/>
                    <a:lstStyle/>
                    <a:p>
                      <a:r>
                        <a:rPr lang="en-US">
                          <a:effectLst/>
                        </a:rPr>
                        <a:t>Hands-on &amp; Discussion</a:t>
                      </a:r>
                    </a:p>
                  </a:txBody>
                  <a:tcPr marL="114300" marR="114300" marT="76200" marB="76200" anchor="ctr"/>
                </a:tc>
                <a:tc>
                  <a:txBody>
                    <a:bodyPr/>
                    <a:lstStyle/>
                    <a:p>
                      <a:endParaRPr lang="en-US">
                        <a:effectLst/>
                      </a:endParaRPr>
                    </a:p>
                  </a:txBody>
                  <a:tcPr marL="114300" marR="114300" marT="76200" marB="76200" anchor="ctr"/>
                </a:tc>
                <a:extLst>
                  <a:ext uri="{0D108BD9-81ED-4DB2-BD59-A6C34878D82A}">
                    <a16:rowId xmlns:a16="http://schemas.microsoft.com/office/drawing/2014/main" val="110245607"/>
                  </a:ext>
                </a:extLst>
              </a:tr>
              <a:tr h="370840">
                <a:tc>
                  <a:txBody>
                    <a:bodyPr/>
                    <a:lstStyle/>
                    <a:p>
                      <a:pPr algn="r"/>
                      <a:r>
                        <a:rPr lang="en-US">
                          <a:effectLst/>
                        </a:rPr>
                        <a:t>5:00 PM</a:t>
                      </a:r>
                    </a:p>
                  </a:txBody>
                  <a:tcPr marL="114300" marR="114300" marT="76200" marB="76200" anchor="ctr"/>
                </a:tc>
                <a:tc>
                  <a:txBody>
                    <a:bodyPr/>
                    <a:lstStyle/>
                    <a:p>
                      <a:pPr algn="r"/>
                      <a:endParaRPr lang="en-US">
                        <a:effectLst/>
                      </a:endParaRPr>
                    </a:p>
                  </a:txBody>
                  <a:tcPr marL="114300" marR="114300" marT="76200" marB="76200" anchor="ctr"/>
                </a:tc>
                <a:tc>
                  <a:txBody>
                    <a:bodyPr/>
                    <a:lstStyle/>
                    <a:p>
                      <a:r>
                        <a:rPr lang="en-US" i="1">
                          <a:effectLst/>
                        </a:rPr>
                        <a:t>Adjourn</a:t>
                      </a:r>
                      <a:endParaRPr lang="en-US">
                        <a:effectLst/>
                      </a:endParaRPr>
                    </a:p>
                  </a:txBody>
                  <a:tcPr marL="114300" marR="114300" marT="76200" marB="76200" anchor="ctr"/>
                </a:tc>
                <a:tc>
                  <a:txBody>
                    <a:bodyPr/>
                    <a:lstStyle/>
                    <a:p>
                      <a:endParaRPr lang="en-US" dirty="0"/>
                    </a:p>
                  </a:txBody>
                  <a:tcPr/>
                </a:tc>
                <a:extLst>
                  <a:ext uri="{0D108BD9-81ED-4DB2-BD59-A6C34878D82A}">
                    <a16:rowId xmlns:a16="http://schemas.microsoft.com/office/drawing/2014/main" val="2677893716"/>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6520617" y="0"/>
            <a:ext cx="5668207" cy="923330"/>
          </a:xfrm>
          <a:prstGeom prst="rect">
            <a:avLst/>
          </a:prstGeom>
          <a:noFill/>
        </p:spPr>
        <p:txBody>
          <a:bodyPr wrap="square">
            <a:spAutoFit/>
          </a:bodyPr>
          <a:lstStyle/>
          <a:p>
            <a:pPr algn="l"/>
            <a:r>
              <a:rPr lang="en-US" dirty="0"/>
              <a:t>The agenda is also available on the tutorial web page.  Visit </a:t>
            </a:r>
            <a:r>
              <a:rPr lang="en-US" b="1" dirty="0">
                <a:hlinkClick r:id="rId2"/>
              </a:rPr>
              <a:t>https://bssw-tutorial.github.io</a:t>
            </a:r>
            <a:r>
              <a:rPr lang="en-US" b="1" dirty="0"/>
              <a:t> </a:t>
            </a:r>
            <a:r>
              <a:rPr lang="en-US" dirty="0"/>
              <a:t>and click on the link for today’s tutorial</a:t>
            </a:r>
          </a:p>
        </p:txBody>
      </p:sp>
    </p:spTree>
    <p:extLst>
      <p:ext uri="{BB962C8B-B14F-4D97-AF65-F5344CB8AC3E}">
        <p14:creationId xmlns:p14="http://schemas.microsoft.com/office/powerpoint/2010/main" val="986122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411480"/>
            <a:ext cx="8238594" cy="914400"/>
          </a:xfrm>
        </p:spPr>
        <p:txBody>
          <a:bodyPr/>
          <a:lstStyle/>
          <a:p>
            <a:r>
              <a:rPr lang="en-US" dirty="0"/>
              <a:t>The Success of Computational Science Creates the Challenges of Computational Science</a:t>
            </a:r>
          </a:p>
        </p:txBody>
      </p:sp>
      <p:sp>
        <p:nvSpPr>
          <p:cNvPr id="3" name="Content Placeholder 2"/>
          <p:cNvSpPr>
            <a:spLocks noGrp="1"/>
          </p:cNvSpPr>
          <p:nvPr>
            <p:ph idx="1"/>
          </p:nvPr>
        </p:nvSpPr>
        <p:spPr>
          <a:xfrm>
            <a:off x="365760" y="1362920"/>
            <a:ext cx="10984728" cy="4050385"/>
          </a:xfrm>
        </p:spPr>
        <p:txBody>
          <a:bodyPr>
            <a:normAutofit lnSpcReduction="10000"/>
          </a:bodyPr>
          <a:lstStyle/>
          <a:p>
            <a:r>
              <a:rPr lang="en-US" dirty="0"/>
              <a:t>Positive feedback loop</a:t>
            </a:r>
          </a:p>
          <a:p>
            <a:pPr lvl="1"/>
            <a:r>
              <a:rPr lang="en-US" dirty="0"/>
              <a:t>More complex codes, simulations </a:t>
            </a:r>
            <a:br>
              <a:rPr lang="en-US" dirty="0"/>
            </a:br>
            <a:r>
              <a:rPr lang="en-US" dirty="0"/>
              <a:t>and analysis</a:t>
            </a:r>
          </a:p>
          <a:p>
            <a:pPr lvl="1"/>
            <a:r>
              <a:rPr lang="en-US" dirty="0"/>
              <a:t>More moving parts that need to interoperate</a:t>
            </a:r>
          </a:p>
          <a:p>
            <a:pPr lvl="1"/>
            <a:r>
              <a:rPr lang="en-US" dirty="0"/>
              <a:t>Variety of expertise needed – the only tractable </a:t>
            </a:r>
            <a:br>
              <a:rPr lang="en-US" dirty="0"/>
            </a:br>
            <a:r>
              <a:rPr lang="en-US" dirty="0"/>
              <a:t>development model is through </a:t>
            </a:r>
            <a:r>
              <a:rPr lang="en-US" b="1" dirty="0"/>
              <a:t>separation of concerns</a:t>
            </a:r>
          </a:p>
          <a:p>
            <a:pPr lvl="1"/>
            <a:r>
              <a:rPr lang="en-US" b="1" dirty="0">
                <a:solidFill>
                  <a:schemeClr val="tx2"/>
                </a:solidFill>
              </a:rPr>
              <a:t>It is more difficult to work on the same software in different roles without a software engineering process</a:t>
            </a:r>
            <a:endParaRPr lang="en-US" dirty="0">
              <a:solidFill>
                <a:schemeClr val="tx2"/>
              </a:solidFill>
            </a:endParaRPr>
          </a:p>
          <a:p>
            <a:r>
              <a:rPr lang="en-US" dirty="0"/>
              <a:t>Onset of higher platform heterogeneity</a:t>
            </a:r>
          </a:p>
          <a:p>
            <a:pPr lvl="1"/>
            <a:r>
              <a:rPr lang="en-US" dirty="0"/>
              <a:t>Requirements are unfolding, not known </a:t>
            </a:r>
            <a:r>
              <a:rPr lang="en-US" i="1" dirty="0"/>
              <a:t>a priori </a:t>
            </a:r>
          </a:p>
          <a:p>
            <a:pPr lvl="1"/>
            <a:r>
              <a:rPr lang="en-US" b="1" dirty="0">
                <a:solidFill>
                  <a:schemeClr val="tx2"/>
                </a:solidFill>
              </a:rPr>
              <a:t>The only safeguard is investing in flexible design and robust software engineering process</a:t>
            </a:r>
          </a:p>
        </p:txBody>
      </p:sp>
      <p:grpSp>
        <p:nvGrpSpPr>
          <p:cNvPr id="4" name="Group 3">
            <a:extLst>
              <a:ext uri="{FF2B5EF4-FFF2-40B4-BE49-F238E27FC236}">
                <a16:creationId xmlns:a16="http://schemas.microsoft.com/office/drawing/2014/main" id="{B134E098-D40D-654E-A6F9-C1193874E37E}"/>
              </a:ext>
            </a:extLst>
          </p:cNvPr>
          <p:cNvGrpSpPr/>
          <p:nvPr/>
        </p:nvGrpSpPr>
        <p:grpSpPr>
          <a:xfrm>
            <a:off x="5509994" y="1011086"/>
            <a:ext cx="6497602" cy="1991138"/>
            <a:chOff x="2176244" y="1817067"/>
            <a:chExt cx="4797637" cy="3142742"/>
          </a:xfrm>
        </p:grpSpPr>
        <p:sp>
          <p:nvSpPr>
            <p:cNvPr id="5" name="Oval 4">
              <a:extLst>
                <a:ext uri="{FF2B5EF4-FFF2-40B4-BE49-F238E27FC236}">
                  <a16:creationId xmlns:a16="http://schemas.microsoft.com/office/drawing/2014/main" id="{59E41C8A-4437-524B-8CC2-5756891D9DE2}"/>
                </a:ext>
              </a:extLst>
            </p:cNvPr>
            <p:cNvSpPr/>
            <p:nvPr/>
          </p:nvSpPr>
          <p:spPr>
            <a:xfrm>
              <a:off x="3546363" y="1817067"/>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Better Scientific Understanding</a:t>
              </a:r>
            </a:p>
          </p:txBody>
        </p:sp>
        <p:sp>
          <p:nvSpPr>
            <p:cNvPr id="6" name="Oval 5">
              <a:extLst>
                <a:ext uri="{FF2B5EF4-FFF2-40B4-BE49-F238E27FC236}">
                  <a16:creationId xmlns:a16="http://schemas.microsoft.com/office/drawing/2014/main" id="{1315E2E6-AC21-DF40-895B-8AFFDF77ADCE}"/>
                </a:ext>
              </a:extLst>
            </p:cNvPr>
            <p:cNvSpPr/>
            <p:nvPr/>
          </p:nvSpPr>
          <p:spPr>
            <a:xfrm>
              <a:off x="5349748" y="2965465"/>
              <a:ext cx="1624133"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7" name="Oval 6">
              <a:extLst>
                <a:ext uri="{FF2B5EF4-FFF2-40B4-BE49-F238E27FC236}">
                  <a16:creationId xmlns:a16="http://schemas.microsoft.com/office/drawing/2014/main" id="{2A522D8A-4B47-3449-AA0F-6174A984CA19}"/>
                </a:ext>
              </a:extLst>
            </p:cNvPr>
            <p:cNvSpPr/>
            <p:nvPr/>
          </p:nvSpPr>
          <p:spPr>
            <a:xfrm>
              <a:off x="3576979" y="3958663"/>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8" name="Oval 7">
              <a:extLst>
                <a:ext uri="{FF2B5EF4-FFF2-40B4-BE49-F238E27FC236}">
                  <a16:creationId xmlns:a16="http://schemas.microsoft.com/office/drawing/2014/main" id="{7998BA34-FC42-A940-9470-0AE7570FA7EF}"/>
                </a:ext>
              </a:extLst>
            </p:cNvPr>
            <p:cNvSpPr/>
            <p:nvPr/>
          </p:nvSpPr>
          <p:spPr>
            <a:xfrm>
              <a:off x="2176244" y="2965464"/>
              <a:ext cx="16532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9" name="Curved Connector 8">
              <a:extLst>
                <a:ext uri="{FF2B5EF4-FFF2-40B4-BE49-F238E27FC236}">
                  <a16:creationId xmlns:a16="http://schemas.microsoft.com/office/drawing/2014/main" id="{1A97BBAB-5F1A-AC46-AB08-901AE39A72B9}"/>
                </a:ext>
              </a:extLst>
            </p:cNvPr>
            <p:cNvCxnSpPr>
              <a:cxnSpLocks/>
              <a:stCxn id="5" idx="6"/>
              <a:endCxn id="6" idx="0"/>
            </p:cNvCxnSpPr>
            <p:nvPr/>
          </p:nvCxnSpPr>
          <p:spPr>
            <a:xfrm>
              <a:off x="5542531" y="2317641"/>
              <a:ext cx="619284" cy="64782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CEAC2101-14AF-184C-9E60-478F80D7ED21}"/>
                </a:ext>
              </a:extLst>
            </p:cNvPr>
            <p:cNvCxnSpPr>
              <a:cxnSpLocks/>
              <a:stCxn id="6" idx="4"/>
              <a:endCxn id="7" idx="6"/>
            </p:cNvCxnSpPr>
            <p:nvPr/>
          </p:nvCxnSpPr>
          <p:spPr>
            <a:xfrm rot="5400000">
              <a:off x="5621168" y="3918590"/>
              <a:ext cx="492627" cy="58866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8A09E030-EB77-1B41-B322-38EC42880A6C}"/>
                </a:ext>
              </a:extLst>
            </p:cNvPr>
            <p:cNvCxnSpPr>
              <a:stCxn id="7" idx="2"/>
              <a:endCxn id="8"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16BF5C38-1670-F34C-A3DF-42C43328A156}"/>
                </a:ext>
              </a:extLst>
            </p:cNvPr>
            <p:cNvCxnSpPr>
              <a:stCxn id="8" idx="0"/>
              <a:endCxn id="5"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A5D4B1A-B6F9-E84B-8C7D-A646585D4623}"/>
                </a:ext>
              </a:extLst>
            </p:cNvPr>
            <p:cNvCxnSpPr>
              <a:cxnSpLocks/>
              <a:stCxn id="6" idx="2"/>
              <a:endCxn id="8" idx="6"/>
            </p:cNvCxnSpPr>
            <p:nvPr/>
          </p:nvCxnSpPr>
          <p:spPr>
            <a:xfrm flipH="1">
              <a:off x="3829512" y="3466038"/>
              <a:ext cx="152023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990A2FF0-E8AD-2246-955A-291B8171681D}"/>
              </a:ext>
            </a:extLst>
          </p:cNvPr>
          <p:cNvSpPr/>
          <p:nvPr/>
        </p:nvSpPr>
        <p:spPr>
          <a:xfrm>
            <a:off x="1434973" y="5450345"/>
            <a:ext cx="5879939" cy="914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sz="2800" dirty="0">
                <a:solidFill>
                  <a:schemeClr val="bg1"/>
                </a:solidFill>
              </a:rPr>
              <a:t>Supercomputers change fast</a:t>
            </a:r>
          </a:p>
          <a:p>
            <a:pPr algn="ctr">
              <a:lnSpc>
                <a:spcPct val="90000"/>
              </a:lnSpc>
            </a:pPr>
            <a:r>
              <a:rPr lang="en-US" sz="2800" dirty="0">
                <a:solidFill>
                  <a:schemeClr val="bg1"/>
                </a:solidFill>
              </a:rPr>
              <a:t>Especially now!</a:t>
            </a:r>
          </a:p>
        </p:txBody>
      </p:sp>
    </p:spTree>
    <p:extLst>
      <p:ext uri="{BB962C8B-B14F-4D97-AF65-F5344CB8AC3E}">
        <p14:creationId xmlns:p14="http://schemas.microsoft.com/office/powerpoint/2010/main" val="1797783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0602"/>
            <a:ext cx="11375136" cy="510909"/>
          </a:xfrm>
        </p:spPr>
        <p:txBody>
          <a:bodyPr/>
          <a:lstStyle/>
          <a:p>
            <a:r>
              <a:rPr lang="en-US" dirty="0"/>
              <a:t>Challenges Developing Scientific Applications Today</a:t>
            </a:r>
          </a:p>
        </p:txBody>
      </p:sp>
      <p:sp>
        <p:nvSpPr>
          <p:cNvPr id="3" name="Text Placeholder 2"/>
          <p:cNvSpPr>
            <a:spLocks noGrp="1"/>
          </p:cNvSpPr>
          <p:nvPr>
            <p:ph type="body" idx="1"/>
          </p:nvPr>
        </p:nvSpPr>
        <p:spPr>
          <a:xfrm>
            <a:off x="365760" y="1163920"/>
            <a:ext cx="5588582" cy="821190"/>
          </a:xfrm>
        </p:spPr>
        <p:txBody>
          <a:bodyPr/>
          <a:lstStyle/>
          <a:p>
            <a:r>
              <a:rPr lang="en-US" sz="2800" dirty="0"/>
              <a:t>Technical</a:t>
            </a:r>
          </a:p>
        </p:txBody>
      </p:sp>
      <p:sp>
        <p:nvSpPr>
          <p:cNvPr id="7" name="Content Placeholder 6"/>
          <p:cNvSpPr>
            <a:spLocks noGrp="1"/>
          </p:cNvSpPr>
          <p:nvPr>
            <p:ph sz="half" idx="2"/>
          </p:nvPr>
        </p:nvSpPr>
        <p:spPr>
          <a:xfrm>
            <a:off x="365760" y="2043782"/>
            <a:ext cx="5588582" cy="3702110"/>
          </a:xfrm>
        </p:spPr>
        <p:txBody>
          <a:bodyPr>
            <a:normAutofit lnSpcReduction="10000"/>
          </a:bodyPr>
          <a:lstStyle/>
          <a:p>
            <a:r>
              <a:rPr lang="en-US" sz="2400" dirty="0"/>
              <a:t>All parts of the model and software system can be under research</a:t>
            </a:r>
          </a:p>
          <a:p>
            <a:r>
              <a:rPr lang="en-US" sz="2400" dirty="0"/>
              <a:t>Requirements change throughout the lifecycle as knowledge grows</a:t>
            </a:r>
          </a:p>
          <a:p>
            <a:r>
              <a:rPr lang="en-US" sz="2400" dirty="0"/>
              <a:t>Verification complicated by floating point representation</a:t>
            </a:r>
          </a:p>
          <a:p>
            <a:r>
              <a:rPr lang="en-US" sz="2400" dirty="0"/>
              <a:t>Real world is messy, so is the software</a:t>
            </a:r>
          </a:p>
          <a:p>
            <a:r>
              <a:rPr lang="en-US" sz="2400" dirty="0"/>
              <a:t>Increasing architectural diversity</a:t>
            </a:r>
          </a:p>
          <a:p>
            <a:endParaRPr lang="en-US" sz="2400" dirty="0"/>
          </a:p>
          <a:p>
            <a:endParaRPr lang="en-US" sz="2400" dirty="0"/>
          </a:p>
          <a:p>
            <a:endParaRPr lang="en-US" sz="2400" dirty="0"/>
          </a:p>
        </p:txBody>
      </p:sp>
      <p:sp>
        <p:nvSpPr>
          <p:cNvPr id="6" name="Text Placeholder 5"/>
          <p:cNvSpPr>
            <a:spLocks noGrp="1"/>
          </p:cNvSpPr>
          <p:nvPr>
            <p:ph type="body" sz="quarter" idx="3"/>
          </p:nvPr>
        </p:nvSpPr>
        <p:spPr>
          <a:xfrm>
            <a:off x="6191755" y="1163920"/>
            <a:ext cx="5531934" cy="821190"/>
          </a:xfrm>
        </p:spPr>
        <p:txBody>
          <a:bodyPr/>
          <a:lstStyle/>
          <a:p>
            <a:r>
              <a:rPr lang="en-US" sz="2800" dirty="0"/>
              <a:t>Sociological</a:t>
            </a:r>
          </a:p>
        </p:txBody>
      </p:sp>
      <p:sp>
        <p:nvSpPr>
          <p:cNvPr id="8" name="Content Placeholder 7"/>
          <p:cNvSpPr>
            <a:spLocks noGrp="1"/>
          </p:cNvSpPr>
          <p:nvPr>
            <p:ph sz="quarter" idx="4"/>
          </p:nvPr>
        </p:nvSpPr>
        <p:spPr>
          <a:xfrm>
            <a:off x="6191755" y="2043782"/>
            <a:ext cx="5531934" cy="3702110"/>
          </a:xfrm>
        </p:spPr>
        <p:txBody>
          <a:bodyPr/>
          <a:lstStyle/>
          <a:p>
            <a:r>
              <a:rPr lang="en-US" sz="2400" dirty="0"/>
              <a:t>Competing priorities and incentives</a:t>
            </a:r>
          </a:p>
          <a:p>
            <a:pPr lvl="1"/>
            <a:r>
              <a:rPr lang="en-US" sz="2200" dirty="0"/>
              <a:t>Sponsors often care more about scientific publications than software per se</a:t>
            </a:r>
          </a:p>
          <a:p>
            <a:pPr lvl="1"/>
            <a:r>
              <a:rPr lang="en-US" sz="2200" dirty="0"/>
              <a:t>Balancing development and maintenance with research</a:t>
            </a:r>
          </a:p>
          <a:p>
            <a:r>
              <a:rPr lang="en-US" sz="2400" dirty="0"/>
              <a:t>Limited resources </a:t>
            </a:r>
          </a:p>
          <a:p>
            <a:r>
              <a:rPr lang="en-US" sz="2400" dirty="0"/>
              <a:t>Need for interdisciplinary interactions</a:t>
            </a:r>
          </a:p>
          <a:p>
            <a:pPr lvl="1"/>
            <a:r>
              <a:rPr lang="en-US" sz="2200" dirty="0"/>
              <a:t>Many different kinds of expertise to be successful</a:t>
            </a:r>
          </a:p>
          <a:p>
            <a:endParaRPr lang="en-US" sz="2400" dirty="0"/>
          </a:p>
        </p:txBody>
      </p:sp>
    </p:spTree>
    <p:extLst>
      <p:ext uri="{BB962C8B-B14F-4D97-AF65-F5344CB8AC3E}">
        <p14:creationId xmlns:p14="http://schemas.microsoft.com/office/powerpoint/2010/main" val="3957161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681E-868C-4362-8CE9-D9277D90945D}"/>
              </a:ext>
            </a:extLst>
          </p:cNvPr>
          <p:cNvSpPr>
            <a:spLocks noGrp="1"/>
          </p:cNvSpPr>
          <p:nvPr>
            <p:ph type="title"/>
          </p:nvPr>
        </p:nvSpPr>
        <p:spPr/>
        <p:txBody>
          <a:bodyPr/>
          <a:lstStyle/>
          <a:p>
            <a:r>
              <a:rPr lang="en-US" dirty="0"/>
              <a:t>High-Consequence Software-Related Scientific Failures</a:t>
            </a:r>
          </a:p>
        </p:txBody>
      </p:sp>
      <p:sp>
        <p:nvSpPr>
          <p:cNvPr id="4" name="Text Placeholder 3">
            <a:extLst>
              <a:ext uri="{FF2B5EF4-FFF2-40B4-BE49-F238E27FC236}">
                <a16:creationId xmlns:a16="http://schemas.microsoft.com/office/drawing/2014/main" id="{E8D361FB-619E-41D2-B8F0-CA5FA1B12783}"/>
              </a:ext>
            </a:extLst>
          </p:cNvPr>
          <p:cNvSpPr>
            <a:spLocks noGrp="1"/>
          </p:cNvSpPr>
          <p:nvPr>
            <p:ph type="body" idx="1"/>
          </p:nvPr>
        </p:nvSpPr>
        <p:spPr>
          <a:xfrm>
            <a:off x="457200" y="1082160"/>
            <a:ext cx="5588582" cy="821190"/>
          </a:xfrm>
        </p:spPr>
        <p:txBody>
          <a:bodyPr/>
          <a:lstStyle/>
          <a:p>
            <a:r>
              <a:rPr lang="en-US" dirty="0"/>
              <a:t>Therac-25 (1985-1987)</a:t>
            </a:r>
          </a:p>
        </p:txBody>
      </p:sp>
      <p:sp>
        <p:nvSpPr>
          <p:cNvPr id="5" name="Content Placeholder 4">
            <a:extLst>
              <a:ext uri="{FF2B5EF4-FFF2-40B4-BE49-F238E27FC236}">
                <a16:creationId xmlns:a16="http://schemas.microsoft.com/office/drawing/2014/main" id="{56CD8BB6-7BE3-465D-9CA1-DEAACB888B21}"/>
              </a:ext>
            </a:extLst>
          </p:cNvPr>
          <p:cNvSpPr>
            <a:spLocks noGrp="1"/>
          </p:cNvSpPr>
          <p:nvPr>
            <p:ph sz="half" idx="2"/>
          </p:nvPr>
        </p:nvSpPr>
        <p:spPr>
          <a:xfrm>
            <a:off x="457200" y="1903350"/>
            <a:ext cx="5588582" cy="3373229"/>
          </a:xfrm>
        </p:spPr>
        <p:txBody>
          <a:bodyPr/>
          <a:lstStyle/>
          <a:p>
            <a:r>
              <a:rPr lang="en-US" dirty="0"/>
              <a:t>Computer-controlled radiation therapy system</a:t>
            </a:r>
          </a:p>
          <a:p>
            <a:r>
              <a:rPr lang="en-US" b="1" dirty="0"/>
              <a:t>Poor software design, development and testing practices </a:t>
            </a:r>
            <a:r>
              <a:rPr lang="en-US" dirty="0"/>
              <a:t>allowed flaws that let to at least six cases of substantial radiation overdoses, three fatal</a:t>
            </a:r>
          </a:p>
        </p:txBody>
      </p:sp>
      <p:sp>
        <p:nvSpPr>
          <p:cNvPr id="8" name="Text Placeholder 7">
            <a:extLst>
              <a:ext uri="{FF2B5EF4-FFF2-40B4-BE49-F238E27FC236}">
                <a16:creationId xmlns:a16="http://schemas.microsoft.com/office/drawing/2014/main" id="{2A9420E6-1ED3-47F5-A868-592FBE0CF025}"/>
              </a:ext>
            </a:extLst>
          </p:cNvPr>
          <p:cNvSpPr>
            <a:spLocks noGrp="1"/>
          </p:cNvSpPr>
          <p:nvPr>
            <p:ph type="body" sz="quarter" idx="3"/>
          </p:nvPr>
        </p:nvSpPr>
        <p:spPr>
          <a:xfrm>
            <a:off x="6218913" y="1082160"/>
            <a:ext cx="5588581" cy="821190"/>
          </a:xfrm>
        </p:spPr>
        <p:txBody>
          <a:bodyPr/>
          <a:lstStyle/>
          <a:p>
            <a:r>
              <a:rPr lang="en-US" dirty="0"/>
              <a:t>Mars Climate Orbiter (1999)</a:t>
            </a:r>
          </a:p>
        </p:txBody>
      </p:sp>
      <p:sp>
        <p:nvSpPr>
          <p:cNvPr id="10" name="Text Placeholder 9">
            <a:extLst>
              <a:ext uri="{FF2B5EF4-FFF2-40B4-BE49-F238E27FC236}">
                <a16:creationId xmlns:a16="http://schemas.microsoft.com/office/drawing/2014/main" id="{C8632146-7E50-4441-AA9F-3B7BFE2EDC5F}"/>
              </a:ext>
            </a:extLst>
          </p:cNvPr>
          <p:cNvSpPr>
            <a:spLocks noGrp="1"/>
          </p:cNvSpPr>
          <p:nvPr>
            <p:ph sz="quarter" idx="4"/>
          </p:nvPr>
        </p:nvSpPr>
        <p:spPr>
          <a:xfrm>
            <a:off x="6218914" y="1903350"/>
            <a:ext cx="5588582" cy="3373229"/>
          </a:xfrm>
        </p:spPr>
        <p:txBody>
          <a:bodyPr/>
          <a:lstStyle/>
          <a:p>
            <a:r>
              <a:rPr lang="en-US" dirty="0"/>
              <a:t>Incorrect trajectory adjustment caused loss of the orbiter as it was supposed to enter Martian orbit</a:t>
            </a:r>
          </a:p>
          <a:p>
            <a:r>
              <a:rPr lang="en-US" dirty="0"/>
              <a:t>Discrepancy in the units used in two different software components</a:t>
            </a:r>
          </a:p>
          <a:p>
            <a:r>
              <a:rPr lang="en-US" dirty="0"/>
              <a:t>One component </a:t>
            </a:r>
            <a:r>
              <a:rPr lang="en-US" b="1" dirty="0"/>
              <a:t>didn’t follow specifications</a:t>
            </a:r>
          </a:p>
          <a:p>
            <a:r>
              <a:rPr lang="en-US" b="1" dirty="0"/>
              <a:t>Inadequate testing </a:t>
            </a:r>
            <a:r>
              <a:rPr lang="en-US" dirty="0"/>
              <a:t>at the interface</a:t>
            </a:r>
          </a:p>
          <a:p>
            <a:r>
              <a:rPr lang="en-US" dirty="0"/>
              <a:t>Concerns raised earlier in the mission were ignored because they </a:t>
            </a:r>
            <a:r>
              <a:rPr lang="en-US" b="1" dirty="0"/>
              <a:t>weren’t properly documented </a:t>
            </a:r>
          </a:p>
        </p:txBody>
      </p:sp>
      <p:pic>
        <p:nvPicPr>
          <p:cNvPr id="1030" name="Picture 6" descr="Photo of the Therac 25">
            <a:extLst>
              <a:ext uri="{FF2B5EF4-FFF2-40B4-BE49-F238E27FC236}">
                <a16:creationId xmlns:a16="http://schemas.microsoft.com/office/drawing/2014/main" id="{0B40ADAE-0821-49AE-9C40-E819AA1A08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86" t="5757" r="2268" b="3090"/>
          <a:stretch/>
        </p:blipFill>
        <p:spPr bwMode="auto">
          <a:xfrm>
            <a:off x="457200" y="3709440"/>
            <a:ext cx="3312001" cy="2066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408BCE3-0998-4F7D-940F-78254B7569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2747" y="4363920"/>
            <a:ext cx="2570581" cy="23364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914C56D-3B93-4509-884B-13EFE57E3C93}"/>
              </a:ext>
            </a:extLst>
          </p:cNvPr>
          <p:cNvSpPr txBox="1"/>
          <p:nvPr/>
        </p:nvSpPr>
        <p:spPr>
          <a:xfrm>
            <a:off x="7025304" y="5505985"/>
            <a:ext cx="3919153" cy="517065"/>
          </a:xfrm>
          <a:prstGeom prst="rect">
            <a:avLst/>
          </a:prstGeom>
          <a:noFill/>
          <a:ln>
            <a:solidFill>
              <a:schemeClr val="accent4"/>
            </a:solidFill>
          </a:ln>
        </p:spPr>
        <p:txBody>
          <a:bodyPr wrap="square" lIns="118872" tIns="91440" rIns="118872" bIns="91440" rtlCol="0" anchor="ctr" anchorCtr="0">
            <a:spAutoFit/>
          </a:bodyPr>
          <a:lstStyle/>
          <a:p>
            <a:pPr algn="l">
              <a:lnSpc>
                <a:spcPct val="90000"/>
              </a:lnSpc>
            </a:pPr>
            <a:r>
              <a:rPr lang="en-US" sz="2400" i="1" dirty="0">
                <a:solidFill>
                  <a:schemeClr val="accent4"/>
                </a:solidFill>
              </a:rPr>
              <a:t>Just two of many examples</a:t>
            </a:r>
          </a:p>
        </p:txBody>
      </p:sp>
    </p:spTree>
    <p:extLst>
      <p:ext uri="{BB962C8B-B14F-4D97-AF65-F5344CB8AC3E}">
        <p14:creationId xmlns:p14="http://schemas.microsoft.com/office/powerpoint/2010/main" val="1096721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411480"/>
            <a:ext cx="7382802" cy="914400"/>
          </a:xfrm>
        </p:spPr>
        <p:txBody>
          <a:bodyPr/>
          <a:lstStyle/>
          <a:p>
            <a:r>
              <a:rPr lang="en-US" dirty="0"/>
              <a:t>More Subtle Impacts on Scientific Productivity</a:t>
            </a:r>
          </a:p>
        </p:txBody>
      </p:sp>
      <p:sp>
        <p:nvSpPr>
          <p:cNvPr id="3" name="Content Placeholder 2"/>
          <p:cNvSpPr>
            <a:spLocks noGrp="1"/>
          </p:cNvSpPr>
          <p:nvPr>
            <p:ph idx="1"/>
          </p:nvPr>
        </p:nvSpPr>
        <p:spPr>
          <a:xfrm>
            <a:off x="365760" y="1409441"/>
            <a:ext cx="11369809" cy="4047778"/>
          </a:xfrm>
        </p:spPr>
        <p:txBody>
          <a:bodyPr/>
          <a:lstStyle/>
          <a:p>
            <a:r>
              <a:rPr lang="en-US" dirty="0"/>
              <a:t>In 2005, the FLASH astrophysics team was </a:t>
            </a:r>
            <a:br>
              <a:rPr lang="en-US" dirty="0"/>
            </a:br>
            <a:r>
              <a:rPr lang="en-US" dirty="0"/>
              <a:t>offered a unique opportunity to access one </a:t>
            </a:r>
            <a:br>
              <a:rPr lang="en-US" dirty="0"/>
            </a:br>
            <a:r>
              <a:rPr lang="en-US" dirty="0"/>
              <a:t>of the biggest machines in the world at that </a:t>
            </a:r>
            <a:br>
              <a:rPr lang="en-US" dirty="0"/>
            </a:br>
            <a:r>
              <a:rPr lang="en-US" dirty="0"/>
              <a:t>time (BG/L) for a dedicated run</a:t>
            </a:r>
          </a:p>
          <a:p>
            <a:r>
              <a:rPr lang="en-US" dirty="0"/>
              <a:t>Short notice to prepare</a:t>
            </a:r>
          </a:p>
          <a:p>
            <a:pPr lvl="1">
              <a:spcBef>
                <a:spcPts val="200"/>
              </a:spcBef>
            </a:pPr>
            <a:r>
              <a:rPr lang="en-US" b="1" dirty="0"/>
              <a:t>&lt; 1month to get ready for 1.5 week run</a:t>
            </a:r>
            <a:endParaRPr lang="en-US" dirty="0"/>
          </a:p>
          <a:p>
            <a:r>
              <a:rPr lang="en-US" dirty="0"/>
              <a:t>Quick and dirty development of particle capability in code</a:t>
            </a:r>
          </a:p>
          <a:p>
            <a:r>
              <a:rPr lang="en-US" dirty="0"/>
              <a:t>Error in tracking particles resulted in duplicated tags from round-off</a:t>
            </a:r>
          </a:p>
          <a:p>
            <a:r>
              <a:rPr lang="en-US" dirty="0"/>
              <a:t>Had to develop post-processing tools to correctly identify trajectories</a:t>
            </a:r>
          </a:p>
          <a:p>
            <a:pPr lvl="1">
              <a:spcBef>
                <a:spcPts val="200"/>
              </a:spcBef>
            </a:pPr>
            <a:r>
              <a:rPr lang="en-US" b="1" dirty="0"/>
              <a:t>6 months to process results</a:t>
            </a:r>
          </a:p>
          <a:p>
            <a:endParaRPr lang="en-US" dirty="0"/>
          </a:p>
          <a:p>
            <a:endParaRPr lang="en-US" dirty="0"/>
          </a:p>
          <a:p>
            <a:endParaRPr lang="en-US" dirty="0"/>
          </a:p>
          <a:p>
            <a:endParaRPr lang="en-US" dirty="0"/>
          </a:p>
        </p:txBody>
      </p:sp>
      <p:sp>
        <p:nvSpPr>
          <p:cNvPr id="4" name="Rounded Rectangle 3"/>
          <p:cNvSpPr/>
          <p:nvPr/>
        </p:nvSpPr>
        <p:spPr>
          <a:xfrm>
            <a:off x="365760" y="5606978"/>
            <a:ext cx="11266797" cy="11690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FLASH had a software process in place. It was tested regularly. This was one instance when the full process could not be applied because of time constraints. </a:t>
            </a:r>
          </a:p>
        </p:txBody>
      </p:sp>
      <p:pic>
        <p:nvPicPr>
          <p:cNvPr id="5" name="Content Placeholder 5" descr="particles.jpg"/>
          <p:cNvPicPr>
            <a:picLocks noChangeAspect="1"/>
          </p:cNvPicPr>
          <p:nvPr/>
        </p:nvPicPr>
        <p:blipFill>
          <a:blip r:embed="rId3" cstate="print">
            <a:extLst>
              <a:ext uri="{28A0092B-C50C-407E-A947-70E740481C1C}">
                <a14:useLocalDpi xmlns:a14="http://schemas.microsoft.com/office/drawing/2010/main" val="0"/>
              </a:ext>
            </a:extLst>
          </a:blip>
          <a:srcRect t="15266" b="15266"/>
          <a:stretch>
            <a:fillRect/>
          </a:stretch>
        </p:blipFill>
        <p:spPr bwMode="auto">
          <a:xfrm>
            <a:off x="7382801" y="411480"/>
            <a:ext cx="4440263" cy="2313449"/>
          </a:xfrm>
          <a:prstGeom prst="rect">
            <a:avLst/>
          </a:prstGeom>
          <a:noFill/>
          <a:ln w="9525">
            <a:noFill/>
            <a:miter lim="800000"/>
            <a:headEnd/>
            <a:tailEnd/>
          </a:ln>
        </p:spPr>
      </p:pic>
    </p:spTree>
    <p:extLst>
      <p:ext uri="{BB962C8B-B14F-4D97-AF65-F5344CB8AC3E}">
        <p14:creationId xmlns:p14="http://schemas.microsoft.com/office/powerpoint/2010/main" val="1356759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8C76E-ADF1-4EAC-97C5-8BDB0E63E3F6}"/>
              </a:ext>
            </a:extLst>
          </p:cNvPr>
          <p:cNvSpPr>
            <a:spLocks noGrp="1"/>
          </p:cNvSpPr>
          <p:nvPr>
            <p:ph type="title"/>
          </p:nvPr>
        </p:nvSpPr>
        <p:spPr/>
        <p:txBody>
          <a:bodyPr/>
          <a:lstStyle/>
          <a:p>
            <a:r>
              <a:rPr lang="en-US" dirty="0"/>
              <a:t>Technical Debt</a:t>
            </a:r>
          </a:p>
        </p:txBody>
      </p:sp>
      <p:sp>
        <p:nvSpPr>
          <p:cNvPr id="3" name="Content Placeholder 2">
            <a:extLst>
              <a:ext uri="{FF2B5EF4-FFF2-40B4-BE49-F238E27FC236}">
                <a16:creationId xmlns:a16="http://schemas.microsoft.com/office/drawing/2014/main" id="{2255B14C-4E3E-4DB2-8529-0139E3DE7D42}"/>
              </a:ext>
            </a:extLst>
          </p:cNvPr>
          <p:cNvSpPr>
            <a:spLocks noGrp="1"/>
          </p:cNvSpPr>
          <p:nvPr>
            <p:ph idx="1"/>
          </p:nvPr>
        </p:nvSpPr>
        <p:spPr>
          <a:xfrm>
            <a:off x="365760" y="2892389"/>
            <a:ext cx="11369809" cy="4047778"/>
          </a:xfrm>
        </p:spPr>
        <p:txBody>
          <a:bodyPr/>
          <a:lstStyle/>
          <a:p>
            <a:pPr marL="0" indent="0">
              <a:buNone/>
            </a:pPr>
            <a:r>
              <a:rPr lang="en-US" dirty="0"/>
              <a:t>Like monetary debt, the more you accumulate, the harder it is to pay off</a:t>
            </a:r>
          </a:p>
          <a:p>
            <a:r>
              <a:rPr lang="en-US" dirty="0"/>
              <a:t>Increases cost of maintenance</a:t>
            </a:r>
          </a:p>
          <a:p>
            <a:r>
              <a:rPr lang="en-US" dirty="0"/>
              <a:t>Parts of software may become unusable over time</a:t>
            </a:r>
          </a:p>
          <a:p>
            <a:r>
              <a:rPr lang="en-US" dirty="0"/>
              <a:t>Inadequately verified software produces questionable results</a:t>
            </a:r>
          </a:p>
          <a:p>
            <a:r>
              <a:rPr lang="en-US" dirty="0"/>
              <a:t>Increases ramp-up time for new developers</a:t>
            </a:r>
          </a:p>
          <a:p>
            <a:r>
              <a:rPr lang="en-US" b="1" dirty="0">
                <a:solidFill>
                  <a:schemeClr val="tx2"/>
                </a:solidFill>
              </a:rPr>
              <a:t>Overall, reduces software and science productivity</a:t>
            </a:r>
          </a:p>
        </p:txBody>
      </p:sp>
      <p:sp>
        <p:nvSpPr>
          <p:cNvPr id="5" name="Rectangle 4">
            <a:extLst>
              <a:ext uri="{FF2B5EF4-FFF2-40B4-BE49-F238E27FC236}">
                <a16:creationId xmlns:a16="http://schemas.microsoft.com/office/drawing/2014/main" id="{EED0B917-5ACB-4EA0-B849-BE3F0F378877}"/>
              </a:ext>
            </a:extLst>
          </p:cNvPr>
          <p:cNvSpPr/>
          <p:nvPr/>
        </p:nvSpPr>
        <p:spPr>
          <a:xfrm>
            <a:off x="2447567" y="1074694"/>
            <a:ext cx="7351360" cy="1569660"/>
          </a:xfrm>
          <a:prstGeom prst="rect">
            <a:avLst/>
          </a:prstGeom>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spAutoFit/>
          </a:bodyPr>
          <a:lstStyle/>
          <a:p>
            <a:pPr algn="ctr"/>
            <a:r>
              <a:rPr lang="en-US" sz="2400" dirty="0">
                <a:solidFill>
                  <a:schemeClr val="bg1"/>
                </a:solidFill>
              </a:rPr>
              <a:t>The implied cost of additional rework caused by choosing an easy (limited) solution now instead of </a:t>
            </a:r>
            <a:br>
              <a:rPr lang="en-US" sz="2400" dirty="0">
                <a:solidFill>
                  <a:schemeClr val="bg1"/>
                </a:solidFill>
              </a:rPr>
            </a:br>
            <a:r>
              <a:rPr lang="en-US" sz="2400" dirty="0">
                <a:solidFill>
                  <a:schemeClr val="bg1"/>
                </a:solidFill>
              </a:rPr>
              <a:t>using a better approach that would take longer.</a:t>
            </a:r>
          </a:p>
          <a:p>
            <a:pPr algn="r"/>
            <a:r>
              <a:rPr lang="en-US" sz="2400" dirty="0">
                <a:solidFill>
                  <a:schemeClr val="bg1"/>
                </a:solidFill>
              </a:rPr>
              <a:t>-- Wikipedia </a:t>
            </a:r>
          </a:p>
        </p:txBody>
      </p:sp>
    </p:spTree>
    <p:extLst>
      <p:ext uri="{BB962C8B-B14F-4D97-AF65-F5344CB8AC3E}">
        <p14:creationId xmlns:p14="http://schemas.microsoft.com/office/powerpoint/2010/main" val="488493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1B305-C6F2-4C36-9A38-F2C17456AE2B}"/>
              </a:ext>
            </a:extLst>
          </p:cNvPr>
          <p:cNvSpPr>
            <a:spLocks noGrp="1"/>
          </p:cNvSpPr>
          <p:nvPr>
            <p:ph type="title"/>
          </p:nvPr>
        </p:nvSpPr>
        <p:spPr>
          <a:xfrm>
            <a:off x="365761" y="411480"/>
            <a:ext cx="7749992" cy="914400"/>
          </a:xfrm>
        </p:spPr>
        <p:txBody>
          <a:bodyPr/>
          <a:lstStyle/>
          <a:p>
            <a:r>
              <a:rPr lang="en-US" dirty="0"/>
              <a:t>Scientific Facilities Provide Valuable Resources</a:t>
            </a:r>
          </a:p>
        </p:txBody>
      </p:sp>
      <p:sp>
        <p:nvSpPr>
          <p:cNvPr id="10" name="Content Placeholder 9">
            <a:extLst>
              <a:ext uri="{FF2B5EF4-FFF2-40B4-BE49-F238E27FC236}">
                <a16:creationId xmlns:a16="http://schemas.microsoft.com/office/drawing/2014/main" id="{DFC96AD3-4FF0-435B-AC4F-F2EE976B850D}"/>
              </a:ext>
            </a:extLst>
          </p:cNvPr>
          <p:cNvSpPr>
            <a:spLocks noGrp="1"/>
          </p:cNvSpPr>
          <p:nvPr>
            <p:ph idx="1"/>
          </p:nvPr>
        </p:nvSpPr>
        <p:spPr>
          <a:xfrm>
            <a:off x="365761" y="1535565"/>
            <a:ext cx="7749994" cy="4047778"/>
          </a:xfrm>
        </p:spPr>
        <p:txBody>
          <a:bodyPr/>
          <a:lstStyle/>
          <a:p>
            <a:r>
              <a:rPr lang="en-US" dirty="0"/>
              <a:t>Major supercomputers often cost O($100M)</a:t>
            </a:r>
          </a:p>
          <a:p>
            <a:r>
              <a:rPr lang="en-US" dirty="0"/>
              <a:t>All cost millions more to operate, annually</a:t>
            </a:r>
          </a:p>
          <a:p>
            <a:r>
              <a:rPr lang="en-US" dirty="0"/>
              <a:t>Significant allocations on large supercomputers can be worth millions</a:t>
            </a:r>
          </a:p>
          <a:p>
            <a:r>
              <a:rPr lang="en-US" dirty="0"/>
              <a:t>Even if you don’t pay the $ you have to spend the time and effort to get the allocation</a:t>
            </a:r>
          </a:p>
          <a:p>
            <a:r>
              <a:rPr lang="en-US" b="1" u="sng" dirty="0">
                <a:solidFill>
                  <a:schemeClr val="tx2"/>
                </a:solidFill>
              </a:rPr>
              <a:t>Sponsors’ concern</a:t>
            </a:r>
            <a:r>
              <a:rPr lang="en-US" b="1" dirty="0">
                <a:solidFill>
                  <a:schemeClr val="tx2"/>
                </a:solidFill>
              </a:rPr>
              <a:t>: Are you being a good steward of the resources?</a:t>
            </a:r>
          </a:p>
          <a:p>
            <a:r>
              <a:rPr lang="en-US" b="1" u="sng" dirty="0">
                <a:solidFill>
                  <a:schemeClr val="tx2"/>
                </a:solidFill>
              </a:rPr>
              <a:t>Your concern</a:t>
            </a:r>
            <a:r>
              <a:rPr lang="en-US" b="1" dirty="0">
                <a:solidFill>
                  <a:schemeClr val="tx2"/>
                </a:solidFill>
              </a:rPr>
              <a:t>: Are you getting the most science possible out of your work (aka scientific productivity)?</a:t>
            </a:r>
          </a:p>
        </p:txBody>
      </p:sp>
      <p:pic>
        <p:nvPicPr>
          <p:cNvPr id="8" name="Picture 7">
            <a:extLst>
              <a:ext uri="{FF2B5EF4-FFF2-40B4-BE49-F238E27FC236}">
                <a16:creationId xmlns:a16="http://schemas.microsoft.com/office/drawing/2014/main" id="{CBF1AD80-AE63-444B-8CCE-A328E711D223}"/>
              </a:ext>
            </a:extLst>
          </p:cNvPr>
          <p:cNvPicPr>
            <a:picLocks noChangeAspect="1"/>
          </p:cNvPicPr>
          <p:nvPr/>
        </p:nvPicPr>
        <p:blipFill>
          <a:blip r:embed="rId2"/>
          <a:stretch>
            <a:fillRect/>
          </a:stretch>
        </p:blipFill>
        <p:spPr>
          <a:xfrm>
            <a:off x="8190744" y="2236185"/>
            <a:ext cx="3703320" cy="1851660"/>
          </a:xfrm>
          <a:prstGeom prst="rect">
            <a:avLst/>
          </a:prstGeom>
        </p:spPr>
      </p:pic>
      <p:pic>
        <p:nvPicPr>
          <p:cNvPr id="9" name="Picture 4" descr="Image result for olcf frontier images">
            <a:extLst>
              <a:ext uri="{FF2B5EF4-FFF2-40B4-BE49-F238E27FC236}">
                <a16:creationId xmlns:a16="http://schemas.microsoft.com/office/drawing/2014/main" id="{96E8923D-49A5-47B3-89A0-1F0743A5BE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5754" y="73956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3">
            <a:extLst>
              <a:ext uri="{FF2B5EF4-FFF2-40B4-BE49-F238E27FC236}">
                <a16:creationId xmlns:a16="http://schemas.microsoft.com/office/drawing/2014/main" id="{3352E1D0-7C38-486F-8113-805BA100DA8B}"/>
              </a:ext>
            </a:extLst>
          </p:cNvPr>
          <p:cNvPicPr>
            <a:picLocks noChangeAspect="1"/>
          </p:cNvPicPr>
          <p:nvPr/>
        </p:nvPicPr>
        <p:blipFill>
          <a:blip r:embed="rId4"/>
          <a:stretch>
            <a:fillRect/>
          </a:stretch>
        </p:blipFill>
        <p:spPr>
          <a:xfrm>
            <a:off x="8190744" y="3973133"/>
            <a:ext cx="3703320" cy="1902581"/>
          </a:xfrm>
          <a:prstGeom prst="rect">
            <a:avLst/>
          </a:prstGeom>
        </p:spPr>
      </p:pic>
    </p:spTree>
    <p:extLst>
      <p:ext uri="{BB962C8B-B14F-4D97-AF65-F5344CB8AC3E}">
        <p14:creationId xmlns:p14="http://schemas.microsoft.com/office/powerpoint/2010/main" val="3897380864"/>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2729</TotalTime>
  <Words>2900</Words>
  <Application>Microsoft Macintosh PowerPoint</Application>
  <PresentationFormat>Custom</PresentationFormat>
  <Paragraphs>345</Paragraphs>
  <Slides>23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Arial Black</vt:lpstr>
      <vt:lpstr>Calibri</vt:lpstr>
      <vt:lpstr>Presentations (Wide Screen)</vt:lpstr>
      <vt:lpstr>Motivation and Overview of Best Practices in HPC Software Development</vt:lpstr>
      <vt:lpstr>License, Citation and Acknowledgements</vt:lpstr>
      <vt:lpstr>PowerPoint Presentation</vt:lpstr>
      <vt:lpstr>The Success of Computational Science Creates the Challenges of Computational Science</vt:lpstr>
      <vt:lpstr>Challenges Developing Scientific Applications Today</vt:lpstr>
      <vt:lpstr>High-Consequence Software-Related Scientific Failures</vt:lpstr>
      <vt:lpstr>More Subtle Impacts on Scientific Productivity</vt:lpstr>
      <vt:lpstr>Technical Debt</vt:lpstr>
      <vt:lpstr>Scientific Facilities Provide Valuable Resources</vt:lpstr>
      <vt:lpstr>PowerPoint Presentation</vt:lpstr>
      <vt:lpstr>So, What Are Good Software Practices?</vt:lpstr>
      <vt:lpstr>Example 1: Best Practices for Scientific Computing (1/2)</vt:lpstr>
      <vt:lpstr>Example 1: Best Practices for Scientific Computing (2/2)</vt:lpstr>
      <vt:lpstr>Example 2: Good Enough Practices in Scientific Computing (1/2)</vt:lpstr>
      <vt:lpstr>Example 2: Good Enough Practices in Scientific Computing (2/2)</vt:lpstr>
      <vt:lpstr>Example 3: Linux Foundation Core Infrastructure Initiative (CII) Best Practices Badging Program</vt:lpstr>
      <vt:lpstr>CII Best Practices Criteria Summary</vt:lpstr>
      <vt:lpstr>Software Engineering Advice Often Needs Adaptation for Scientific Software</vt:lpstr>
      <vt:lpstr>How Much (Time, Effort) Should I Spend on Software Engineering?</vt:lpstr>
      <vt:lpstr>Continual, Incremental Software Process Improvement</vt:lpstr>
      <vt:lpstr>About Today’s Tutorial</vt:lpstr>
      <vt:lpstr>Agenda (Morning)</vt:lpstr>
      <vt:lpstr>Agenda (Afternoon)</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Microsoft Office User</cp:lastModifiedBy>
  <cp:revision>375</cp:revision>
  <cp:lastPrinted>2017-11-02T18:35:01Z</cp:lastPrinted>
  <dcterms:created xsi:type="dcterms:W3CDTF">2018-11-06T17:28:56Z</dcterms:created>
  <dcterms:modified xsi:type="dcterms:W3CDTF">2021-09-17T23:37:57Z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