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35" r:id="rId4"/>
  </p:sldMasterIdLst>
  <p:notesMasterIdLst>
    <p:notesMasterId r:id="rId37"/>
  </p:notesMasterIdLst>
  <p:handoutMasterIdLst>
    <p:handoutMasterId r:id="rId38"/>
  </p:handoutMasterIdLst>
  <p:sldIdLst>
    <p:sldId id="318" r:id="rId5"/>
    <p:sldId id="320" r:id="rId6"/>
    <p:sldId id="615" r:id="rId7"/>
    <p:sldId id="669" r:id="rId8"/>
    <p:sldId id="670" r:id="rId9"/>
    <p:sldId id="675" r:id="rId10"/>
    <p:sldId id="640" r:id="rId11"/>
    <p:sldId id="676" r:id="rId12"/>
    <p:sldId id="601" r:id="rId13"/>
    <p:sldId id="642" r:id="rId14"/>
    <p:sldId id="660" r:id="rId15"/>
    <p:sldId id="661" r:id="rId16"/>
    <p:sldId id="662" r:id="rId17"/>
    <p:sldId id="677" r:id="rId18"/>
    <p:sldId id="674" r:id="rId19"/>
    <p:sldId id="678" r:id="rId20"/>
    <p:sldId id="679" r:id="rId21"/>
    <p:sldId id="680" r:id="rId22"/>
    <p:sldId id="5556" r:id="rId23"/>
    <p:sldId id="684" r:id="rId24"/>
    <p:sldId id="685" r:id="rId25"/>
    <p:sldId id="686" r:id="rId26"/>
    <p:sldId id="687" r:id="rId27"/>
    <p:sldId id="635" r:id="rId28"/>
    <p:sldId id="688" r:id="rId29"/>
    <p:sldId id="689" r:id="rId30"/>
    <p:sldId id="5557" r:id="rId31"/>
    <p:sldId id="5560" r:id="rId32"/>
    <p:sldId id="5559" r:id="rId33"/>
    <p:sldId id="5558" r:id="rId34"/>
    <p:sldId id="5555" r:id="rId35"/>
    <p:sldId id="673" r:id="rId36"/>
  </p:sldIdLst>
  <p:sldSz cx="12188825" cy="6858000"/>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888" userDrawn="1">
          <p15:clr>
            <a:srgbClr val="A4A3A4"/>
          </p15:clr>
        </p15:guide>
        <p15:guide id="2" pos="3839" userDrawn="1">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07262"/>
    <a:srgbClr val="EEC8FA"/>
    <a:srgbClr val="A952EE"/>
    <a:srgbClr val="BA51FC"/>
    <a:srgbClr val="B359FF"/>
    <a:srgbClr val="9545D3"/>
    <a:srgbClr val="C39C2F"/>
    <a:srgbClr val="C59C27"/>
    <a:srgbClr val="D13940"/>
    <a:srgbClr val="EF9A1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213" autoAdjust="0"/>
    <p:restoredTop sz="95280" autoAdjust="0"/>
  </p:normalViewPr>
  <p:slideViewPr>
    <p:cSldViewPr snapToGrid="0" showGuides="1">
      <p:cViewPr varScale="1">
        <p:scale>
          <a:sx n="120" d="100"/>
          <a:sy n="120" d="100"/>
        </p:scale>
        <p:origin x="600" y="108"/>
      </p:cViewPr>
      <p:guideLst>
        <p:guide orient="horz" pos="888"/>
        <p:guide pos="3839"/>
      </p:guideLst>
    </p:cSldViewPr>
  </p:slideViewPr>
  <p:notesTextViewPr>
    <p:cViewPr>
      <p:scale>
        <a:sx n="1" d="1"/>
        <a:sy n="1" d="1"/>
      </p:scale>
      <p:origin x="0" y="0"/>
    </p:cViewPr>
  </p:notesTextViewPr>
  <p:sorterViewPr>
    <p:cViewPr varScale="1">
      <p:scale>
        <a:sx n="1" d="1"/>
        <a:sy n="1" d="1"/>
      </p:scale>
      <p:origin x="0" y="0"/>
    </p:cViewPr>
  </p:sorterViewPr>
  <p:notesViewPr>
    <p:cSldViewPr snapToGrid="0" showGuides="1">
      <p:cViewPr varScale="1">
        <p:scale>
          <a:sx n="55" d="100"/>
          <a:sy n="55" d="100"/>
        </p:scale>
        <p:origin x="-1472" y="-6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presProps" Target="presProps.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fld id="{0B842F42-2CE9-4E35-95C1-410DC08A50B1}" type="datetimeFigureOut">
              <a:rPr lang="en-US" smtClean="0"/>
              <a:t>5/9/2023</a:t>
            </a:fld>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fld id="{26F2E89A-4FDF-4617-8DDF-BE2769EE821E}" type="slidenum">
              <a:rPr lang="en-US" smtClean="0"/>
              <a:t>‹#›</a:t>
            </a:fld>
            <a:endParaRPr lang="en-US"/>
          </a:p>
        </p:txBody>
      </p:sp>
    </p:spTree>
    <p:extLst>
      <p:ext uri="{BB962C8B-B14F-4D97-AF65-F5344CB8AC3E}">
        <p14:creationId xmlns:p14="http://schemas.microsoft.com/office/powerpoint/2010/main" val="25792619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fld id="{6F282904-F315-4730-8D91-37D99E141A6F}" type="datetimeFigureOut">
              <a:rPr lang="en-US" smtClean="0"/>
              <a:t>5/9/2023</a:t>
            </a:fld>
            <a:endParaRPr lang="en-US"/>
          </a:p>
        </p:txBody>
      </p:sp>
      <p:sp>
        <p:nvSpPr>
          <p:cNvPr id="4" name="Slide Image Placeholder 3"/>
          <p:cNvSpPr>
            <a:spLocks noGrp="1" noRot="1" noChangeAspect="1"/>
          </p:cNvSpPr>
          <p:nvPr>
            <p:ph type="sldImg" idx="2"/>
          </p:nvPr>
        </p:nvSpPr>
        <p:spPr>
          <a:xfrm>
            <a:off x="407988" y="696913"/>
            <a:ext cx="6194425"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fld id="{54E672D7-8E2D-4611-973D-F4591A707C34}" type="slidenum">
              <a:rPr lang="en-US" smtClean="0"/>
              <a:t>‹#›</a:t>
            </a:fld>
            <a:endParaRPr lang="en-US"/>
          </a:p>
        </p:txBody>
      </p:sp>
    </p:spTree>
    <p:extLst>
      <p:ext uri="{BB962C8B-B14F-4D97-AF65-F5344CB8AC3E}">
        <p14:creationId xmlns:p14="http://schemas.microsoft.com/office/powerpoint/2010/main" val="17013578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Example of changing</a:t>
            </a:r>
            <a:r>
              <a:rPr lang="en-US" baseline="0" dirty="0"/>
              <a:t> the block size to adjust to the cache memory</a:t>
            </a:r>
          </a:p>
          <a:p>
            <a:r>
              <a:rPr lang="en-US" baseline="0" dirty="0"/>
              <a:t>And point-to-point </a:t>
            </a:r>
            <a:r>
              <a:rPr lang="en-US" baseline="0" dirty="0" err="1"/>
              <a:t>Vs</a:t>
            </a:r>
            <a:r>
              <a:rPr lang="en-US" baseline="0" dirty="0"/>
              <a:t> collectives depending upon the scale of the problem</a:t>
            </a:r>
            <a:endParaRPr lang="en-US" dirty="0"/>
          </a:p>
        </p:txBody>
      </p:sp>
      <p:sp>
        <p:nvSpPr>
          <p:cNvPr id="4" name="Slide Number Placeholder 3"/>
          <p:cNvSpPr>
            <a:spLocks noGrp="1"/>
          </p:cNvSpPr>
          <p:nvPr>
            <p:ph type="sldNum" sz="quarter" idx="10"/>
          </p:nvPr>
        </p:nvSpPr>
        <p:spPr/>
        <p:txBody>
          <a:bodyPr/>
          <a:lstStyle/>
          <a:p>
            <a:fld id="{6E363A66-168C-0143-BD3D-B116B7B003A5}" type="slidenum">
              <a:rPr lang="en-US" smtClean="0"/>
              <a:t>9</a:t>
            </a:fld>
            <a:endParaRPr lang="en-US"/>
          </a:p>
        </p:txBody>
      </p:sp>
    </p:spTree>
    <p:extLst>
      <p:ext uri="{BB962C8B-B14F-4D97-AF65-F5344CB8AC3E}">
        <p14:creationId xmlns:p14="http://schemas.microsoft.com/office/powerpoint/2010/main" val="26858242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Example of changing</a:t>
            </a:r>
            <a:r>
              <a:rPr lang="en-US" baseline="0" dirty="0"/>
              <a:t> the block size to adjust to the cache memory</a:t>
            </a:r>
          </a:p>
          <a:p>
            <a:r>
              <a:rPr lang="en-US" baseline="0" dirty="0"/>
              <a:t>And point-to-point </a:t>
            </a:r>
            <a:r>
              <a:rPr lang="en-US" baseline="0" dirty="0" err="1"/>
              <a:t>Vs</a:t>
            </a:r>
            <a:r>
              <a:rPr lang="en-US" baseline="0" dirty="0"/>
              <a:t> collectives depending upon the scale of the problem</a:t>
            </a:r>
            <a:endParaRPr lang="en-US" dirty="0"/>
          </a:p>
        </p:txBody>
      </p:sp>
      <p:sp>
        <p:nvSpPr>
          <p:cNvPr id="4" name="Slide Number Placeholder 3"/>
          <p:cNvSpPr>
            <a:spLocks noGrp="1"/>
          </p:cNvSpPr>
          <p:nvPr>
            <p:ph type="sldNum" sz="quarter" idx="10"/>
          </p:nvPr>
        </p:nvSpPr>
        <p:spPr/>
        <p:txBody>
          <a:bodyPr/>
          <a:lstStyle/>
          <a:p>
            <a:fld id="{6E363A66-168C-0143-BD3D-B116B7B003A5}" type="slidenum">
              <a:rPr lang="en-US" smtClean="0"/>
              <a:t>10</a:t>
            </a:fld>
            <a:endParaRPr lang="en-US"/>
          </a:p>
        </p:txBody>
      </p:sp>
    </p:spTree>
    <p:extLst>
      <p:ext uri="{BB962C8B-B14F-4D97-AF65-F5344CB8AC3E}">
        <p14:creationId xmlns:p14="http://schemas.microsoft.com/office/powerpoint/2010/main" val="11596054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Various forms :: CUDE, HIP, </a:t>
            </a:r>
            <a:r>
              <a:rPr lang="en-US" dirty="0" err="1"/>
              <a:t>OpenACC</a:t>
            </a:r>
            <a:r>
              <a:rPr lang="en-US" dirty="0"/>
              <a:t>, OpenMP, </a:t>
            </a:r>
            <a:r>
              <a:rPr lang="en-US" dirty="0" err="1"/>
              <a:t>OneAPI</a:t>
            </a:r>
            <a:r>
              <a:rPr lang="en-US" dirty="0"/>
              <a:t>, SYCL </a:t>
            </a:r>
            <a:r>
              <a:rPr lang="en-US" dirty="0" err="1"/>
              <a:t>etc</a:t>
            </a:r>
            <a:r>
              <a:rPr lang="en-US" dirty="0"/>
              <a:t> </a:t>
            </a:r>
            <a:r>
              <a:rPr lang="en-US" dirty="0" err="1"/>
              <a:t>etc</a:t>
            </a:r>
            <a:endParaRPr lang="en-US" dirty="0"/>
          </a:p>
        </p:txBody>
      </p:sp>
      <p:sp>
        <p:nvSpPr>
          <p:cNvPr id="4" name="Slide Number Placeholder 3"/>
          <p:cNvSpPr>
            <a:spLocks noGrp="1"/>
          </p:cNvSpPr>
          <p:nvPr>
            <p:ph type="sldNum" sz="quarter" idx="5"/>
          </p:nvPr>
        </p:nvSpPr>
        <p:spPr/>
        <p:txBody>
          <a:bodyPr/>
          <a:lstStyle/>
          <a:p>
            <a:fld id="{54E672D7-8E2D-4611-973D-F4591A707C34}" type="slidenum">
              <a:rPr lang="en-US" smtClean="0"/>
              <a:t>20</a:t>
            </a:fld>
            <a:endParaRPr lang="en-US"/>
          </a:p>
        </p:txBody>
      </p:sp>
    </p:spTree>
    <p:extLst>
      <p:ext uri="{BB962C8B-B14F-4D97-AF65-F5344CB8AC3E}">
        <p14:creationId xmlns:p14="http://schemas.microsoft.com/office/powerpoint/2010/main" val="19652085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most accelerator systems these days have mechanisms for sharing (reading/writing) memory between host and device.  Easy, but generally not the most performant approach</a:t>
            </a:r>
          </a:p>
          <a:p>
            <a:r>
              <a:rPr lang="en-US" dirty="0"/>
              <a:t>confounding differences between systems with regard to how well that sharing is supported.</a:t>
            </a:r>
          </a:p>
          <a:p>
            <a:r>
              <a:rPr lang="en-US" dirty="0"/>
              <a:t>Task based examples – Legion, </a:t>
            </a:r>
            <a:r>
              <a:rPr lang="en-US" dirty="0" err="1"/>
              <a:t>PaRSEC</a:t>
            </a:r>
            <a:r>
              <a:rPr lang="en-US" dirty="0"/>
              <a:t>, HPX, </a:t>
            </a:r>
            <a:r>
              <a:rPr lang="en-US" dirty="0" err="1"/>
              <a:t>StarPU</a:t>
            </a:r>
            <a:r>
              <a:rPr lang="en-US" dirty="0"/>
              <a:t>, Charm++</a:t>
            </a:r>
          </a:p>
        </p:txBody>
      </p:sp>
      <p:sp>
        <p:nvSpPr>
          <p:cNvPr id="4" name="Slide Number Placeholder 3"/>
          <p:cNvSpPr>
            <a:spLocks noGrp="1"/>
          </p:cNvSpPr>
          <p:nvPr>
            <p:ph type="sldNum" sz="quarter" idx="5"/>
          </p:nvPr>
        </p:nvSpPr>
        <p:spPr/>
        <p:txBody>
          <a:bodyPr/>
          <a:lstStyle/>
          <a:p>
            <a:fld id="{54E672D7-8E2D-4611-973D-F4591A707C34}" type="slidenum">
              <a:rPr lang="en-US" smtClean="0"/>
              <a:t>25</a:t>
            </a:fld>
            <a:endParaRPr lang="en-US"/>
          </a:p>
        </p:txBody>
      </p:sp>
    </p:spTree>
    <p:extLst>
      <p:ext uri="{BB962C8B-B14F-4D97-AF65-F5344CB8AC3E}">
        <p14:creationId xmlns:p14="http://schemas.microsoft.com/office/powerpoint/2010/main" val="31669246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0D1486B-722D-9B49-913C-F91D7B47AE8B}" type="slidenum">
              <a:rPr lang="en-US" smtClean="0"/>
              <a:t>31</a:t>
            </a:fld>
            <a:endParaRPr lang="en-US"/>
          </a:p>
        </p:txBody>
      </p:sp>
    </p:spTree>
    <p:extLst>
      <p:ext uri="{BB962C8B-B14F-4D97-AF65-F5344CB8AC3E}">
        <p14:creationId xmlns:p14="http://schemas.microsoft.com/office/powerpoint/2010/main" val="148163810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5.png"/><Relationship Id="rId4" Type="http://schemas.microsoft.com/office/2007/relationships/hdphoto" Target="../media/hdphoto1.wdp"/></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4.png"/><Relationship Id="rId7"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5.png"/><Relationship Id="rId4" Type="http://schemas.microsoft.com/office/2007/relationships/hdphoto" Target="../media/hdphoto1.wdp"/><Relationship Id="rId9"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7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0639"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C432A180-7341-4E28-8C2B-73F9AB53D13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31810" y="1848659"/>
            <a:ext cx="2108499" cy="914400"/>
          </a:xfrm>
          <a:prstGeom prst="rect">
            <a:avLst/>
          </a:prstGeom>
        </p:spPr>
      </p:pic>
    </p:spTree>
    <p:extLst>
      <p:ext uri="{BB962C8B-B14F-4D97-AF65-F5344CB8AC3E}">
        <p14:creationId xmlns:p14="http://schemas.microsoft.com/office/powerpoint/2010/main" val="3249263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8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2749"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C432A180-7341-4E28-8C2B-73F9AB53D13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33920" y="1848659"/>
            <a:ext cx="2108499" cy="914400"/>
          </a:xfrm>
          <a:prstGeom prst="rect">
            <a:avLst/>
          </a:prstGeom>
        </p:spPr>
      </p:pic>
      <p:pic>
        <p:nvPicPr>
          <p:cNvPr id="13" name="Picture 2" descr="https://licensebuttons.net/l/by/4.0/88x31.png">
            <a:extLst>
              <a:ext uri="{FF2B5EF4-FFF2-40B4-BE49-F238E27FC236}">
                <a16:creationId xmlns:a16="http://schemas.microsoft.com/office/drawing/2014/main" id="{FAFD7D99-41CA-4FD0-9396-9C5659F22045}"/>
              </a:ext>
            </a:extLst>
          </p:cNvPr>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969069" y="5841262"/>
            <a:ext cx="838200" cy="295275"/>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9D022D1C-99FF-490C-8690-D8081D33C0AF}"/>
              </a:ext>
            </a:extLst>
          </p:cNvPr>
          <p:cNvSpPr txBox="1"/>
          <p:nvPr userDrawn="1"/>
        </p:nvSpPr>
        <p:spPr>
          <a:xfrm>
            <a:off x="1810964" y="5776533"/>
            <a:ext cx="1171114" cy="424732"/>
          </a:xfrm>
          <a:prstGeom prst="rect">
            <a:avLst/>
          </a:prstGeom>
          <a:noFill/>
        </p:spPr>
        <p:txBody>
          <a:bodyPr wrap="square" rtlCol="0">
            <a:spAutoFit/>
          </a:bodyPr>
          <a:lstStyle/>
          <a:p>
            <a:pPr algn="ctr">
              <a:lnSpc>
                <a:spcPct val="90000"/>
              </a:lnSpc>
            </a:pPr>
            <a:r>
              <a:rPr lang="en-US" sz="1200" dirty="0"/>
              <a:t>See slide 2 for license details</a:t>
            </a:r>
          </a:p>
        </p:txBody>
      </p:sp>
      <p:pic>
        <p:nvPicPr>
          <p:cNvPr id="15" name="Picture 14">
            <a:extLst>
              <a:ext uri="{FF2B5EF4-FFF2-40B4-BE49-F238E27FC236}">
                <a16:creationId xmlns:a16="http://schemas.microsoft.com/office/drawing/2014/main" id="{C554CDC7-44CF-4751-9869-0265C8E01840}"/>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333211" y="3189686"/>
            <a:ext cx="2109916" cy="905256"/>
          </a:xfrm>
          <a:prstGeom prst="rect">
            <a:avLst/>
          </a:prstGeom>
        </p:spPr>
      </p:pic>
    </p:spTree>
    <p:extLst>
      <p:ext uri="{BB962C8B-B14F-4D97-AF65-F5344CB8AC3E}">
        <p14:creationId xmlns:p14="http://schemas.microsoft.com/office/powerpoint/2010/main" val="4512282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2473" cy="914400"/>
          </a:xfrm>
        </p:spPr>
        <p:txBody>
          <a:bodyPr anchor="t" anchorCtr="0"/>
          <a:lstStyle/>
          <a:p>
            <a:r>
              <a:rPr lang="en-US"/>
              <a:t>Click to edit Master title style</a:t>
            </a:r>
            <a:endParaRPr lang="en-US" dirty="0"/>
          </a:p>
        </p:txBody>
      </p:sp>
      <p:sp>
        <p:nvSpPr>
          <p:cNvPr id="3" name="Content Placeholder 2"/>
          <p:cNvSpPr>
            <a:spLocks noGrp="1"/>
          </p:cNvSpPr>
          <p:nvPr>
            <p:ph idx="1" hasCustomPrompt="1"/>
          </p:nvPr>
        </p:nvSpPr>
        <p:spPr>
          <a:xfrm>
            <a:off x="365760" y="1737360"/>
            <a:ext cx="11369809" cy="404777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marL="1482725" indent="-222250">
              <a:buFont typeface="Arial" panose="020B0604020202020204" pitchFamily="34" charset="0"/>
              <a:buChar char="•"/>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level0.4	</a:t>
            </a:r>
          </a:p>
        </p:txBody>
      </p:sp>
    </p:spTree>
    <p:extLst>
      <p:ext uri="{BB962C8B-B14F-4D97-AF65-F5344CB8AC3E}">
        <p14:creationId xmlns:p14="http://schemas.microsoft.com/office/powerpoint/2010/main" val="12092206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hasCustomPrompt="1"/>
          </p:nvPr>
        </p:nvSpPr>
        <p:spPr>
          <a:xfrm>
            <a:off x="457200" y="1737360"/>
            <a:ext cx="5588582"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558550"/>
            <a:ext cx="5588582"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914" y="1737360"/>
            <a:ext cx="5531934"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8914" y="2558550"/>
            <a:ext cx="5531934"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defRPr lang="en-US" sz="16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748649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ad chart">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7465488" cy="810738"/>
          </a:xfrm>
        </p:spPr>
        <p:txBody>
          <a:bodyPr/>
          <a:lstStyle>
            <a:lvl1pPr>
              <a:defRPr sz="2400"/>
            </a:lvl1pPr>
          </a:lstStyle>
          <a:p>
            <a:r>
              <a:rPr lang="en-US"/>
              <a:t>Click to edit Master title style</a:t>
            </a:r>
            <a:endParaRPr lang="en-US" dirty="0"/>
          </a:p>
        </p:txBody>
      </p:sp>
      <p:sp>
        <p:nvSpPr>
          <p:cNvPr id="3" name="Text Placeholder 2"/>
          <p:cNvSpPr>
            <a:spLocks noGrp="1"/>
          </p:cNvSpPr>
          <p:nvPr>
            <p:ph type="body" idx="1" hasCustomPrompt="1"/>
          </p:nvPr>
        </p:nvSpPr>
        <p:spPr>
          <a:xfrm>
            <a:off x="448056"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hasCustomPrompt="1"/>
          </p:nvPr>
        </p:nvSpPr>
        <p:spPr>
          <a:xfrm>
            <a:off x="448056"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3" hasCustomPrompt="1"/>
          </p:nvPr>
        </p:nvSpPr>
        <p:spPr>
          <a:xfrm>
            <a:off x="6153912"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hasCustomPrompt="1"/>
          </p:nvPr>
        </p:nvSpPr>
        <p:spPr>
          <a:xfrm>
            <a:off x="6153912"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defRPr lang="en-US" sz="14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10" name="Text Placeholder 9">
            <a:extLst>
              <a:ext uri="{FF2B5EF4-FFF2-40B4-BE49-F238E27FC236}">
                <a16:creationId xmlns:a16="http://schemas.microsoft.com/office/drawing/2014/main" id="{1AC1494F-06BF-478E-BCF5-6FCC755EF91F}"/>
              </a:ext>
            </a:extLst>
          </p:cNvPr>
          <p:cNvSpPr>
            <a:spLocks noGrp="1"/>
          </p:cNvSpPr>
          <p:nvPr>
            <p:ph type="body" sz="quarter" idx="10" hasCustomPrompt="1"/>
          </p:nvPr>
        </p:nvSpPr>
        <p:spPr>
          <a:xfrm>
            <a:off x="447675"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2" name="Text Placeholder 11">
            <a:extLst>
              <a:ext uri="{FF2B5EF4-FFF2-40B4-BE49-F238E27FC236}">
                <a16:creationId xmlns:a16="http://schemas.microsoft.com/office/drawing/2014/main" id="{DE13F5F8-5DA4-4A7D-94FF-19BFEBF090FD}"/>
              </a:ext>
            </a:extLst>
          </p:cNvPr>
          <p:cNvSpPr>
            <a:spLocks noGrp="1"/>
          </p:cNvSpPr>
          <p:nvPr>
            <p:ph type="body" sz="quarter" idx="11" hasCustomPrompt="1"/>
          </p:nvPr>
        </p:nvSpPr>
        <p:spPr>
          <a:xfrm>
            <a:off x="6153150"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4" name="Text Placeholder 13">
            <a:extLst>
              <a:ext uri="{FF2B5EF4-FFF2-40B4-BE49-F238E27FC236}">
                <a16:creationId xmlns:a16="http://schemas.microsoft.com/office/drawing/2014/main" id="{11508C29-BEAF-4D1B-85C7-62D86B9A99F0}"/>
              </a:ext>
            </a:extLst>
          </p:cNvPr>
          <p:cNvSpPr>
            <a:spLocks noGrp="1"/>
          </p:cNvSpPr>
          <p:nvPr>
            <p:ph type="body" sz="quarter" idx="12"/>
          </p:nvPr>
        </p:nvSpPr>
        <p:spPr>
          <a:xfrm>
            <a:off x="447675"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
        <p:nvSpPr>
          <p:cNvPr id="16" name="Text Placeholder 15">
            <a:extLst>
              <a:ext uri="{FF2B5EF4-FFF2-40B4-BE49-F238E27FC236}">
                <a16:creationId xmlns:a16="http://schemas.microsoft.com/office/drawing/2014/main" id="{DA42C277-CD07-4855-BE2B-F5804018ECD9}"/>
              </a:ext>
            </a:extLst>
          </p:cNvPr>
          <p:cNvSpPr>
            <a:spLocks noGrp="1"/>
          </p:cNvSpPr>
          <p:nvPr>
            <p:ph type="body" sz="quarter" idx="13"/>
          </p:nvPr>
        </p:nvSpPr>
        <p:spPr>
          <a:xfrm>
            <a:off x="6153150"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754637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6121090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21988677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162" y="2130428"/>
            <a:ext cx="10360501" cy="1470025"/>
          </a:xfrm>
        </p:spPr>
        <p:txBody>
          <a:bodyPr/>
          <a:lstStyle/>
          <a:p>
            <a:r>
              <a:rPr lang="en-US"/>
              <a:t>Click to edit Master title style</a:t>
            </a:r>
          </a:p>
        </p:txBody>
      </p:sp>
      <p:sp>
        <p:nvSpPr>
          <p:cNvPr id="3" name="Subtitle 2"/>
          <p:cNvSpPr>
            <a:spLocks noGrp="1"/>
          </p:cNvSpPr>
          <p:nvPr>
            <p:ph type="subTitle" idx="1"/>
          </p:nvPr>
        </p:nvSpPr>
        <p:spPr>
          <a:xfrm>
            <a:off x="1828324" y="3886200"/>
            <a:ext cx="8532178" cy="175260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68F49DD1-DDB5-AB43-B311-7649AD474C82}" type="datetimeFigureOut">
              <a:rPr lang="en-US" smtClean="0"/>
              <a:t>5/9/2023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B3D163-D76A-5F4F-A4CE-5FA8F639A976}" type="slidenum">
              <a:rPr lang="en-US" smtClean="0"/>
              <a:t>‹#›</a:t>
            </a:fld>
            <a:endParaRPr lang="en-US"/>
          </a:p>
        </p:txBody>
      </p:sp>
    </p:spTree>
    <p:extLst>
      <p:ext uri="{BB962C8B-B14F-4D97-AF65-F5344CB8AC3E}">
        <p14:creationId xmlns:p14="http://schemas.microsoft.com/office/powerpoint/2010/main" val="36143114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png"/><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365760" y="411480"/>
            <a:ext cx="11376442" cy="84695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Click to edit Master title style</a:t>
            </a:r>
            <a:endParaRPr lang="en-US" dirty="0"/>
          </a:p>
        </p:txBody>
      </p:sp>
      <p:sp>
        <p:nvSpPr>
          <p:cNvPr id="1027" name="Text Placeholder 2"/>
          <p:cNvSpPr>
            <a:spLocks noGrp="1"/>
          </p:cNvSpPr>
          <p:nvPr>
            <p:ph type="body" idx="1"/>
          </p:nvPr>
        </p:nvSpPr>
        <p:spPr bwMode="auto">
          <a:xfrm>
            <a:off x="365760" y="1737360"/>
            <a:ext cx="11376442" cy="404092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3" name="Picture 12"/>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9741160" y="6185919"/>
            <a:ext cx="1971212" cy="533060"/>
          </a:xfrm>
          <a:prstGeom prst="rect">
            <a:avLst/>
          </a:prstGeom>
        </p:spPr>
      </p:pic>
      <p:sp>
        <p:nvSpPr>
          <p:cNvPr id="8" name="Rectangle 256"/>
          <p:cNvSpPr txBox="1">
            <a:spLocks noChangeArrowheads="1"/>
          </p:cNvSpPr>
          <p:nvPr userDrawn="1"/>
        </p:nvSpPr>
        <p:spPr>
          <a:xfrm>
            <a:off x="363828" y="6477000"/>
            <a:ext cx="3315547" cy="182562"/>
          </a:xfrm>
          <a:prstGeom prst="rect">
            <a:avLst/>
          </a:prstGeom>
          <a:ln/>
        </p:spPr>
        <p:txBody>
          <a:bodyPr anchor="ctr"/>
          <a:lstStyle/>
          <a:p>
            <a:pPr algn="l"/>
            <a:r>
              <a:rPr lang="en-US" sz="1000" dirty="0">
                <a:solidFill>
                  <a:schemeClr val="tx1"/>
                </a:solidFill>
                <a:latin typeface="Arial" pitchFamily="34" charset="0"/>
                <a:cs typeface="Arial" pitchFamily="34" charset="0"/>
              </a:rPr>
              <a:t> </a:t>
            </a:r>
          </a:p>
        </p:txBody>
      </p:sp>
      <p:sp>
        <p:nvSpPr>
          <p:cNvPr id="9" name="Rectangle 6"/>
          <p:cNvSpPr>
            <a:spLocks noChangeArrowheads="1"/>
          </p:cNvSpPr>
          <p:nvPr userDrawn="1"/>
        </p:nvSpPr>
        <p:spPr bwMode="auto">
          <a:xfrm flipH="1">
            <a:off x="163374" y="6513051"/>
            <a:ext cx="515635" cy="146511"/>
          </a:xfrm>
          <a:prstGeom prst="rect">
            <a:avLst/>
          </a:prstGeom>
          <a:noFill/>
          <a:ln w="9525">
            <a:noFill/>
            <a:miter lim="800000"/>
            <a:headEnd/>
            <a:tailEnd/>
          </a:ln>
          <a:effectLst/>
        </p:spPr>
        <p:txBody>
          <a:bodyPr lIns="0" tIns="0" rIns="0" bIns="0"/>
          <a:lstStyle/>
          <a:p>
            <a:pPr algn="l" defTabSz="173038">
              <a:lnSpc>
                <a:spcPct val="90000"/>
              </a:lnSpc>
              <a:tabLst>
                <a:tab pos="230188" algn="l"/>
              </a:tabLst>
              <a:defRPr/>
            </a:pPr>
            <a:fld id="{040BB257-551A-4736-B50F-DCF1BA034C06}" type="slidenum">
              <a:rPr lang="en-US" sz="1000" smtClean="0">
                <a:solidFill>
                  <a:schemeClr val="tx1"/>
                </a:solidFill>
                <a:latin typeface="Arial" pitchFamily="34" charset="0"/>
                <a:cs typeface="Arial" pitchFamily="34" charset="0"/>
              </a:rPr>
              <a:pPr algn="l" defTabSz="173038">
                <a:lnSpc>
                  <a:spcPct val="90000"/>
                </a:lnSpc>
                <a:tabLst>
                  <a:tab pos="230188" algn="l"/>
                </a:tabLst>
                <a:defRPr/>
              </a:pPr>
              <a:t>‹#›</a:t>
            </a:fld>
            <a:endParaRPr lang="en-US" sz="1000" dirty="0">
              <a:solidFill>
                <a:schemeClr val="tx1"/>
              </a:solidFill>
              <a:latin typeface="Arial" pitchFamily="34" charset="0"/>
              <a:cs typeface="Arial" pitchFamily="34" charset="0"/>
            </a:endParaRPr>
          </a:p>
        </p:txBody>
      </p:sp>
      <p:pic>
        <p:nvPicPr>
          <p:cNvPr id="3" name="Picture 2" descr="A picture containing shape&#10;&#10;Description automatically generated">
            <a:extLst>
              <a:ext uri="{FF2B5EF4-FFF2-40B4-BE49-F238E27FC236}">
                <a16:creationId xmlns:a16="http://schemas.microsoft.com/office/drawing/2014/main" id="{2A4943B8-0F89-4A94-B130-A128F45E57C4}"/>
              </a:ext>
            </a:extLst>
          </p:cNvPr>
          <p:cNvPicPr>
            <a:picLocks noChangeAspect="1"/>
          </p:cNvPicPr>
          <p:nvPr userDrawn="1"/>
        </p:nvPicPr>
        <p:blipFill>
          <a:blip r:embed="rId11">
            <a:extLst>
              <a:ext uri="{28A0092B-C50C-407E-A947-70E740481C1C}">
                <a14:useLocalDpi xmlns:a14="http://schemas.microsoft.com/office/drawing/2010/main" val="0"/>
              </a:ext>
            </a:extLst>
          </a:blip>
          <a:stretch>
            <a:fillRect/>
          </a:stretch>
        </p:blipFill>
        <p:spPr>
          <a:xfrm>
            <a:off x="7806050" y="6114121"/>
            <a:ext cx="1560289" cy="676656"/>
          </a:xfrm>
          <a:prstGeom prst="rect">
            <a:avLst/>
          </a:prstGeom>
        </p:spPr>
      </p:pic>
    </p:spTree>
    <p:extLst>
      <p:ext uri="{BB962C8B-B14F-4D97-AF65-F5344CB8AC3E}">
        <p14:creationId xmlns:p14="http://schemas.microsoft.com/office/powerpoint/2010/main" val="2081848127"/>
      </p:ext>
    </p:extLst>
  </p:cSld>
  <p:clrMap bg1="lt1" tx1="dk1" bg2="lt2" tx2="dk2" accent1="accent1" accent2="accent2" accent3="accent3" accent4="accent4" accent5="accent5" accent6="accent6" hlink="hlink" folHlink="folHlink"/>
  <p:sldLayoutIdLst>
    <p:sldLayoutId id="2147483949" r:id="rId1"/>
    <p:sldLayoutId id="2147483951" r:id="rId2"/>
    <p:sldLayoutId id="2147483937" r:id="rId3"/>
    <p:sldLayoutId id="2147483939" r:id="rId4"/>
    <p:sldLayoutId id="2147483950" r:id="rId5"/>
    <p:sldLayoutId id="2147483940" r:id="rId6"/>
    <p:sldLayoutId id="2147483941" r:id="rId7"/>
    <p:sldLayoutId id="2147483952" r:id="rId8"/>
  </p:sldLayoutIdLst>
  <p:hf hdr="0" ftr="0" dt="0"/>
  <p:txStyles>
    <p:title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p:titleStyle>
    <p:body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creativecommons.org/licenses/by-sa/4.0/" TargetMode="External"/><Relationship Id="rId2" Type="http://schemas.openxmlformats.org/officeDocument/2006/relationships/hyperlink" Target="http://creativecommons.org/licenses/by/4.0/" TargetMode="External"/><Relationship Id="rId1" Type="http://schemas.openxmlformats.org/officeDocument/2006/relationships/slideLayout" Target="../slideLayouts/slideLayout3.xml"/><Relationship Id="rId5" Type="http://schemas.openxmlformats.org/officeDocument/2006/relationships/image" Target="../media/image6.png"/><Relationship Id="rId4" Type="http://schemas.openxmlformats.org/officeDocument/2006/relationships/hyperlink" Target="https://doi.org/10.6084/m9.figshare.22790762" TargetMode="Externa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hyperlink" Target="https://doi.org/10.6084/m9.figshare.13283714.v1" TargetMode="External"/><Relationship Id="rId7" Type="http://schemas.openxmlformats.org/officeDocument/2006/relationships/hyperlink" Target="https://bssw.io/events/webinar-software-design-for-longevity-with-performance-portability" TargetMode="External"/><Relationship Id="rId2" Type="http://schemas.openxmlformats.org/officeDocument/2006/relationships/hyperlink" Target="https://www.exascaleproject.org/" TargetMode="External"/><Relationship Id="rId1" Type="http://schemas.openxmlformats.org/officeDocument/2006/relationships/slideLayout" Target="../slideLayouts/slideLayout3.xml"/><Relationship Id="rId6" Type="http://schemas.openxmlformats.org/officeDocument/2006/relationships/hyperlink" Target="https://doi.org/10.1007/978-3-319-27308-2_19" TargetMode="External"/><Relationship Id="rId5" Type="http://schemas.openxmlformats.org/officeDocument/2006/relationships/hyperlink" Target="https://www.exascaleproject.org/event/kokkos-class-series" TargetMode="External"/><Relationship Id="rId4" Type="http://schemas.openxmlformats.org/officeDocument/2006/relationships/hyperlink" Target="https://bssw.io/blog_posts/performance-portability-and-the-exascale-computing-project"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21A77B7-F99D-49EA-A49F-D263718C48D7}"/>
              </a:ext>
            </a:extLst>
          </p:cNvPr>
          <p:cNvSpPr>
            <a:spLocks noGrp="1"/>
          </p:cNvSpPr>
          <p:nvPr>
            <p:ph type="ctrTitle"/>
          </p:nvPr>
        </p:nvSpPr>
        <p:spPr/>
        <p:txBody>
          <a:bodyPr/>
          <a:lstStyle/>
          <a:p>
            <a:r>
              <a:rPr lang="en-US" dirty="0"/>
              <a:t>Scientific Software Design</a:t>
            </a:r>
          </a:p>
        </p:txBody>
      </p:sp>
      <p:sp>
        <p:nvSpPr>
          <p:cNvPr id="5" name="Subtitle 4">
            <a:extLst>
              <a:ext uri="{FF2B5EF4-FFF2-40B4-BE49-F238E27FC236}">
                <a16:creationId xmlns:a16="http://schemas.microsoft.com/office/drawing/2014/main" id="{E9C36191-4CD4-4D95-BBB8-C25F2055F697}"/>
              </a:ext>
            </a:extLst>
          </p:cNvPr>
          <p:cNvSpPr>
            <a:spLocks noGrp="1"/>
          </p:cNvSpPr>
          <p:nvPr>
            <p:ph type="subTitle" idx="1"/>
          </p:nvPr>
        </p:nvSpPr>
        <p:spPr/>
        <p:txBody>
          <a:bodyPr/>
          <a:lstStyle/>
          <a:p>
            <a:r>
              <a:rPr lang="en-US" u="sng" dirty="0" err="1"/>
              <a:t>Anshu</a:t>
            </a:r>
            <a:r>
              <a:rPr lang="en-US" u="sng" dirty="0"/>
              <a:t> Dubey </a:t>
            </a:r>
            <a:r>
              <a:rPr lang="en-US" sz="2000" dirty="0"/>
              <a:t>(she/her)</a:t>
            </a:r>
            <a:br>
              <a:rPr lang="en-US" sz="2000" dirty="0"/>
            </a:br>
            <a:r>
              <a:rPr lang="en-US" sz="2000" dirty="0"/>
              <a:t>Argonne National Laboratory</a:t>
            </a:r>
            <a:endParaRPr lang="en-US" dirty="0"/>
          </a:p>
          <a:p>
            <a:pPr>
              <a:spcBef>
                <a:spcPts val="2800"/>
              </a:spcBef>
            </a:pPr>
            <a:r>
              <a:rPr lang="en-US" sz="2000" dirty="0"/>
              <a:t>Better Scientific Software tutorial @ ISC23</a:t>
            </a:r>
          </a:p>
          <a:p>
            <a:pPr>
              <a:spcBef>
                <a:spcPts val="2800"/>
              </a:spcBef>
            </a:pPr>
            <a:r>
              <a:rPr lang="en-US" sz="2000" dirty="0"/>
              <a:t>Contributors: Anshu Dubey (ANL), Mark C. Miller (LLNL), David </a:t>
            </a:r>
            <a:r>
              <a:rPr lang="en-US" sz="2000" dirty="0" err="1"/>
              <a:t>Bernholdt</a:t>
            </a:r>
            <a:r>
              <a:rPr lang="en-US" sz="2000" dirty="0"/>
              <a:t> (ORNL)</a:t>
            </a:r>
          </a:p>
        </p:txBody>
      </p:sp>
    </p:spTree>
    <p:extLst>
      <p:ext uri="{BB962C8B-B14F-4D97-AF65-F5344CB8AC3E}">
        <p14:creationId xmlns:p14="http://schemas.microsoft.com/office/powerpoint/2010/main" val="1365100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40" name="Rectangle 10"/>
          <p:cNvSpPr>
            <a:spLocks noChangeArrowheads="1"/>
          </p:cNvSpPr>
          <p:nvPr/>
        </p:nvSpPr>
        <p:spPr bwMode="auto">
          <a:xfrm>
            <a:off x="2513012" y="4003303"/>
            <a:ext cx="1314792" cy="857473"/>
          </a:xfrm>
          <a:prstGeom prst="rect">
            <a:avLst/>
          </a:prstGeom>
          <a:solidFill>
            <a:srgbClr val="FF9900"/>
          </a:solidFill>
          <a:ln w="9525">
            <a:solidFill>
              <a:srgbClr val="000000"/>
            </a:solidFill>
            <a:round/>
            <a:headEnd/>
            <a:tailEnd/>
          </a:ln>
        </p:spPr>
        <p:txBody>
          <a:bodyPr wrap="none" anchor="ctr">
            <a:prstTxWarp prst="textNoShape">
              <a:avLst/>
            </a:prstTxWarp>
          </a:bodyPr>
          <a:lstStyle/>
          <a:p>
            <a:r>
              <a:rPr lang="en-US" sz="1350" dirty="0"/>
              <a:t>Real view : A </a:t>
            </a:r>
          </a:p>
          <a:p>
            <a:r>
              <a:rPr lang="en-US" sz="1350" dirty="0"/>
              <a:t>whole domain </a:t>
            </a:r>
          </a:p>
          <a:p>
            <a:r>
              <a:rPr lang="en-US" sz="1350" dirty="0"/>
              <a:t>with many </a:t>
            </a:r>
          </a:p>
          <a:p>
            <a:r>
              <a:rPr lang="en-US" sz="1350" dirty="0"/>
              <a:t>operators</a:t>
            </a:r>
          </a:p>
        </p:txBody>
      </p:sp>
      <p:sp>
        <p:nvSpPr>
          <p:cNvPr id="18441" name="Rectangle 11"/>
          <p:cNvSpPr>
            <a:spLocks noChangeArrowheads="1"/>
          </p:cNvSpPr>
          <p:nvPr/>
        </p:nvSpPr>
        <p:spPr bwMode="auto">
          <a:xfrm>
            <a:off x="2513012" y="5212808"/>
            <a:ext cx="1314792" cy="754532"/>
          </a:xfrm>
          <a:prstGeom prst="rect">
            <a:avLst/>
          </a:prstGeom>
          <a:solidFill>
            <a:srgbClr val="FF9900"/>
          </a:solidFill>
          <a:ln w="9525">
            <a:solidFill>
              <a:srgbClr val="000000"/>
            </a:solidFill>
            <a:round/>
            <a:headEnd/>
            <a:tailEnd/>
          </a:ln>
        </p:spPr>
        <p:txBody>
          <a:bodyPr wrap="none" anchor="ctr">
            <a:prstTxWarp prst="textNoShape">
              <a:avLst/>
            </a:prstTxWarp>
          </a:bodyPr>
          <a:lstStyle/>
          <a:p>
            <a:r>
              <a:rPr lang="en-US" sz="1350" dirty="0"/>
              <a:t>Functional </a:t>
            </a:r>
          </a:p>
          <a:p>
            <a:r>
              <a:rPr lang="en-US" sz="1350" dirty="0"/>
              <a:t>decomposition</a:t>
            </a:r>
          </a:p>
          <a:p>
            <a:endParaRPr lang="en-US" sz="1350" dirty="0"/>
          </a:p>
        </p:txBody>
      </p:sp>
      <p:sp>
        <p:nvSpPr>
          <p:cNvPr id="18436" name="Rectangle 4"/>
          <p:cNvSpPr>
            <a:spLocks noChangeArrowheads="1"/>
          </p:cNvSpPr>
          <p:nvPr/>
        </p:nvSpPr>
        <p:spPr bwMode="auto">
          <a:xfrm>
            <a:off x="4286195" y="2822777"/>
            <a:ext cx="1371957" cy="858069"/>
          </a:xfrm>
          <a:prstGeom prst="rect">
            <a:avLst/>
          </a:prstGeom>
          <a:solidFill>
            <a:schemeClr val="accent2">
              <a:lumMod val="40000"/>
              <a:lumOff val="60000"/>
            </a:schemeClr>
          </a:solidFill>
          <a:ln w="9525">
            <a:solidFill>
              <a:srgbClr val="000000"/>
            </a:solidFill>
            <a:round/>
            <a:headEnd/>
            <a:tailEnd/>
          </a:ln>
        </p:spPr>
        <p:txBody>
          <a:bodyPr wrap="none" anchor="ctr">
            <a:prstTxWarp prst="textNoShape">
              <a:avLst/>
            </a:prstTxWarp>
          </a:bodyPr>
          <a:lstStyle/>
          <a:p>
            <a:endParaRPr lang="en-US" sz="1350" dirty="0"/>
          </a:p>
          <a:p>
            <a:r>
              <a:rPr lang="en-US" sz="1350" dirty="0"/>
              <a:t>Virtual view :</a:t>
            </a:r>
          </a:p>
          <a:p>
            <a:r>
              <a:rPr lang="en-US" sz="1350" dirty="0"/>
              <a:t>domain sections </a:t>
            </a:r>
          </a:p>
          <a:p>
            <a:r>
              <a:rPr lang="en-US" sz="1350" dirty="0"/>
              <a:t>as stand-alone </a:t>
            </a:r>
          </a:p>
          <a:p>
            <a:r>
              <a:rPr lang="en-US" sz="1350" dirty="0"/>
              <a:t>computation unit </a:t>
            </a:r>
          </a:p>
          <a:p>
            <a:endParaRPr lang="en-US" sz="1350" dirty="0"/>
          </a:p>
        </p:txBody>
      </p:sp>
      <p:sp>
        <p:nvSpPr>
          <p:cNvPr id="39" name="Rectangle 11"/>
          <p:cNvSpPr>
            <a:spLocks noChangeArrowheads="1"/>
          </p:cNvSpPr>
          <p:nvPr/>
        </p:nvSpPr>
        <p:spPr bwMode="auto">
          <a:xfrm>
            <a:off x="4259338" y="5191612"/>
            <a:ext cx="1389442" cy="808870"/>
          </a:xfrm>
          <a:prstGeom prst="rect">
            <a:avLst/>
          </a:prstGeom>
          <a:solidFill>
            <a:schemeClr val="accent2">
              <a:lumMod val="40000"/>
              <a:lumOff val="60000"/>
            </a:schemeClr>
          </a:solidFill>
          <a:ln w="9525">
            <a:solidFill>
              <a:srgbClr val="000000"/>
            </a:solidFill>
            <a:round/>
            <a:headEnd/>
            <a:tailEnd/>
          </a:ln>
        </p:spPr>
        <p:txBody>
          <a:bodyPr wrap="none" anchor="ctr">
            <a:prstTxWarp prst="textNoShape">
              <a:avLst/>
            </a:prstTxWarp>
          </a:bodyPr>
          <a:lstStyle/>
          <a:p>
            <a:r>
              <a:rPr lang="en-US" sz="1350" dirty="0"/>
              <a:t>Virtual view</a:t>
            </a:r>
          </a:p>
          <a:p>
            <a:r>
              <a:rPr lang="en-US" sz="1350" dirty="0"/>
              <a:t>collection of</a:t>
            </a:r>
          </a:p>
          <a:p>
            <a:r>
              <a:rPr lang="en-US" sz="1350" dirty="0"/>
              <a:t>components </a:t>
            </a:r>
          </a:p>
        </p:txBody>
      </p:sp>
      <p:sp>
        <p:nvSpPr>
          <p:cNvPr id="50" name="Rectangle 11"/>
          <p:cNvSpPr>
            <a:spLocks noChangeArrowheads="1"/>
          </p:cNvSpPr>
          <p:nvPr/>
        </p:nvSpPr>
        <p:spPr bwMode="auto">
          <a:xfrm>
            <a:off x="2529027" y="2818681"/>
            <a:ext cx="1298777" cy="858069"/>
          </a:xfrm>
          <a:prstGeom prst="rect">
            <a:avLst/>
          </a:prstGeom>
          <a:solidFill>
            <a:srgbClr val="FF9900"/>
          </a:solidFill>
          <a:ln w="9525">
            <a:solidFill>
              <a:srgbClr val="000000"/>
            </a:solidFill>
            <a:round/>
            <a:headEnd/>
            <a:tailEnd/>
          </a:ln>
        </p:spPr>
        <p:txBody>
          <a:bodyPr wrap="none" anchor="ctr">
            <a:prstTxWarp prst="textNoShape">
              <a:avLst/>
            </a:prstTxWarp>
          </a:bodyPr>
          <a:lstStyle/>
          <a:p>
            <a:endParaRPr lang="en-US" sz="1350" dirty="0"/>
          </a:p>
          <a:p>
            <a:r>
              <a:rPr lang="en-US" sz="1350" dirty="0"/>
              <a:t>Spatial</a:t>
            </a:r>
          </a:p>
          <a:p>
            <a:r>
              <a:rPr lang="en-US" sz="1350" dirty="0"/>
              <a:t>decomposition</a:t>
            </a:r>
          </a:p>
          <a:p>
            <a:endParaRPr lang="en-US" sz="1350" dirty="0"/>
          </a:p>
        </p:txBody>
      </p:sp>
      <p:cxnSp>
        <p:nvCxnSpPr>
          <p:cNvPr id="48" name="Straight Arrow Connector 47"/>
          <p:cNvCxnSpPr>
            <a:stCxn id="50" idx="3"/>
            <a:endCxn id="18436" idx="1"/>
          </p:cNvCxnSpPr>
          <p:nvPr/>
        </p:nvCxnSpPr>
        <p:spPr>
          <a:xfrm>
            <a:off x="3827804" y="3247716"/>
            <a:ext cx="458391" cy="409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1" name="Straight Arrow Connector 50"/>
          <p:cNvCxnSpPr>
            <a:cxnSpLocks/>
            <a:stCxn id="18440" idx="2"/>
            <a:endCxn id="18441" idx="0"/>
          </p:cNvCxnSpPr>
          <p:nvPr/>
        </p:nvCxnSpPr>
        <p:spPr>
          <a:xfrm>
            <a:off x="3170408" y="4860776"/>
            <a:ext cx="0" cy="35203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nvGrpSpPr>
          <p:cNvPr id="36" name="Group 35"/>
          <p:cNvGrpSpPr>
            <a:grpSpLocks noChangeAspect="1"/>
          </p:cNvGrpSpPr>
          <p:nvPr/>
        </p:nvGrpSpPr>
        <p:grpSpPr>
          <a:xfrm>
            <a:off x="4259338" y="3818054"/>
            <a:ext cx="1343047" cy="1236350"/>
            <a:chOff x="755444" y="554451"/>
            <a:chExt cx="5884201" cy="5852160"/>
          </a:xfrm>
        </p:grpSpPr>
        <p:grpSp>
          <p:nvGrpSpPr>
            <p:cNvPr id="37" name="Group 36"/>
            <p:cNvGrpSpPr/>
            <p:nvPr/>
          </p:nvGrpSpPr>
          <p:grpSpPr>
            <a:xfrm>
              <a:off x="755444" y="554451"/>
              <a:ext cx="5884201" cy="5852160"/>
              <a:chOff x="3637559" y="1828800"/>
              <a:chExt cx="3677641" cy="3657600"/>
            </a:xfrm>
          </p:grpSpPr>
          <p:sp>
            <p:nvSpPr>
              <p:cNvPr id="64" name="Rectangle 63"/>
              <p:cNvSpPr/>
              <p:nvPr/>
            </p:nvSpPr>
            <p:spPr>
              <a:xfrm>
                <a:off x="3657600" y="1828800"/>
                <a:ext cx="3657600" cy="3657600"/>
              </a:xfrm>
              <a:prstGeom prst="rect">
                <a:avLst/>
              </a:prstGeom>
              <a:no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cxnSp>
            <p:nvCxnSpPr>
              <p:cNvPr id="65" name="Straight Connector 64"/>
              <p:cNvCxnSpPr>
                <a:stCxn id="64" idx="0"/>
                <a:endCxn id="64" idx="2"/>
              </p:cNvCxnSpPr>
              <p:nvPr/>
            </p:nvCxnSpPr>
            <p:spPr>
              <a:xfrm>
                <a:off x="5486400"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66" name="Straight Connector 65"/>
              <p:cNvCxnSpPr/>
              <p:nvPr/>
            </p:nvCxnSpPr>
            <p:spPr>
              <a:xfrm>
                <a:off x="5486400"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67" name="Straight Connector 66"/>
              <p:cNvCxnSpPr/>
              <p:nvPr/>
            </p:nvCxnSpPr>
            <p:spPr>
              <a:xfrm>
                <a:off x="5852160"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68" name="Straight Connector 67"/>
              <p:cNvCxnSpPr/>
              <p:nvPr/>
            </p:nvCxnSpPr>
            <p:spPr>
              <a:xfrm>
                <a:off x="6215189"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69" name="Straight Connector 68"/>
              <p:cNvCxnSpPr/>
              <p:nvPr/>
            </p:nvCxnSpPr>
            <p:spPr>
              <a:xfrm>
                <a:off x="4754880"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0" name="Straight Connector 69"/>
              <p:cNvCxnSpPr/>
              <p:nvPr/>
            </p:nvCxnSpPr>
            <p:spPr>
              <a:xfrm>
                <a:off x="4023360"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1" name="Straight Connector 70"/>
              <p:cNvCxnSpPr/>
              <p:nvPr/>
            </p:nvCxnSpPr>
            <p:spPr>
              <a:xfrm>
                <a:off x="4389120"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2" name="Straight Connector 71"/>
              <p:cNvCxnSpPr>
                <a:stCxn id="64" idx="1"/>
                <a:endCxn id="64" idx="3"/>
              </p:cNvCxnSpPr>
              <p:nvPr/>
            </p:nvCxnSpPr>
            <p:spPr>
              <a:xfrm>
                <a:off x="3657600" y="3657600"/>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3" name="Straight Connector 72"/>
              <p:cNvCxnSpPr/>
              <p:nvPr/>
            </p:nvCxnSpPr>
            <p:spPr>
              <a:xfrm>
                <a:off x="3657600" y="4389120"/>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4" name="Straight Connector 73"/>
              <p:cNvCxnSpPr/>
              <p:nvPr/>
            </p:nvCxnSpPr>
            <p:spPr>
              <a:xfrm>
                <a:off x="3657600" y="4023360"/>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5" name="Straight Connector 74"/>
              <p:cNvCxnSpPr/>
              <p:nvPr/>
            </p:nvCxnSpPr>
            <p:spPr>
              <a:xfrm>
                <a:off x="3657600" y="3657600"/>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6" name="Straight Connector 75"/>
              <p:cNvCxnSpPr/>
              <p:nvPr/>
            </p:nvCxnSpPr>
            <p:spPr>
              <a:xfrm>
                <a:off x="3657600" y="2926080"/>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7" name="Straight Connector 76"/>
              <p:cNvCxnSpPr/>
              <p:nvPr/>
            </p:nvCxnSpPr>
            <p:spPr>
              <a:xfrm>
                <a:off x="3657600" y="2560320"/>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8" name="Straight Connector 77"/>
              <p:cNvCxnSpPr/>
              <p:nvPr/>
            </p:nvCxnSpPr>
            <p:spPr>
              <a:xfrm>
                <a:off x="3657600" y="2194560"/>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9" name="Straight Connector 78"/>
              <p:cNvCxnSpPr/>
              <p:nvPr/>
            </p:nvCxnSpPr>
            <p:spPr>
              <a:xfrm>
                <a:off x="6588492"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80" name="Straight Connector 79"/>
              <p:cNvCxnSpPr/>
              <p:nvPr/>
            </p:nvCxnSpPr>
            <p:spPr>
              <a:xfrm>
                <a:off x="6951521"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81" name="Straight Connector 80"/>
              <p:cNvCxnSpPr/>
              <p:nvPr/>
            </p:nvCxnSpPr>
            <p:spPr>
              <a:xfrm>
                <a:off x="5103956"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82" name="Straight Connector 81"/>
              <p:cNvCxnSpPr/>
              <p:nvPr/>
            </p:nvCxnSpPr>
            <p:spPr>
              <a:xfrm>
                <a:off x="3637559" y="5140089"/>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83" name="Straight Connector 82"/>
              <p:cNvCxnSpPr/>
              <p:nvPr/>
            </p:nvCxnSpPr>
            <p:spPr>
              <a:xfrm>
                <a:off x="3637559" y="4774329"/>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84" name="Straight Connector 83"/>
              <p:cNvCxnSpPr/>
              <p:nvPr/>
            </p:nvCxnSpPr>
            <p:spPr>
              <a:xfrm>
                <a:off x="3657600" y="3291840"/>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grpSp>
        <p:grpSp>
          <p:nvGrpSpPr>
            <p:cNvPr id="38" name="Group 37"/>
            <p:cNvGrpSpPr/>
            <p:nvPr/>
          </p:nvGrpSpPr>
          <p:grpSpPr>
            <a:xfrm>
              <a:off x="1372723" y="1152144"/>
              <a:ext cx="4671432" cy="4671760"/>
              <a:chOff x="914400" y="914400"/>
              <a:chExt cx="2919657" cy="2919850"/>
            </a:xfrm>
          </p:grpSpPr>
          <p:sp>
            <p:nvSpPr>
              <p:cNvPr id="40" name="Rectangle 39"/>
              <p:cNvSpPr/>
              <p:nvPr/>
            </p:nvSpPr>
            <p:spPr>
              <a:xfrm>
                <a:off x="914400" y="914400"/>
                <a:ext cx="2919657" cy="2919850"/>
              </a:xfrm>
              <a:prstGeom prst="rect">
                <a:avLst/>
              </a:prstGeom>
              <a:no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cxnSp>
            <p:nvCxnSpPr>
              <p:cNvPr id="41" name="Straight Connector 40"/>
              <p:cNvCxnSpPr>
                <a:stCxn id="40" idx="0"/>
                <a:endCxn id="40" idx="2"/>
              </p:cNvCxnSpPr>
              <p:nvPr/>
            </p:nvCxnSpPr>
            <p:spPr>
              <a:xfrm>
                <a:off x="2374229" y="914400"/>
                <a:ext cx="0" cy="291985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p:nvCxnSpPr>
            <p:spPr>
              <a:xfrm>
                <a:off x="2743200" y="914400"/>
                <a:ext cx="0" cy="291985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p:nvCxnSpPr>
            <p:spPr>
              <a:xfrm>
                <a:off x="3108960" y="914400"/>
                <a:ext cx="0" cy="291985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 name="Straight Connector 46"/>
              <p:cNvCxnSpPr/>
              <p:nvPr/>
            </p:nvCxnSpPr>
            <p:spPr>
              <a:xfrm>
                <a:off x="3471989" y="914400"/>
                <a:ext cx="0" cy="291985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 name="Straight Connector 48"/>
              <p:cNvCxnSpPr/>
              <p:nvPr/>
            </p:nvCxnSpPr>
            <p:spPr>
              <a:xfrm>
                <a:off x="2011680" y="914400"/>
                <a:ext cx="0" cy="291985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 name="Straight Connector 51"/>
              <p:cNvCxnSpPr/>
              <p:nvPr/>
            </p:nvCxnSpPr>
            <p:spPr>
              <a:xfrm>
                <a:off x="1280160" y="914400"/>
                <a:ext cx="0" cy="291985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 name="Straight Connector 53"/>
              <p:cNvCxnSpPr/>
              <p:nvPr/>
            </p:nvCxnSpPr>
            <p:spPr>
              <a:xfrm>
                <a:off x="1645920" y="914400"/>
                <a:ext cx="0" cy="291985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 name="Straight Connector 55"/>
              <p:cNvCxnSpPr>
                <a:stCxn id="40" idx="1"/>
                <a:endCxn id="40" idx="3"/>
              </p:cNvCxnSpPr>
              <p:nvPr/>
            </p:nvCxnSpPr>
            <p:spPr>
              <a:xfrm>
                <a:off x="914400" y="2374325"/>
                <a:ext cx="2919657"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8" name="Straight Connector 57"/>
              <p:cNvCxnSpPr/>
              <p:nvPr/>
            </p:nvCxnSpPr>
            <p:spPr>
              <a:xfrm>
                <a:off x="914400" y="3474720"/>
                <a:ext cx="2919657"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 name="Straight Connector 58"/>
              <p:cNvCxnSpPr/>
              <p:nvPr/>
            </p:nvCxnSpPr>
            <p:spPr>
              <a:xfrm>
                <a:off x="914400" y="3108960"/>
                <a:ext cx="2919657"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 name="Straight Connector 59"/>
              <p:cNvCxnSpPr/>
              <p:nvPr/>
            </p:nvCxnSpPr>
            <p:spPr>
              <a:xfrm>
                <a:off x="914400" y="2743200"/>
                <a:ext cx="2919657"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 name="Straight Connector 60"/>
              <p:cNvCxnSpPr/>
              <p:nvPr/>
            </p:nvCxnSpPr>
            <p:spPr>
              <a:xfrm>
                <a:off x="914400" y="2011680"/>
                <a:ext cx="2919657"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 name="Straight Connector 61"/>
              <p:cNvCxnSpPr/>
              <p:nvPr/>
            </p:nvCxnSpPr>
            <p:spPr>
              <a:xfrm>
                <a:off x="914400" y="1645920"/>
                <a:ext cx="2919657"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 name="Straight Connector 62"/>
              <p:cNvCxnSpPr/>
              <p:nvPr/>
            </p:nvCxnSpPr>
            <p:spPr>
              <a:xfrm>
                <a:off x="914400" y="1280160"/>
                <a:ext cx="2919657"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18432" name="Group 18431">
            <a:extLst>
              <a:ext uri="{FF2B5EF4-FFF2-40B4-BE49-F238E27FC236}">
                <a16:creationId xmlns:a16="http://schemas.microsoft.com/office/drawing/2014/main" id="{33BAF6AC-235F-CA49-BA4A-A2D39CA4619E}"/>
              </a:ext>
            </a:extLst>
          </p:cNvPr>
          <p:cNvGrpSpPr/>
          <p:nvPr/>
        </p:nvGrpSpPr>
        <p:grpSpPr>
          <a:xfrm>
            <a:off x="5658152" y="2815216"/>
            <a:ext cx="1878978" cy="865034"/>
            <a:chOff x="4687400" y="1874389"/>
            <a:chExt cx="1878978" cy="865034"/>
          </a:xfrm>
        </p:grpSpPr>
        <p:sp>
          <p:nvSpPr>
            <p:cNvPr id="45" name="Rectangle 11"/>
            <p:cNvSpPr>
              <a:spLocks noChangeArrowheads="1"/>
            </p:cNvSpPr>
            <p:nvPr/>
          </p:nvSpPr>
          <p:spPr bwMode="auto">
            <a:xfrm>
              <a:off x="5086940" y="1874389"/>
              <a:ext cx="1479438" cy="865034"/>
            </a:xfrm>
            <a:prstGeom prst="rect">
              <a:avLst/>
            </a:prstGeom>
            <a:solidFill>
              <a:schemeClr val="accent5">
                <a:lumMod val="60000"/>
                <a:lumOff val="40000"/>
              </a:schemeClr>
            </a:solidFill>
            <a:ln w="9525">
              <a:solidFill>
                <a:srgbClr val="000000"/>
              </a:solidFill>
              <a:round/>
              <a:headEnd/>
              <a:tailEnd/>
            </a:ln>
          </p:spPr>
          <p:txBody>
            <a:bodyPr wrap="none" anchor="ctr">
              <a:prstTxWarp prst="textNoShape">
                <a:avLst/>
              </a:prstTxWarp>
            </a:bodyPr>
            <a:lstStyle/>
            <a:p>
              <a:endParaRPr lang="en-US" sz="1350" dirty="0"/>
            </a:p>
            <a:p>
              <a:r>
                <a:rPr lang="en-US" sz="1350" dirty="0"/>
                <a:t>Parallelization</a:t>
              </a:r>
            </a:p>
            <a:p>
              <a:r>
                <a:rPr lang="en-US" sz="1350" dirty="0"/>
                <a:t>and scaling</a:t>
              </a:r>
            </a:p>
            <a:p>
              <a:r>
                <a:rPr lang="en-US" sz="1350" dirty="0"/>
                <a:t>optimization</a:t>
              </a:r>
            </a:p>
            <a:p>
              <a:endParaRPr lang="en-US" sz="1350" dirty="0"/>
            </a:p>
          </p:txBody>
        </p:sp>
        <p:cxnSp>
          <p:nvCxnSpPr>
            <p:cNvPr id="7" name="Straight Arrow Connector 6">
              <a:extLst>
                <a:ext uri="{FF2B5EF4-FFF2-40B4-BE49-F238E27FC236}">
                  <a16:creationId xmlns:a16="http://schemas.microsoft.com/office/drawing/2014/main" id="{CA3C2FED-4441-0A47-BA46-6EEDF90149B1}"/>
                </a:ext>
              </a:extLst>
            </p:cNvPr>
            <p:cNvCxnSpPr>
              <a:stCxn id="18436" idx="3"/>
              <a:endCxn id="45" idx="1"/>
            </p:cNvCxnSpPr>
            <p:nvPr/>
          </p:nvCxnSpPr>
          <p:spPr>
            <a:xfrm flipV="1">
              <a:off x="4687400" y="2306906"/>
              <a:ext cx="399540" cy="407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pSp>
      <p:grpSp>
        <p:nvGrpSpPr>
          <p:cNvPr id="18433" name="Group 18432">
            <a:extLst>
              <a:ext uri="{FF2B5EF4-FFF2-40B4-BE49-F238E27FC236}">
                <a16:creationId xmlns:a16="http://schemas.microsoft.com/office/drawing/2014/main" id="{4B3861FC-15EF-0741-88B3-FDADB9E03747}"/>
              </a:ext>
            </a:extLst>
          </p:cNvPr>
          <p:cNvGrpSpPr/>
          <p:nvPr/>
        </p:nvGrpSpPr>
        <p:grpSpPr>
          <a:xfrm>
            <a:off x="5648780" y="5191612"/>
            <a:ext cx="1888350" cy="808870"/>
            <a:chOff x="4678028" y="4250785"/>
            <a:chExt cx="1888350" cy="808870"/>
          </a:xfrm>
        </p:grpSpPr>
        <p:sp>
          <p:nvSpPr>
            <p:cNvPr id="18437" name="Rectangle 6"/>
            <p:cNvSpPr>
              <a:spLocks noChangeArrowheads="1"/>
            </p:cNvSpPr>
            <p:nvPr/>
          </p:nvSpPr>
          <p:spPr bwMode="auto">
            <a:xfrm>
              <a:off x="5086940" y="4250785"/>
              <a:ext cx="1479438" cy="808870"/>
            </a:xfrm>
            <a:prstGeom prst="rect">
              <a:avLst/>
            </a:prstGeom>
            <a:solidFill>
              <a:schemeClr val="accent5">
                <a:lumMod val="60000"/>
                <a:lumOff val="40000"/>
              </a:schemeClr>
            </a:solidFill>
            <a:ln w="9525">
              <a:solidFill>
                <a:srgbClr val="000000"/>
              </a:solidFill>
              <a:round/>
              <a:headEnd/>
              <a:tailEnd/>
            </a:ln>
          </p:spPr>
          <p:txBody>
            <a:bodyPr wrap="none" anchor="ctr">
              <a:prstTxWarp prst="textNoShape">
                <a:avLst/>
              </a:prstTxWarp>
            </a:bodyPr>
            <a:lstStyle/>
            <a:p>
              <a:endParaRPr lang="en-US" sz="1350" dirty="0"/>
            </a:p>
            <a:p>
              <a:r>
                <a:rPr lang="en-US" sz="1350" dirty="0"/>
                <a:t>Memory</a:t>
              </a:r>
            </a:p>
            <a:p>
              <a:r>
                <a:rPr lang="en-US" sz="1350" dirty="0"/>
                <a:t>access and </a:t>
              </a:r>
            </a:p>
            <a:p>
              <a:r>
                <a:rPr lang="en-US" sz="1350" dirty="0"/>
                <a:t>compute</a:t>
              </a:r>
            </a:p>
            <a:p>
              <a:r>
                <a:rPr lang="en-US" sz="1350" dirty="0"/>
                <a:t>optimization</a:t>
              </a:r>
            </a:p>
            <a:p>
              <a:endParaRPr lang="en-US" sz="1350" dirty="0"/>
            </a:p>
          </p:txBody>
        </p:sp>
        <p:cxnSp>
          <p:nvCxnSpPr>
            <p:cNvPr id="10" name="Straight Arrow Connector 9">
              <a:extLst>
                <a:ext uri="{FF2B5EF4-FFF2-40B4-BE49-F238E27FC236}">
                  <a16:creationId xmlns:a16="http://schemas.microsoft.com/office/drawing/2014/main" id="{3D61A312-128E-454A-BBFE-0814F16984F6}"/>
                </a:ext>
              </a:extLst>
            </p:cNvPr>
            <p:cNvCxnSpPr>
              <a:stCxn id="39" idx="3"/>
              <a:endCxn id="18437" idx="1"/>
            </p:cNvCxnSpPr>
            <p:nvPr/>
          </p:nvCxnSpPr>
          <p:spPr>
            <a:xfrm>
              <a:off x="4678028" y="4655220"/>
              <a:ext cx="408912"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pSp>
      <p:cxnSp>
        <p:nvCxnSpPr>
          <p:cNvPr id="28" name="Straight Arrow Connector 27">
            <a:extLst>
              <a:ext uri="{FF2B5EF4-FFF2-40B4-BE49-F238E27FC236}">
                <a16:creationId xmlns:a16="http://schemas.microsoft.com/office/drawing/2014/main" id="{725590E0-7BC0-704F-B0F3-4F58F1C8C610}"/>
              </a:ext>
            </a:extLst>
          </p:cNvPr>
          <p:cNvCxnSpPr>
            <a:stCxn id="18440" idx="0"/>
            <a:endCxn id="50" idx="2"/>
          </p:cNvCxnSpPr>
          <p:nvPr/>
        </p:nvCxnSpPr>
        <p:spPr>
          <a:xfrm flipV="1">
            <a:off x="3170408" y="3676750"/>
            <a:ext cx="8008" cy="32655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1" name="Straight Arrow Connector 30">
            <a:extLst>
              <a:ext uri="{FF2B5EF4-FFF2-40B4-BE49-F238E27FC236}">
                <a16:creationId xmlns:a16="http://schemas.microsoft.com/office/drawing/2014/main" id="{2BDA4B49-F1D3-4D44-B681-00A0C7EE8C61}"/>
              </a:ext>
            </a:extLst>
          </p:cNvPr>
          <p:cNvCxnSpPr>
            <a:stCxn id="18441" idx="3"/>
            <a:endCxn id="39" idx="1"/>
          </p:cNvCxnSpPr>
          <p:nvPr/>
        </p:nvCxnSpPr>
        <p:spPr>
          <a:xfrm>
            <a:off x="3827804" y="5590074"/>
            <a:ext cx="431534" cy="597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85" name="Rectangle 3">
            <a:extLst>
              <a:ext uri="{FF2B5EF4-FFF2-40B4-BE49-F238E27FC236}">
                <a16:creationId xmlns:a16="http://schemas.microsoft.com/office/drawing/2014/main" id="{6B9CC41B-5715-904F-B8BD-6D612744D841}"/>
              </a:ext>
            </a:extLst>
          </p:cNvPr>
          <p:cNvSpPr txBox="1">
            <a:spLocks noChangeArrowheads="1"/>
          </p:cNvSpPr>
          <p:nvPr/>
        </p:nvSpPr>
        <p:spPr>
          <a:xfrm>
            <a:off x="2191883" y="1304767"/>
            <a:ext cx="7286364" cy="1262977"/>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Wingdings" panose="05000000000000000000" pitchFamily="2" charset="2"/>
              <a:buChar char="§"/>
              <a:defRPr sz="2800" kern="1200">
                <a:solidFill>
                  <a:schemeClr val="tx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Font typeface="Wingdings" panose="05000000000000000000" pitchFamily="2" charset="2"/>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Font typeface="Wingdings" panose="05000000000000000000" pitchFamily="2" charset="2"/>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Font typeface="Wingdings" panose="05000000000000000000" pitchFamily="2" charset="2"/>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Font typeface="Wingdings" panose="05000000000000000000" pitchFamily="2" charset="2"/>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2400" dirty="0"/>
              <a:t>Virtual view of functionalities</a:t>
            </a:r>
          </a:p>
          <a:p>
            <a:r>
              <a:rPr lang="en-US" sz="2400" dirty="0"/>
              <a:t>Decomposition into units and definition of interfaces</a:t>
            </a:r>
            <a:endParaRPr lang="en-US" sz="2000" dirty="0"/>
          </a:p>
          <a:p>
            <a:pPr lvl="1"/>
            <a:endParaRPr lang="en-US" dirty="0"/>
          </a:p>
        </p:txBody>
      </p:sp>
      <p:sp>
        <p:nvSpPr>
          <p:cNvPr id="86" name="Title 1">
            <a:extLst>
              <a:ext uri="{FF2B5EF4-FFF2-40B4-BE49-F238E27FC236}">
                <a16:creationId xmlns:a16="http://schemas.microsoft.com/office/drawing/2014/main" id="{412877D0-69D4-A74F-9A17-B09CB79DECF7}"/>
              </a:ext>
            </a:extLst>
          </p:cNvPr>
          <p:cNvSpPr>
            <a:spLocks noGrp="1"/>
          </p:cNvSpPr>
          <p:nvPr>
            <p:ph type="title"/>
          </p:nvPr>
        </p:nvSpPr>
        <p:spPr>
          <a:xfrm>
            <a:off x="320509" y="174106"/>
            <a:ext cx="11579048" cy="622548"/>
          </a:xfrm>
        </p:spPr>
        <p:txBody>
          <a:bodyPr>
            <a:noAutofit/>
          </a:bodyPr>
          <a:lstStyle/>
          <a:p>
            <a:r>
              <a:rPr lang="en-US" dirty="0"/>
              <a:t>Example: Multiphysics PDEs for Distributed Memory Parallelism</a:t>
            </a:r>
          </a:p>
        </p:txBody>
      </p:sp>
      <p:sp>
        <p:nvSpPr>
          <p:cNvPr id="2" name="TextBox 1">
            <a:extLst>
              <a:ext uri="{FF2B5EF4-FFF2-40B4-BE49-F238E27FC236}">
                <a16:creationId xmlns:a16="http://schemas.microsoft.com/office/drawing/2014/main" id="{4F99ABAB-132E-894D-B0EF-BF48DCC63C3F}"/>
              </a:ext>
            </a:extLst>
          </p:cNvPr>
          <p:cNvSpPr txBox="1"/>
          <p:nvPr/>
        </p:nvSpPr>
        <p:spPr>
          <a:xfrm>
            <a:off x="6016690" y="3786976"/>
            <a:ext cx="1945661" cy="1181862"/>
          </a:xfrm>
          <a:prstGeom prst="rect">
            <a:avLst/>
          </a:prstGeom>
          <a:noFill/>
        </p:spPr>
        <p:txBody>
          <a:bodyPr wrap="none" lIns="118872" tIns="91440" rIns="118872" bIns="91440" rtlCol="0" anchor="ctr" anchorCtr="0">
            <a:spAutoFit/>
          </a:bodyPr>
          <a:lstStyle/>
          <a:p>
            <a:pPr algn="l">
              <a:lnSpc>
                <a:spcPct val="90000"/>
              </a:lnSpc>
            </a:pPr>
            <a:r>
              <a:rPr lang="en-US" dirty="0"/>
              <a:t>Implemented by </a:t>
            </a:r>
          </a:p>
          <a:p>
            <a:pPr algn="l">
              <a:lnSpc>
                <a:spcPct val="90000"/>
              </a:lnSpc>
            </a:pPr>
            <a:r>
              <a:rPr lang="en-US" dirty="0"/>
              <a:t>domain experts </a:t>
            </a:r>
          </a:p>
          <a:p>
            <a:pPr algn="l">
              <a:lnSpc>
                <a:spcPct val="90000"/>
              </a:lnSpc>
            </a:pPr>
            <a:r>
              <a:rPr lang="en-US" dirty="0"/>
              <a:t>and applied </a:t>
            </a:r>
          </a:p>
          <a:p>
            <a:pPr algn="l">
              <a:lnSpc>
                <a:spcPct val="90000"/>
              </a:lnSpc>
            </a:pPr>
            <a:r>
              <a:rPr lang="en-US" dirty="0"/>
              <a:t>mathematicians</a:t>
            </a:r>
          </a:p>
        </p:txBody>
      </p:sp>
      <p:sp>
        <p:nvSpPr>
          <p:cNvPr id="3" name="Left Arrow 2">
            <a:extLst>
              <a:ext uri="{FF2B5EF4-FFF2-40B4-BE49-F238E27FC236}">
                <a16:creationId xmlns:a16="http://schemas.microsoft.com/office/drawing/2014/main" id="{99C3632D-DEB6-CD4A-90C6-72DC51CD71D9}"/>
              </a:ext>
            </a:extLst>
          </p:cNvPr>
          <p:cNvSpPr/>
          <p:nvPr/>
        </p:nvSpPr>
        <p:spPr>
          <a:xfrm rot="-1800000">
            <a:off x="5658152" y="4860776"/>
            <a:ext cx="436260" cy="193628"/>
          </a:xfrm>
          <a:prstGeom prst="leftArrow">
            <a:avLst/>
          </a:prstGeom>
          <a:solidFill>
            <a:schemeClr val="tx2">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4" name="TextBox 3">
            <a:extLst>
              <a:ext uri="{FF2B5EF4-FFF2-40B4-BE49-F238E27FC236}">
                <a16:creationId xmlns:a16="http://schemas.microsoft.com/office/drawing/2014/main" id="{8C9C4127-71FD-7945-9AC1-5B1CA0927B18}"/>
              </a:ext>
            </a:extLst>
          </p:cNvPr>
          <p:cNvSpPr txBox="1"/>
          <p:nvPr/>
        </p:nvSpPr>
        <p:spPr>
          <a:xfrm>
            <a:off x="8340073" y="3902880"/>
            <a:ext cx="1881541" cy="1181862"/>
          </a:xfrm>
          <a:prstGeom prst="rect">
            <a:avLst/>
          </a:prstGeom>
          <a:noFill/>
        </p:spPr>
        <p:txBody>
          <a:bodyPr wrap="none" lIns="118872" tIns="91440" rIns="118872" bIns="91440" rtlCol="0" anchor="ctr" anchorCtr="0">
            <a:spAutoFit/>
          </a:bodyPr>
          <a:lstStyle/>
          <a:p>
            <a:pPr algn="l">
              <a:lnSpc>
                <a:spcPct val="90000"/>
              </a:lnSpc>
            </a:pPr>
            <a:r>
              <a:rPr lang="en-US" dirty="0"/>
              <a:t>Implemented by</a:t>
            </a:r>
          </a:p>
          <a:p>
            <a:pPr algn="l">
              <a:lnSpc>
                <a:spcPct val="90000"/>
              </a:lnSpc>
            </a:pPr>
            <a:r>
              <a:rPr lang="en-US" dirty="0"/>
              <a:t>software and </a:t>
            </a:r>
          </a:p>
          <a:p>
            <a:pPr algn="l">
              <a:lnSpc>
                <a:spcPct val="90000"/>
              </a:lnSpc>
            </a:pPr>
            <a:r>
              <a:rPr lang="en-US" dirty="0"/>
              <a:t>performance</a:t>
            </a:r>
          </a:p>
          <a:p>
            <a:pPr algn="l">
              <a:lnSpc>
                <a:spcPct val="90000"/>
              </a:lnSpc>
            </a:pPr>
            <a:r>
              <a:rPr lang="en-US" dirty="0"/>
              <a:t>engineers</a:t>
            </a:r>
          </a:p>
        </p:txBody>
      </p:sp>
      <p:sp>
        <p:nvSpPr>
          <p:cNvPr id="5" name="Down Arrow 4">
            <a:extLst>
              <a:ext uri="{FF2B5EF4-FFF2-40B4-BE49-F238E27FC236}">
                <a16:creationId xmlns:a16="http://schemas.microsoft.com/office/drawing/2014/main" id="{28A62EF0-D9D7-7741-88AF-0EA6352EC5B8}"/>
              </a:ext>
            </a:extLst>
          </p:cNvPr>
          <p:cNvSpPr/>
          <p:nvPr/>
        </p:nvSpPr>
        <p:spPr>
          <a:xfrm rot="-3600000">
            <a:off x="7920360" y="3154709"/>
            <a:ext cx="166884" cy="901210"/>
          </a:xfrm>
          <a:prstGeom prst="downArrow">
            <a:avLst/>
          </a:prstGeom>
          <a:solidFill>
            <a:schemeClr val="tx1"/>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87" name="Down Arrow 86">
            <a:extLst>
              <a:ext uri="{FF2B5EF4-FFF2-40B4-BE49-F238E27FC236}">
                <a16:creationId xmlns:a16="http://schemas.microsoft.com/office/drawing/2014/main" id="{74877546-FCBD-C14E-A5E8-C20AE75CA18E}"/>
              </a:ext>
            </a:extLst>
          </p:cNvPr>
          <p:cNvSpPr/>
          <p:nvPr/>
        </p:nvSpPr>
        <p:spPr>
          <a:xfrm rot="14400000">
            <a:off x="7987502" y="4884793"/>
            <a:ext cx="166884" cy="901210"/>
          </a:xfrm>
          <a:prstGeom prst="downArrow">
            <a:avLst/>
          </a:prstGeom>
          <a:solidFill>
            <a:schemeClr val="tx1"/>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Tree>
    <p:extLst>
      <p:ext uri="{BB962C8B-B14F-4D97-AF65-F5344CB8AC3E}">
        <p14:creationId xmlns:p14="http://schemas.microsoft.com/office/powerpoint/2010/main" val="17795819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185EA-0E8F-C746-87E2-C283B4540007}"/>
              </a:ext>
            </a:extLst>
          </p:cNvPr>
          <p:cNvSpPr>
            <a:spLocks noGrp="1"/>
          </p:cNvSpPr>
          <p:nvPr>
            <p:ph type="title"/>
          </p:nvPr>
        </p:nvSpPr>
        <p:spPr/>
        <p:txBody>
          <a:bodyPr/>
          <a:lstStyle/>
          <a:p>
            <a:r>
              <a:rPr lang="en-US" dirty="0"/>
              <a:t>Takeaways Until Now</a:t>
            </a:r>
          </a:p>
        </p:txBody>
      </p:sp>
      <p:sp>
        <p:nvSpPr>
          <p:cNvPr id="3" name="Content Placeholder 2">
            <a:extLst>
              <a:ext uri="{FF2B5EF4-FFF2-40B4-BE49-F238E27FC236}">
                <a16:creationId xmlns:a16="http://schemas.microsoft.com/office/drawing/2014/main" id="{FC84114E-9B93-6946-8537-70EC13595158}"/>
              </a:ext>
            </a:extLst>
          </p:cNvPr>
          <p:cNvSpPr>
            <a:spLocks noGrp="1"/>
          </p:cNvSpPr>
          <p:nvPr>
            <p:ph idx="1"/>
          </p:nvPr>
        </p:nvSpPr>
        <p:spPr>
          <a:xfrm>
            <a:off x="5323117" y="1018902"/>
            <a:ext cx="6128654" cy="4445723"/>
          </a:xfrm>
        </p:spPr>
        <p:txBody>
          <a:bodyPr/>
          <a:lstStyle/>
          <a:p>
            <a:pPr marL="457200" indent="-457200">
              <a:buFont typeface="Arial"/>
              <a:buChar char="•"/>
            </a:pPr>
            <a:r>
              <a:rPr lang="en-US" dirty="0">
                <a:solidFill>
                  <a:schemeClr val="tx1">
                    <a:lumMod val="95000"/>
                    <a:lumOff val="5000"/>
                  </a:schemeClr>
                </a:solidFill>
              </a:rPr>
              <a:t>Differentiate between slow changing and fast changing components of your code</a:t>
            </a:r>
          </a:p>
          <a:p>
            <a:pPr marL="457200" indent="-457200">
              <a:buFont typeface="Arial"/>
              <a:buChar char="•"/>
            </a:pPr>
            <a:r>
              <a:rPr lang="en-US" dirty="0">
                <a:solidFill>
                  <a:schemeClr val="tx1">
                    <a:lumMod val="95000"/>
                    <a:lumOff val="5000"/>
                  </a:schemeClr>
                </a:solidFill>
              </a:rPr>
              <a:t>Understand the requirements of your infrastructure</a:t>
            </a:r>
          </a:p>
          <a:p>
            <a:pPr marL="457200" indent="-457200">
              <a:buFont typeface="Arial"/>
              <a:buChar char="•"/>
            </a:pPr>
            <a:r>
              <a:rPr lang="en-US" dirty="0">
                <a:solidFill>
                  <a:schemeClr val="tx1">
                    <a:lumMod val="95000"/>
                    <a:lumOff val="5000"/>
                  </a:schemeClr>
                </a:solidFill>
              </a:rPr>
              <a:t>Implement separation of concerns</a:t>
            </a:r>
          </a:p>
          <a:p>
            <a:pPr marL="457200" indent="-457200">
              <a:buFont typeface="Arial"/>
              <a:buChar char="•"/>
            </a:pPr>
            <a:r>
              <a:rPr lang="en-US" dirty="0">
                <a:solidFill>
                  <a:schemeClr val="tx1">
                    <a:lumMod val="95000"/>
                    <a:lumOff val="5000"/>
                  </a:schemeClr>
                </a:solidFill>
              </a:rPr>
              <a:t>Design with portability, extensibility, reproducibility and maintainability in mind</a:t>
            </a:r>
          </a:p>
          <a:p>
            <a:pPr marL="457200" indent="-457200">
              <a:buFont typeface="Arial"/>
              <a:buChar char="•"/>
            </a:pPr>
            <a:r>
              <a:rPr lang="en-US" dirty="0">
                <a:solidFill>
                  <a:schemeClr val="tx1">
                    <a:lumMod val="95000"/>
                    <a:lumOff val="5000"/>
                  </a:schemeClr>
                </a:solidFill>
              </a:rPr>
              <a:t>Do not design with a specific programming model in mind</a:t>
            </a:r>
          </a:p>
          <a:p>
            <a:pPr marL="457200" indent="-457200">
              <a:buFont typeface="Arial"/>
              <a:buChar char="•"/>
            </a:pPr>
            <a:endParaRPr lang="en-US" dirty="0">
              <a:solidFill>
                <a:schemeClr val="tx1">
                  <a:lumMod val="65000"/>
                  <a:lumOff val="35000"/>
                </a:schemeClr>
              </a:solidFill>
            </a:endParaRPr>
          </a:p>
          <a:p>
            <a:endParaRPr lang="en-US" dirty="0"/>
          </a:p>
        </p:txBody>
      </p:sp>
      <p:grpSp>
        <p:nvGrpSpPr>
          <p:cNvPr id="4" name="Group 3">
            <a:extLst>
              <a:ext uri="{FF2B5EF4-FFF2-40B4-BE49-F238E27FC236}">
                <a16:creationId xmlns:a16="http://schemas.microsoft.com/office/drawing/2014/main" id="{65E625F0-8661-B242-927D-3DEDAF6941EE}"/>
              </a:ext>
            </a:extLst>
          </p:cNvPr>
          <p:cNvGrpSpPr/>
          <p:nvPr/>
        </p:nvGrpSpPr>
        <p:grpSpPr>
          <a:xfrm>
            <a:off x="335160" y="1491574"/>
            <a:ext cx="4265142" cy="3524330"/>
            <a:chOff x="6979801" y="729343"/>
            <a:chExt cx="4265142" cy="3524330"/>
          </a:xfrm>
        </p:grpSpPr>
        <p:cxnSp>
          <p:nvCxnSpPr>
            <p:cNvPr id="5" name="Straight Arrow Connector 4">
              <a:extLst>
                <a:ext uri="{FF2B5EF4-FFF2-40B4-BE49-F238E27FC236}">
                  <a16:creationId xmlns:a16="http://schemas.microsoft.com/office/drawing/2014/main" id="{4E61B3CA-B8C4-954B-8756-750F2E89C672}"/>
                </a:ext>
              </a:extLst>
            </p:cNvPr>
            <p:cNvCxnSpPr/>
            <p:nvPr/>
          </p:nvCxnSpPr>
          <p:spPr>
            <a:xfrm>
              <a:off x="7402286" y="3725330"/>
              <a:ext cx="3842657"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6" name="Straight Arrow Connector 5">
              <a:extLst>
                <a:ext uri="{FF2B5EF4-FFF2-40B4-BE49-F238E27FC236}">
                  <a16:creationId xmlns:a16="http://schemas.microsoft.com/office/drawing/2014/main" id="{A58D760F-A90B-6742-B17A-79B869E64504}"/>
                </a:ext>
              </a:extLst>
            </p:cNvPr>
            <p:cNvCxnSpPr/>
            <p:nvPr/>
          </p:nvCxnSpPr>
          <p:spPr>
            <a:xfrm flipV="1">
              <a:off x="7424057" y="729343"/>
              <a:ext cx="0" cy="299598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7" name="TextBox 6">
              <a:extLst>
                <a:ext uri="{FF2B5EF4-FFF2-40B4-BE49-F238E27FC236}">
                  <a16:creationId xmlns:a16="http://schemas.microsoft.com/office/drawing/2014/main" id="{672866B9-6699-E140-B31C-53F5E7E275F6}"/>
                </a:ext>
              </a:extLst>
            </p:cNvPr>
            <p:cNvSpPr txBox="1"/>
            <p:nvPr/>
          </p:nvSpPr>
          <p:spPr>
            <a:xfrm>
              <a:off x="8290189" y="3819708"/>
              <a:ext cx="2253437" cy="433965"/>
            </a:xfrm>
            <a:prstGeom prst="rect">
              <a:avLst/>
            </a:prstGeom>
            <a:noFill/>
          </p:spPr>
          <p:txBody>
            <a:bodyPr wrap="none" lIns="118872" tIns="91440" rIns="118872" bIns="91440" rtlCol="0" anchor="ctr" anchorCtr="0">
              <a:spAutoFit/>
            </a:bodyPr>
            <a:lstStyle/>
            <a:p>
              <a:pPr algn="l">
                <a:lnSpc>
                  <a:spcPct val="90000"/>
                </a:lnSpc>
              </a:pPr>
              <a:r>
                <a:rPr lang="en-US" dirty="0"/>
                <a:t>Platform complexity</a:t>
              </a:r>
            </a:p>
          </p:txBody>
        </p:sp>
        <p:sp>
          <p:nvSpPr>
            <p:cNvPr id="8" name="TextBox 7">
              <a:extLst>
                <a:ext uri="{FF2B5EF4-FFF2-40B4-BE49-F238E27FC236}">
                  <a16:creationId xmlns:a16="http://schemas.microsoft.com/office/drawing/2014/main" id="{49A56A22-BD95-E342-9C61-DFB9178284AC}"/>
                </a:ext>
              </a:extLst>
            </p:cNvPr>
            <p:cNvSpPr txBox="1"/>
            <p:nvPr/>
          </p:nvSpPr>
          <p:spPr>
            <a:xfrm rot="-5400000">
              <a:off x="6046587" y="2061274"/>
              <a:ext cx="2304733" cy="438305"/>
            </a:xfrm>
            <a:prstGeom prst="rect">
              <a:avLst/>
            </a:prstGeom>
            <a:noFill/>
          </p:spPr>
          <p:txBody>
            <a:bodyPr wrap="square" lIns="118872" tIns="91440" rIns="118872" bIns="91440" rtlCol="0" anchor="ctr" anchorCtr="0">
              <a:spAutoFit/>
            </a:bodyPr>
            <a:lstStyle/>
            <a:p>
              <a:pPr algn="l">
                <a:lnSpc>
                  <a:spcPct val="90000"/>
                </a:lnSpc>
              </a:pPr>
              <a:r>
                <a:rPr lang="en-US" dirty="0"/>
                <a:t>Software complexity</a:t>
              </a:r>
            </a:p>
          </p:txBody>
        </p:sp>
        <p:cxnSp>
          <p:nvCxnSpPr>
            <p:cNvPr id="9" name="Straight Connector 8">
              <a:extLst>
                <a:ext uri="{FF2B5EF4-FFF2-40B4-BE49-F238E27FC236}">
                  <a16:creationId xmlns:a16="http://schemas.microsoft.com/office/drawing/2014/main" id="{396C26C7-A086-F24C-BBFF-98C9F026522E}"/>
                </a:ext>
              </a:extLst>
            </p:cNvPr>
            <p:cNvCxnSpPr/>
            <p:nvPr/>
          </p:nvCxnSpPr>
          <p:spPr>
            <a:xfrm flipV="1">
              <a:off x="7871254" y="1865870"/>
              <a:ext cx="271849" cy="1401184"/>
            </a:xfrm>
            <a:prstGeom prst="line">
              <a:avLst/>
            </a:prstGeom>
            <a:ln w="5715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2313AABA-3C16-5C4C-A7C2-06EB4FBE1227}"/>
                </a:ext>
              </a:extLst>
            </p:cNvPr>
            <p:cNvSpPr txBox="1"/>
            <p:nvPr/>
          </p:nvSpPr>
          <p:spPr>
            <a:xfrm>
              <a:off x="8063618" y="1663931"/>
              <a:ext cx="271849" cy="433965"/>
            </a:xfrm>
            <a:prstGeom prst="rect">
              <a:avLst/>
            </a:prstGeom>
            <a:noFill/>
          </p:spPr>
          <p:txBody>
            <a:bodyPr wrap="square" lIns="118872" tIns="91440" rIns="118872" bIns="91440" rtlCol="0" anchor="ctr" anchorCtr="0">
              <a:spAutoFit/>
            </a:bodyPr>
            <a:lstStyle/>
            <a:p>
              <a:pPr algn="l">
                <a:lnSpc>
                  <a:spcPct val="90000"/>
                </a:lnSpc>
              </a:pPr>
              <a:endParaRPr lang="en-US" dirty="0"/>
            </a:p>
          </p:txBody>
        </p:sp>
        <p:sp>
          <p:nvSpPr>
            <p:cNvPr id="11" name="TextBox 10">
              <a:extLst>
                <a:ext uri="{FF2B5EF4-FFF2-40B4-BE49-F238E27FC236}">
                  <a16:creationId xmlns:a16="http://schemas.microsoft.com/office/drawing/2014/main" id="{48DCBD00-14EF-864C-AA09-E3489673AF89}"/>
                </a:ext>
              </a:extLst>
            </p:cNvPr>
            <p:cNvSpPr txBox="1"/>
            <p:nvPr/>
          </p:nvSpPr>
          <p:spPr>
            <a:xfrm>
              <a:off x="8453742" y="2528855"/>
              <a:ext cx="1407052" cy="932563"/>
            </a:xfrm>
            <a:prstGeom prst="rect">
              <a:avLst/>
            </a:prstGeom>
            <a:noFill/>
          </p:spPr>
          <p:txBody>
            <a:bodyPr wrap="none" lIns="118872" tIns="91440" rIns="118872" bIns="91440" rtlCol="0" anchor="ctr" anchorCtr="0">
              <a:spAutoFit/>
            </a:bodyPr>
            <a:lstStyle/>
            <a:p>
              <a:pPr algn="l">
                <a:lnSpc>
                  <a:spcPct val="90000"/>
                </a:lnSpc>
              </a:pPr>
              <a:r>
                <a:rPr lang="en-US" dirty="0"/>
                <a:t>Distributed </a:t>
              </a:r>
            </a:p>
            <a:p>
              <a:pPr algn="l">
                <a:lnSpc>
                  <a:spcPct val="90000"/>
                </a:lnSpc>
              </a:pPr>
              <a:r>
                <a:rPr lang="en-US" dirty="0"/>
                <a:t>memory</a:t>
              </a:r>
            </a:p>
            <a:p>
              <a:pPr algn="l">
                <a:lnSpc>
                  <a:spcPct val="90000"/>
                </a:lnSpc>
              </a:pPr>
              <a:r>
                <a:rPr lang="en-US" dirty="0"/>
                <a:t>model</a:t>
              </a:r>
            </a:p>
          </p:txBody>
        </p:sp>
        <p:sp>
          <p:nvSpPr>
            <p:cNvPr id="12" name="Left Arrow 11">
              <a:extLst>
                <a:ext uri="{FF2B5EF4-FFF2-40B4-BE49-F238E27FC236}">
                  <a16:creationId xmlns:a16="http://schemas.microsoft.com/office/drawing/2014/main" id="{3BF65A61-FD4B-2247-87EB-9F07444B1263}"/>
                </a:ext>
              </a:extLst>
            </p:cNvPr>
            <p:cNvSpPr/>
            <p:nvPr/>
          </p:nvSpPr>
          <p:spPr>
            <a:xfrm>
              <a:off x="7990874" y="2889070"/>
              <a:ext cx="437831" cy="218824"/>
            </a:xfrm>
            <a:prstGeom prst="leftArrow">
              <a:avLst/>
            </a:prstGeom>
            <a:solidFill>
              <a:schemeClr val="accent4"/>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spTree>
    <p:extLst>
      <p:ext uri="{BB962C8B-B14F-4D97-AF65-F5344CB8AC3E}">
        <p14:creationId xmlns:p14="http://schemas.microsoft.com/office/powerpoint/2010/main" val="30268802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185EA-0E8F-C746-87E2-C283B4540007}"/>
              </a:ext>
            </a:extLst>
          </p:cNvPr>
          <p:cNvSpPr>
            <a:spLocks noGrp="1"/>
          </p:cNvSpPr>
          <p:nvPr>
            <p:ph type="title"/>
          </p:nvPr>
        </p:nvSpPr>
        <p:spPr/>
        <p:txBody>
          <a:bodyPr/>
          <a:lstStyle/>
          <a:p>
            <a:r>
              <a:rPr lang="en-US" dirty="0"/>
              <a:t>A New Paradigm Because of Platform Heterogeneity</a:t>
            </a:r>
          </a:p>
        </p:txBody>
      </p:sp>
      <p:sp>
        <p:nvSpPr>
          <p:cNvPr id="3" name="Content Placeholder 2">
            <a:extLst>
              <a:ext uri="{FF2B5EF4-FFF2-40B4-BE49-F238E27FC236}">
                <a16:creationId xmlns:a16="http://schemas.microsoft.com/office/drawing/2014/main" id="{FC84114E-9B93-6946-8537-70EC13595158}"/>
              </a:ext>
            </a:extLst>
          </p:cNvPr>
          <p:cNvSpPr>
            <a:spLocks noGrp="1"/>
          </p:cNvSpPr>
          <p:nvPr>
            <p:ph idx="1"/>
          </p:nvPr>
        </p:nvSpPr>
        <p:spPr>
          <a:xfrm>
            <a:off x="5629694" y="2412277"/>
            <a:ext cx="6192188" cy="2360550"/>
          </a:xfrm>
        </p:spPr>
        <p:txBody>
          <a:bodyPr/>
          <a:lstStyle/>
          <a:p>
            <a:pPr marL="457200" indent="-457200">
              <a:buFont typeface="Arial"/>
              <a:buChar char="•"/>
            </a:pPr>
            <a:r>
              <a:rPr lang="en-US" dirty="0">
                <a:solidFill>
                  <a:schemeClr val="tx1">
                    <a:lumMod val="95000"/>
                    <a:lumOff val="5000"/>
                  </a:schemeClr>
                </a:solidFill>
              </a:rPr>
              <a:t>Question - do the design principles change?</a:t>
            </a:r>
          </a:p>
          <a:p>
            <a:pPr marL="457200" indent="-457200">
              <a:buFont typeface="Arial"/>
              <a:buChar char="•"/>
            </a:pPr>
            <a:endParaRPr lang="en-US" dirty="0">
              <a:solidFill>
                <a:schemeClr val="tx1">
                  <a:lumMod val="95000"/>
                  <a:lumOff val="5000"/>
                </a:schemeClr>
              </a:solidFill>
            </a:endParaRPr>
          </a:p>
          <a:p>
            <a:endParaRPr lang="en-US" dirty="0"/>
          </a:p>
        </p:txBody>
      </p:sp>
      <p:grpSp>
        <p:nvGrpSpPr>
          <p:cNvPr id="13" name="Group 12">
            <a:extLst>
              <a:ext uri="{FF2B5EF4-FFF2-40B4-BE49-F238E27FC236}">
                <a16:creationId xmlns:a16="http://schemas.microsoft.com/office/drawing/2014/main" id="{14FFAC15-3146-0F48-A1DF-001CA1E8EFFC}"/>
              </a:ext>
            </a:extLst>
          </p:cNvPr>
          <p:cNvGrpSpPr/>
          <p:nvPr/>
        </p:nvGrpSpPr>
        <p:grpSpPr>
          <a:xfrm>
            <a:off x="771513" y="1776843"/>
            <a:ext cx="4265142" cy="3524330"/>
            <a:chOff x="6979801" y="729343"/>
            <a:chExt cx="4265142" cy="3524330"/>
          </a:xfrm>
        </p:grpSpPr>
        <p:cxnSp>
          <p:nvCxnSpPr>
            <p:cNvPr id="14" name="Straight Arrow Connector 13">
              <a:extLst>
                <a:ext uri="{FF2B5EF4-FFF2-40B4-BE49-F238E27FC236}">
                  <a16:creationId xmlns:a16="http://schemas.microsoft.com/office/drawing/2014/main" id="{8E01180D-7EA9-D54C-B397-289D961112E9}"/>
                </a:ext>
              </a:extLst>
            </p:cNvPr>
            <p:cNvCxnSpPr/>
            <p:nvPr/>
          </p:nvCxnSpPr>
          <p:spPr>
            <a:xfrm>
              <a:off x="7402286" y="3725330"/>
              <a:ext cx="3842657"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5" name="Straight Arrow Connector 14">
              <a:extLst>
                <a:ext uri="{FF2B5EF4-FFF2-40B4-BE49-F238E27FC236}">
                  <a16:creationId xmlns:a16="http://schemas.microsoft.com/office/drawing/2014/main" id="{62D12DBB-BD94-484F-851E-F518C5A77DCA}"/>
                </a:ext>
              </a:extLst>
            </p:cNvPr>
            <p:cNvCxnSpPr/>
            <p:nvPr/>
          </p:nvCxnSpPr>
          <p:spPr>
            <a:xfrm flipV="1">
              <a:off x="7424057" y="729343"/>
              <a:ext cx="0" cy="299598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6" name="TextBox 15">
              <a:extLst>
                <a:ext uri="{FF2B5EF4-FFF2-40B4-BE49-F238E27FC236}">
                  <a16:creationId xmlns:a16="http://schemas.microsoft.com/office/drawing/2014/main" id="{E93B441B-9ADA-244E-B2EA-833EF337560E}"/>
                </a:ext>
              </a:extLst>
            </p:cNvPr>
            <p:cNvSpPr txBox="1"/>
            <p:nvPr/>
          </p:nvSpPr>
          <p:spPr>
            <a:xfrm>
              <a:off x="8290189" y="3819708"/>
              <a:ext cx="2253437" cy="433965"/>
            </a:xfrm>
            <a:prstGeom prst="rect">
              <a:avLst/>
            </a:prstGeom>
            <a:noFill/>
          </p:spPr>
          <p:txBody>
            <a:bodyPr wrap="none" lIns="118872" tIns="91440" rIns="118872" bIns="91440" rtlCol="0" anchor="ctr" anchorCtr="0">
              <a:spAutoFit/>
            </a:bodyPr>
            <a:lstStyle/>
            <a:p>
              <a:pPr algn="l">
                <a:lnSpc>
                  <a:spcPct val="90000"/>
                </a:lnSpc>
              </a:pPr>
              <a:r>
                <a:rPr lang="en-US" dirty="0"/>
                <a:t>Platform complexity</a:t>
              </a:r>
            </a:p>
          </p:txBody>
        </p:sp>
        <p:sp>
          <p:nvSpPr>
            <p:cNvPr id="17" name="TextBox 16">
              <a:extLst>
                <a:ext uri="{FF2B5EF4-FFF2-40B4-BE49-F238E27FC236}">
                  <a16:creationId xmlns:a16="http://schemas.microsoft.com/office/drawing/2014/main" id="{2AFBA2A4-9FA5-F946-97D3-D88261D17AC9}"/>
                </a:ext>
              </a:extLst>
            </p:cNvPr>
            <p:cNvSpPr txBox="1"/>
            <p:nvPr/>
          </p:nvSpPr>
          <p:spPr>
            <a:xfrm rot="-5400000">
              <a:off x="6046587" y="2061274"/>
              <a:ext cx="2304733" cy="438305"/>
            </a:xfrm>
            <a:prstGeom prst="rect">
              <a:avLst/>
            </a:prstGeom>
            <a:noFill/>
          </p:spPr>
          <p:txBody>
            <a:bodyPr wrap="square" lIns="118872" tIns="91440" rIns="118872" bIns="91440" rtlCol="0" anchor="ctr" anchorCtr="0">
              <a:spAutoFit/>
            </a:bodyPr>
            <a:lstStyle/>
            <a:p>
              <a:pPr algn="l">
                <a:lnSpc>
                  <a:spcPct val="90000"/>
                </a:lnSpc>
              </a:pPr>
              <a:r>
                <a:rPr lang="en-US" dirty="0"/>
                <a:t>Software complexity</a:t>
              </a:r>
            </a:p>
          </p:txBody>
        </p:sp>
        <p:cxnSp>
          <p:nvCxnSpPr>
            <p:cNvPr id="18" name="Straight Connector 17">
              <a:extLst>
                <a:ext uri="{FF2B5EF4-FFF2-40B4-BE49-F238E27FC236}">
                  <a16:creationId xmlns:a16="http://schemas.microsoft.com/office/drawing/2014/main" id="{A9B2C450-42E8-AB43-8E55-6689A8F4C6FC}"/>
                </a:ext>
              </a:extLst>
            </p:cNvPr>
            <p:cNvCxnSpPr>
              <a:cxnSpLocks/>
            </p:cNvCxnSpPr>
            <p:nvPr/>
          </p:nvCxnSpPr>
          <p:spPr>
            <a:xfrm flipV="1">
              <a:off x="8113046" y="868682"/>
              <a:ext cx="2759259" cy="1012232"/>
            </a:xfrm>
            <a:prstGeom prst="line">
              <a:avLst/>
            </a:prstGeom>
            <a:ln w="53975">
              <a:solidFill>
                <a:srgbClr val="7030A0"/>
              </a:solidFill>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CAE472BB-1BD7-EF48-8118-99E3E60FF2B8}"/>
                </a:ext>
              </a:extLst>
            </p:cNvPr>
            <p:cNvSpPr txBox="1"/>
            <p:nvPr/>
          </p:nvSpPr>
          <p:spPr>
            <a:xfrm>
              <a:off x="8063618" y="1663931"/>
              <a:ext cx="271849" cy="433965"/>
            </a:xfrm>
            <a:prstGeom prst="rect">
              <a:avLst/>
            </a:prstGeom>
            <a:noFill/>
          </p:spPr>
          <p:txBody>
            <a:bodyPr wrap="square" lIns="118872" tIns="91440" rIns="118872" bIns="91440" rtlCol="0" anchor="ctr" anchorCtr="0">
              <a:spAutoFit/>
            </a:bodyPr>
            <a:lstStyle/>
            <a:p>
              <a:pPr algn="l">
                <a:lnSpc>
                  <a:spcPct val="90000"/>
                </a:lnSpc>
              </a:pPr>
              <a:endParaRPr lang="en-US" dirty="0"/>
            </a:p>
          </p:txBody>
        </p:sp>
        <p:sp>
          <p:nvSpPr>
            <p:cNvPr id="20" name="TextBox 19">
              <a:extLst>
                <a:ext uri="{FF2B5EF4-FFF2-40B4-BE49-F238E27FC236}">
                  <a16:creationId xmlns:a16="http://schemas.microsoft.com/office/drawing/2014/main" id="{CAF933C4-35F9-8D43-9975-3E1BB081DB3F}"/>
                </a:ext>
              </a:extLst>
            </p:cNvPr>
            <p:cNvSpPr txBox="1"/>
            <p:nvPr/>
          </p:nvSpPr>
          <p:spPr>
            <a:xfrm>
              <a:off x="9327147" y="1554669"/>
              <a:ext cx="1817421" cy="683264"/>
            </a:xfrm>
            <a:prstGeom prst="rect">
              <a:avLst/>
            </a:prstGeom>
            <a:noFill/>
          </p:spPr>
          <p:txBody>
            <a:bodyPr wrap="none" lIns="118872" tIns="91440" rIns="118872" bIns="91440" rtlCol="0" anchor="ctr" anchorCtr="0">
              <a:spAutoFit/>
            </a:bodyPr>
            <a:lstStyle/>
            <a:p>
              <a:pPr algn="l">
                <a:lnSpc>
                  <a:spcPct val="90000"/>
                </a:lnSpc>
              </a:pPr>
              <a:r>
                <a:rPr lang="en-US" dirty="0"/>
                <a:t>Heterogeneous</a:t>
              </a:r>
            </a:p>
            <a:p>
              <a:pPr algn="l">
                <a:lnSpc>
                  <a:spcPct val="90000"/>
                </a:lnSpc>
              </a:pPr>
              <a:r>
                <a:rPr lang="en-US" dirty="0"/>
                <a:t>models</a:t>
              </a:r>
            </a:p>
          </p:txBody>
        </p:sp>
        <p:sp>
          <p:nvSpPr>
            <p:cNvPr id="21" name="Up Arrow 20">
              <a:extLst>
                <a:ext uri="{FF2B5EF4-FFF2-40B4-BE49-F238E27FC236}">
                  <a16:creationId xmlns:a16="http://schemas.microsoft.com/office/drawing/2014/main" id="{18DEF38B-DF7D-8D48-878B-AAB3A36AB3A4}"/>
                </a:ext>
              </a:extLst>
            </p:cNvPr>
            <p:cNvSpPr/>
            <p:nvPr/>
          </p:nvSpPr>
          <p:spPr>
            <a:xfrm>
              <a:off x="9980612" y="1267396"/>
              <a:ext cx="156950" cy="322396"/>
            </a:xfrm>
            <a:prstGeom prst="upArrow">
              <a:avLst/>
            </a:prstGeom>
            <a:solidFill>
              <a:schemeClr val="accent1">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spTree>
    <p:extLst>
      <p:ext uri="{BB962C8B-B14F-4D97-AF65-F5344CB8AC3E}">
        <p14:creationId xmlns:p14="http://schemas.microsoft.com/office/powerpoint/2010/main" val="6157890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185EA-0E8F-C746-87E2-C283B4540007}"/>
              </a:ext>
            </a:extLst>
          </p:cNvPr>
          <p:cNvSpPr>
            <a:spLocks noGrp="1"/>
          </p:cNvSpPr>
          <p:nvPr>
            <p:ph type="title"/>
          </p:nvPr>
        </p:nvSpPr>
        <p:spPr/>
        <p:txBody>
          <a:bodyPr/>
          <a:lstStyle/>
          <a:p>
            <a:r>
              <a:rPr lang="en-US" dirty="0"/>
              <a:t>A New Paradigm Because of Platform Heterogeneity</a:t>
            </a:r>
          </a:p>
        </p:txBody>
      </p:sp>
      <p:sp>
        <p:nvSpPr>
          <p:cNvPr id="3" name="Content Placeholder 2">
            <a:extLst>
              <a:ext uri="{FF2B5EF4-FFF2-40B4-BE49-F238E27FC236}">
                <a16:creationId xmlns:a16="http://schemas.microsoft.com/office/drawing/2014/main" id="{FC84114E-9B93-6946-8537-70EC13595158}"/>
              </a:ext>
            </a:extLst>
          </p:cNvPr>
          <p:cNvSpPr>
            <a:spLocks noGrp="1"/>
          </p:cNvSpPr>
          <p:nvPr>
            <p:ph idx="1"/>
          </p:nvPr>
        </p:nvSpPr>
        <p:spPr>
          <a:xfrm>
            <a:off x="5629694" y="2412277"/>
            <a:ext cx="6192188" cy="2360550"/>
          </a:xfrm>
        </p:spPr>
        <p:txBody>
          <a:bodyPr/>
          <a:lstStyle/>
          <a:p>
            <a:pPr marL="457200" indent="-457200">
              <a:buFont typeface="Arial"/>
              <a:buChar char="•"/>
            </a:pPr>
            <a:r>
              <a:rPr lang="en-US" dirty="0">
                <a:solidFill>
                  <a:schemeClr val="tx1">
                    <a:lumMod val="95000"/>
                    <a:lumOff val="5000"/>
                  </a:schemeClr>
                </a:solidFill>
              </a:rPr>
              <a:t>Question - do the design principles change?</a:t>
            </a:r>
          </a:p>
          <a:p>
            <a:pPr marL="457200" indent="-457200">
              <a:buFont typeface="Arial"/>
              <a:buChar char="•"/>
            </a:pPr>
            <a:r>
              <a:rPr lang="en-US" dirty="0">
                <a:solidFill>
                  <a:schemeClr val="tx1">
                    <a:lumMod val="95000"/>
                    <a:lumOff val="5000"/>
                  </a:schemeClr>
                </a:solidFill>
              </a:rPr>
              <a:t>The answer is – not really</a:t>
            </a:r>
          </a:p>
          <a:p>
            <a:pPr marL="457200" indent="-457200">
              <a:buFont typeface="Arial"/>
              <a:buChar char="•"/>
            </a:pPr>
            <a:r>
              <a:rPr lang="en-US" dirty="0">
                <a:solidFill>
                  <a:schemeClr val="tx1">
                    <a:lumMod val="95000"/>
                    <a:lumOff val="5000"/>
                  </a:schemeClr>
                </a:solidFill>
              </a:rPr>
              <a:t>The details get more involved</a:t>
            </a:r>
          </a:p>
          <a:p>
            <a:pPr marL="457200" indent="-457200">
              <a:buFont typeface="Arial"/>
              <a:buChar char="•"/>
            </a:pPr>
            <a:endParaRPr lang="en-US" dirty="0">
              <a:solidFill>
                <a:schemeClr val="tx1">
                  <a:lumMod val="65000"/>
                  <a:lumOff val="35000"/>
                </a:schemeClr>
              </a:solidFill>
            </a:endParaRPr>
          </a:p>
          <a:p>
            <a:endParaRPr lang="en-US" dirty="0"/>
          </a:p>
        </p:txBody>
      </p:sp>
      <p:grpSp>
        <p:nvGrpSpPr>
          <p:cNvPr id="13" name="Group 12">
            <a:extLst>
              <a:ext uri="{FF2B5EF4-FFF2-40B4-BE49-F238E27FC236}">
                <a16:creationId xmlns:a16="http://schemas.microsoft.com/office/drawing/2014/main" id="{14FFAC15-3146-0F48-A1DF-001CA1E8EFFC}"/>
              </a:ext>
            </a:extLst>
          </p:cNvPr>
          <p:cNvGrpSpPr/>
          <p:nvPr/>
        </p:nvGrpSpPr>
        <p:grpSpPr>
          <a:xfrm>
            <a:off x="771513" y="1776843"/>
            <a:ext cx="4265142" cy="3524330"/>
            <a:chOff x="6979801" y="729343"/>
            <a:chExt cx="4265142" cy="3524330"/>
          </a:xfrm>
        </p:grpSpPr>
        <p:cxnSp>
          <p:nvCxnSpPr>
            <p:cNvPr id="14" name="Straight Arrow Connector 13">
              <a:extLst>
                <a:ext uri="{FF2B5EF4-FFF2-40B4-BE49-F238E27FC236}">
                  <a16:creationId xmlns:a16="http://schemas.microsoft.com/office/drawing/2014/main" id="{8E01180D-7EA9-D54C-B397-289D961112E9}"/>
                </a:ext>
              </a:extLst>
            </p:cNvPr>
            <p:cNvCxnSpPr/>
            <p:nvPr/>
          </p:nvCxnSpPr>
          <p:spPr>
            <a:xfrm>
              <a:off x="7402286" y="3725330"/>
              <a:ext cx="3842657"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5" name="Straight Arrow Connector 14">
              <a:extLst>
                <a:ext uri="{FF2B5EF4-FFF2-40B4-BE49-F238E27FC236}">
                  <a16:creationId xmlns:a16="http://schemas.microsoft.com/office/drawing/2014/main" id="{62D12DBB-BD94-484F-851E-F518C5A77DCA}"/>
                </a:ext>
              </a:extLst>
            </p:cNvPr>
            <p:cNvCxnSpPr/>
            <p:nvPr/>
          </p:nvCxnSpPr>
          <p:spPr>
            <a:xfrm flipV="1">
              <a:off x="7424057" y="729343"/>
              <a:ext cx="0" cy="299598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6" name="TextBox 15">
              <a:extLst>
                <a:ext uri="{FF2B5EF4-FFF2-40B4-BE49-F238E27FC236}">
                  <a16:creationId xmlns:a16="http://schemas.microsoft.com/office/drawing/2014/main" id="{E93B441B-9ADA-244E-B2EA-833EF337560E}"/>
                </a:ext>
              </a:extLst>
            </p:cNvPr>
            <p:cNvSpPr txBox="1"/>
            <p:nvPr/>
          </p:nvSpPr>
          <p:spPr>
            <a:xfrm>
              <a:off x="8290189" y="3819708"/>
              <a:ext cx="2253437" cy="433965"/>
            </a:xfrm>
            <a:prstGeom prst="rect">
              <a:avLst/>
            </a:prstGeom>
            <a:noFill/>
          </p:spPr>
          <p:txBody>
            <a:bodyPr wrap="none" lIns="118872" tIns="91440" rIns="118872" bIns="91440" rtlCol="0" anchor="ctr" anchorCtr="0">
              <a:spAutoFit/>
            </a:bodyPr>
            <a:lstStyle/>
            <a:p>
              <a:pPr algn="l">
                <a:lnSpc>
                  <a:spcPct val="90000"/>
                </a:lnSpc>
              </a:pPr>
              <a:r>
                <a:rPr lang="en-US" dirty="0"/>
                <a:t>Platform complexity</a:t>
              </a:r>
            </a:p>
          </p:txBody>
        </p:sp>
        <p:sp>
          <p:nvSpPr>
            <p:cNvPr id="17" name="TextBox 16">
              <a:extLst>
                <a:ext uri="{FF2B5EF4-FFF2-40B4-BE49-F238E27FC236}">
                  <a16:creationId xmlns:a16="http://schemas.microsoft.com/office/drawing/2014/main" id="{2AFBA2A4-9FA5-F946-97D3-D88261D17AC9}"/>
                </a:ext>
              </a:extLst>
            </p:cNvPr>
            <p:cNvSpPr txBox="1"/>
            <p:nvPr/>
          </p:nvSpPr>
          <p:spPr>
            <a:xfrm rot="-5400000">
              <a:off x="6046587" y="2061274"/>
              <a:ext cx="2304733" cy="438305"/>
            </a:xfrm>
            <a:prstGeom prst="rect">
              <a:avLst/>
            </a:prstGeom>
            <a:noFill/>
          </p:spPr>
          <p:txBody>
            <a:bodyPr wrap="square" lIns="118872" tIns="91440" rIns="118872" bIns="91440" rtlCol="0" anchor="ctr" anchorCtr="0">
              <a:spAutoFit/>
            </a:bodyPr>
            <a:lstStyle/>
            <a:p>
              <a:pPr algn="l">
                <a:lnSpc>
                  <a:spcPct val="90000"/>
                </a:lnSpc>
              </a:pPr>
              <a:r>
                <a:rPr lang="en-US" dirty="0"/>
                <a:t>Software complexity</a:t>
              </a:r>
            </a:p>
          </p:txBody>
        </p:sp>
        <p:cxnSp>
          <p:nvCxnSpPr>
            <p:cNvPr id="18" name="Straight Connector 17">
              <a:extLst>
                <a:ext uri="{FF2B5EF4-FFF2-40B4-BE49-F238E27FC236}">
                  <a16:creationId xmlns:a16="http://schemas.microsoft.com/office/drawing/2014/main" id="{A9B2C450-42E8-AB43-8E55-6689A8F4C6FC}"/>
                </a:ext>
              </a:extLst>
            </p:cNvPr>
            <p:cNvCxnSpPr>
              <a:cxnSpLocks/>
            </p:cNvCxnSpPr>
            <p:nvPr/>
          </p:nvCxnSpPr>
          <p:spPr>
            <a:xfrm flipV="1">
              <a:off x="8113046" y="868682"/>
              <a:ext cx="2759259" cy="1012232"/>
            </a:xfrm>
            <a:prstGeom prst="line">
              <a:avLst/>
            </a:prstGeom>
            <a:ln w="53975">
              <a:solidFill>
                <a:srgbClr val="7030A0"/>
              </a:solidFill>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CAE472BB-1BD7-EF48-8118-99E3E60FF2B8}"/>
                </a:ext>
              </a:extLst>
            </p:cNvPr>
            <p:cNvSpPr txBox="1"/>
            <p:nvPr/>
          </p:nvSpPr>
          <p:spPr>
            <a:xfrm>
              <a:off x="8063618" y="1663931"/>
              <a:ext cx="271849" cy="433965"/>
            </a:xfrm>
            <a:prstGeom prst="rect">
              <a:avLst/>
            </a:prstGeom>
            <a:noFill/>
          </p:spPr>
          <p:txBody>
            <a:bodyPr wrap="square" lIns="118872" tIns="91440" rIns="118872" bIns="91440" rtlCol="0" anchor="ctr" anchorCtr="0">
              <a:spAutoFit/>
            </a:bodyPr>
            <a:lstStyle/>
            <a:p>
              <a:pPr algn="l">
                <a:lnSpc>
                  <a:spcPct val="90000"/>
                </a:lnSpc>
              </a:pPr>
              <a:endParaRPr lang="en-US" dirty="0"/>
            </a:p>
          </p:txBody>
        </p:sp>
        <p:sp>
          <p:nvSpPr>
            <p:cNvPr id="20" name="TextBox 19">
              <a:extLst>
                <a:ext uri="{FF2B5EF4-FFF2-40B4-BE49-F238E27FC236}">
                  <a16:creationId xmlns:a16="http://schemas.microsoft.com/office/drawing/2014/main" id="{CAF933C4-35F9-8D43-9975-3E1BB081DB3F}"/>
                </a:ext>
              </a:extLst>
            </p:cNvPr>
            <p:cNvSpPr txBox="1"/>
            <p:nvPr/>
          </p:nvSpPr>
          <p:spPr>
            <a:xfrm>
              <a:off x="9327147" y="1554669"/>
              <a:ext cx="1817421" cy="683264"/>
            </a:xfrm>
            <a:prstGeom prst="rect">
              <a:avLst/>
            </a:prstGeom>
            <a:noFill/>
          </p:spPr>
          <p:txBody>
            <a:bodyPr wrap="none" lIns="118872" tIns="91440" rIns="118872" bIns="91440" rtlCol="0" anchor="ctr" anchorCtr="0">
              <a:spAutoFit/>
            </a:bodyPr>
            <a:lstStyle/>
            <a:p>
              <a:pPr algn="l">
                <a:lnSpc>
                  <a:spcPct val="90000"/>
                </a:lnSpc>
              </a:pPr>
              <a:r>
                <a:rPr lang="en-US" dirty="0"/>
                <a:t>Heterogeneous</a:t>
              </a:r>
            </a:p>
            <a:p>
              <a:pPr algn="l">
                <a:lnSpc>
                  <a:spcPct val="90000"/>
                </a:lnSpc>
              </a:pPr>
              <a:r>
                <a:rPr lang="en-US" dirty="0"/>
                <a:t>models</a:t>
              </a:r>
            </a:p>
          </p:txBody>
        </p:sp>
        <p:sp>
          <p:nvSpPr>
            <p:cNvPr id="21" name="Up Arrow 20">
              <a:extLst>
                <a:ext uri="{FF2B5EF4-FFF2-40B4-BE49-F238E27FC236}">
                  <a16:creationId xmlns:a16="http://schemas.microsoft.com/office/drawing/2014/main" id="{18DEF38B-DF7D-8D48-878B-AAB3A36AB3A4}"/>
                </a:ext>
              </a:extLst>
            </p:cNvPr>
            <p:cNvSpPr/>
            <p:nvPr/>
          </p:nvSpPr>
          <p:spPr>
            <a:xfrm>
              <a:off x="9980612" y="1267396"/>
              <a:ext cx="156950" cy="322396"/>
            </a:xfrm>
            <a:prstGeom prst="upArrow">
              <a:avLst/>
            </a:prstGeom>
            <a:solidFill>
              <a:schemeClr val="accent1">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spTree>
    <p:extLst>
      <p:ext uri="{BB962C8B-B14F-4D97-AF65-F5344CB8AC3E}">
        <p14:creationId xmlns:p14="http://schemas.microsoft.com/office/powerpoint/2010/main" val="22741807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3E206E-0300-0134-BA4C-42AC98725665}"/>
              </a:ext>
            </a:extLst>
          </p:cNvPr>
          <p:cNvSpPr>
            <a:spLocks noGrp="1"/>
          </p:cNvSpPr>
          <p:nvPr>
            <p:ph type="title"/>
          </p:nvPr>
        </p:nvSpPr>
        <p:spPr/>
        <p:txBody>
          <a:bodyPr/>
          <a:lstStyle/>
          <a:p>
            <a:r>
              <a:rPr lang="en-US" dirty="0"/>
              <a:t>Handling Heterogeneity – Hardware and Software</a:t>
            </a:r>
          </a:p>
        </p:txBody>
      </p:sp>
      <p:grpSp>
        <p:nvGrpSpPr>
          <p:cNvPr id="4" name="Group 3">
            <a:extLst>
              <a:ext uri="{FF2B5EF4-FFF2-40B4-BE49-F238E27FC236}">
                <a16:creationId xmlns:a16="http://schemas.microsoft.com/office/drawing/2014/main" id="{3063B970-4CAD-3AF4-27FD-C3944A8DCB61}"/>
              </a:ext>
            </a:extLst>
          </p:cNvPr>
          <p:cNvGrpSpPr/>
          <p:nvPr/>
        </p:nvGrpSpPr>
        <p:grpSpPr>
          <a:xfrm>
            <a:off x="1708778" y="1762304"/>
            <a:ext cx="3709959" cy="4017451"/>
            <a:chOff x="-314717" y="643786"/>
            <a:chExt cx="4946614" cy="5356602"/>
          </a:xfrm>
        </p:grpSpPr>
        <p:sp>
          <p:nvSpPr>
            <p:cNvPr id="5" name="TextBox 4">
              <a:extLst>
                <a:ext uri="{FF2B5EF4-FFF2-40B4-BE49-F238E27FC236}">
                  <a16:creationId xmlns:a16="http://schemas.microsoft.com/office/drawing/2014/main" id="{ED4D259D-3228-1A6B-AE31-99529F338B10}"/>
                </a:ext>
              </a:extLst>
            </p:cNvPr>
            <p:cNvSpPr txBox="1"/>
            <p:nvPr/>
          </p:nvSpPr>
          <p:spPr>
            <a:xfrm>
              <a:off x="1082915" y="643786"/>
              <a:ext cx="2161276" cy="492443"/>
            </a:xfrm>
            <a:prstGeom prst="rect">
              <a:avLst/>
            </a:prstGeom>
            <a:solidFill>
              <a:schemeClr val="accent1">
                <a:lumMod val="20000"/>
                <a:lumOff val="80000"/>
              </a:schemeClr>
            </a:solidFill>
            <a:ln>
              <a:solidFill>
                <a:schemeClr val="tx1"/>
              </a:solidFill>
            </a:ln>
          </p:spPr>
          <p:txBody>
            <a:bodyPr wrap="none" rtlCol="0">
              <a:spAutoFit/>
            </a:bodyPr>
            <a:lstStyle/>
            <a:p>
              <a:r>
                <a:rPr lang="en-US" dirty="0"/>
                <a:t>Requirements</a:t>
              </a:r>
            </a:p>
          </p:txBody>
        </p:sp>
        <p:sp>
          <p:nvSpPr>
            <p:cNvPr id="6" name="TextBox 5">
              <a:extLst>
                <a:ext uri="{FF2B5EF4-FFF2-40B4-BE49-F238E27FC236}">
                  <a16:creationId xmlns:a16="http://schemas.microsoft.com/office/drawing/2014/main" id="{34315D18-792C-3355-901A-414B9877C09E}"/>
                </a:ext>
              </a:extLst>
            </p:cNvPr>
            <p:cNvSpPr txBox="1"/>
            <p:nvPr/>
          </p:nvSpPr>
          <p:spPr>
            <a:xfrm>
              <a:off x="-314717" y="1661953"/>
              <a:ext cx="4946614" cy="492443"/>
            </a:xfrm>
            <a:prstGeom prst="rect">
              <a:avLst/>
            </a:prstGeom>
            <a:solidFill>
              <a:srgbClr val="DF6474"/>
            </a:solidFill>
            <a:ln>
              <a:solidFill>
                <a:schemeClr val="tx1"/>
              </a:solidFill>
            </a:ln>
          </p:spPr>
          <p:txBody>
            <a:bodyPr wrap="square" rtlCol="0">
              <a:spAutoFit/>
            </a:bodyPr>
            <a:lstStyle/>
            <a:p>
              <a:r>
                <a:rPr lang="en-US" dirty="0"/>
                <a:t>Software Architecture API  Design</a:t>
              </a:r>
            </a:p>
          </p:txBody>
        </p:sp>
        <p:sp>
          <p:nvSpPr>
            <p:cNvPr id="7" name="TextBox 6">
              <a:extLst>
                <a:ext uri="{FF2B5EF4-FFF2-40B4-BE49-F238E27FC236}">
                  <a16:creationId xmlns:a16="http://schemas.microsoft.com/office/drawing/2014/main" id="{4044699A-EB4C-93E6-3ADA-08E69F9C2675}"/>
                </a:ext>
              </a:extLst>
            </p:cNvPr>
            <p:cNvSpPr txBox="1"/>
            <p:nvPr/>
          </p:nvSpPr>
          <p:spPr>
            <a:xfrm>
              <a:off x="1317335" y="2878282"/>
              <a:ext cx="1682512" cy="492443"/>
            </a:xfrm>
            <a:prstGeom prst="rect">
              <a:avLst/>
            </a:prstGeom>
            <a:solidFill>
              <a:schemeClr val="accent1">
                <a:lumMod val="20000"/>
                <a:lumOff val="80000"/>
              </a:schemeClr>
            </a:solidFill>
            <a:ln>
              <a:solidFill>
                <a:schemeClr val="tx1"/>
              </a:solidFill>
            </a:ln>
          </p:spPr>
          <p:txBody>
            <a:bodyPr wrap="none" rtlCol="0">
              <a:spAutoFit/>
            </a:bodyPr>
            <a:lstStyle/>
            <a:p>
              <a:r>
                <a:rPr lang="en-US" dirty="0"/>
                <a:t>Implement</a:t>
              </a:r>
            </a:p>
          </p:txBody>
        </p:sp>
        <p:sp>
          <p:nvSpPr>
            <p:cNvPr id="8" name="TextBox 7">
              <a:extLst>
                <a:ext uri="{FF2B5EF4-FFF2-40B4-BE49-F238E27FC236}">
                  <a16:creationId xmlns:a16="http://schemas.microsoft.com/office/drawing/2014/main" id="{5A53A741-A69C-1C6B-DF9C-407010D00903}"/>
                </a:ext>
              </a:extLst>
            </p:cNvPr>
            <p:cNvSpPr txBox="1"/>
            <p:nvPr/>
          </p:nvSpPr>
          <p:spPr>
            <a:xfrm>
              <a:off x="1753309" y="3705933"/>
              <a:ext cx="810564" cy="492443"/>
            </a:xfrm>
            <a:prstGeom prst="rect">
              <a:avLst/>
            </a:prstGeom>
            <a:solidFill>
              <a:srgbClr val="DF6474"/>
            </a:solidFill>
            <a:ln>
              <a:solidFill>
                <a:schemeClr val="tx1"/>
              </a:solidFill>
            </a:ln>
          </p:spPr>
          <p:txBody>
            <a:bodyPr wrap="none" rtlCol="0">
              <a:spAutoFit/>
            </a:bodyPr>
            <a:lstStyle/>
            <a:p>
              <a:r>
                <a:rPr lang="en-US" dirty="0"/>
                <a:t>Test</a:t>
              </a:r>
            </a:p>
          </p:txBody>
        </p:sp>
        <p:sp>
          <p:nvSpPr>
            <p:cNvPr id="9" name="TextBox 8">
              <a:extLst>
                <a:ext uri="{FF2B5EF4-FFF2-40B4-BE49-F238E27FC236}">
                  <a16:creationId xmlns:a16="http://schemas.microsoft.com/office/drawing/2014/main" id="{59342531-2594-4194-F23F-F24FFB0F5FD0}"/>
                </a:ext>
              </a:extLst>
            </p:cNvPr>
            <p:cNvSpPr txBox="1"/>
            <p:nvPr/>
          </p:nvSpPr>
          <p:spPr>
            <a:xfrm>
              <a:off x="1469618" y="4687727"/>
              <a:ext cx="1408934" cy="492443"/>
            </a:xfrm>
            <a:prstGeom prst="rect">
              <a:avLst/>
            </a:prstGeom>
            <a:solidFill>
              <a:schemeClr val="accent1">
                <a:lumMod val="20000"/>
                <a:lumOff val="80000"/>
              </a:schemeClr>
            </a:solidFill>
            <a:ln>
              <a:solidFill>
                <a:schemeClr val="tx1"/>
              </a:solidFill>
            </a:ln>
          </p:spPr>
          <p:txBody>
            <a:bodyPr wrap="none" rtlCol="0">
              <a:spAutoFit/>
            </a:bodyPr>
            <a:lstStyle/>
            <a:p>
              <a:r>
                <a:rPr lang="en-US" dirty="0"/>
                <a:t>Maintain</a:t>
              </a:r>
            </a:p>
          </p:txBody>
        </p:sp>
        <p:sp>
          <p:nvSpPr>
            <p:cNvPr id="10" name="TextBox 9">
              <a:extLst>
                <a:ext uri="{FF2B5EF4-FFF2-40B4-BE49-F238E27FC236}">
                  <a16:creationId xmlns:a16="http://schemas.microsoft.com/office/drawing/2014/main" id="{77DF762A-136A-966F-FDB3-146AC4D43B85}"/>
                </a:ext>
              </a:extLst>
            </p:cNvPr>
            <p:cNvSpPr txBox="1"/>
            <p:nvPr/>
          </p:nvSpPr>
          <p:spPr>
            <a:xfrm>
              <a:off x="1435421" y="5507945"/>
              <a:ext cx="1477328" cy="492443"/>
            </a:xfrm>
            <a:prstGeom prst="rect">
              <a:avLst/>
            </a:prstGeom>
            <a:solidFill>
              <a:srgbClr val="DF6474"/>
            </a:solidFill>
            <a:ln>
              <a:solidFill>
                <a:schemeClr val="tx1"/>
              </a:solidFill>
            </a:ln>
          </p:spPr>
          <p:txBody>
            <a:bodyPr wrap="none" rtlCol="0">
              <a:spAutoFit/>
            </a:bodyPr>
            <a:lstStyle/>
            <a:p>
              <a:r>
                <a:rPr lang="en-US" dirty="0"/>
                <a:t>Augment</a:t>
              </a:r>
            </a:p>
          </p:txBody>
        </p:sp>
        <p:cxnSp>
          <p:nvCxnSpPr>
            <p:cNvPr id="11" name="Straight Arrow Connector 10">
              <a:extLst>
                <a:ext uri="{FF2B5EF4-FFF2-40B4-BE49-F238E27FC236}">
                  <a16:creationId xmlns:a16="http://schemas.microsoft.com/office/drawing/2014/main" id="{C0D3D740-4F55-4091-E344-48CEE03A2751}"/>
                </a:ext>
              </a:extLst>
            </p:cNvPr>
            <p:cNvCxnSpPr>
              <a:cxnSpLocks/>
              <a:stCxn id="5" idx="2"/>
              <a:endCxn id="6" idx="0"/>
            </p:cNvCxnSpPr>
            <p:nvPr/>
          </p:nvCxnSpPr>
          <p:spPr>
            <a:xfrm flipH="1">
              <a:off x="2158591" y="1136229"/>
              <a:ext cx="4963" cy="525724"/>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2" name="Straight Arrow Connector 11">
              <a:extLst>
                <a:ext uri="{FF2B5EF4-FFF2-40B4-BE49-F238E27FC236}">
                  <a16:creationId xmlns:a16="http://schemas.microsoft.com/office/drawing/2014/main" id="{88B96FF5-1512-55B0-B6C4-6FDD8F9E4287}"/>
                </a:ext>
              </a:extLst>
            </p:cNvPr>
            <p:cNvCxnSpPr>
              <a:cxnSpLocks/>
              <a:stCxn id="6" idx="2"/>
              <a:endCxn id="7" idx="0"/>
            </p:cNvCxnSpPr>
            <p:nvPr/>
          </p:nvCxnSpPr>
          <p:spPr>
            <a:xfrm>
              <a:off x="2158591" y="2154396"/>
              <a:ext cx="1" cy="723887"/>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3" name="Straight Arrow Connector 12">
              <a:extLst>
                <a:ext uri="{FF2B5EF4-FFF2-40B4-BE49-F238E27FC236}">
                  <a16:creationId xmlns:a16="http://schemas.microsoft.com/office/drawing/2014/main" id="{4F422AD8-CE7B-7E17-53C4-F375949A372E}"/>
                </a:ext>
              </a:extLst>
            </p:cNvPr>
            <p:cNvCxnSpPr>
              <a:cxnSpLocks/>
              <a:stCxn id="7" idx="2"/>
              <a:endCxn id="8" idx="0"/>
            </p:cNvCxnSpPr>
            <p:nvPr/>
          </p:nvCxnSpPr>
          <p:spPr>
            <a:xfrm>
              <a:off x="2158591" y="3370725"/>
              <a:ext cx="0" cy="335208"/>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4" name="Straight Arrow Connector 13">
              <a:extLst>
                <a:ext uri="{FF2B5EF4-FFF2-40B4-BE49-F238E27FC236}">
                  <a16:creationId xmlns:a16="http://schemas.microsoft.com/office/drawing/2014/main" id="{6B99E0E7-83E9-EB7B-40D1-FD63DBA987F1}"/>
                </a:ext>
              </a:extLst>
            </p:cNvPr>
            <p:cNvCxnSpPr>
              <a:cxnSpLocks/>
              <a:stCxn id="8" idx="2"/>
              <a:endCxn id="9" idx="0"/>
            </p:cNvCxnSpPr>
            <p:nvPr/>
          </p:nvCxnSpPr>
          <p:spPr>
            <a:xfrm>
              <a:off x="2158591" y="4198376"/>
              <a:ext cx="15493" cy="489351"/>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id="{A5FDCAD5-AF5F-30D8-0807-7566EBEE97DB}"/>
                </a:ext>
              </a:extLst>
            </p:cNvPr>
            <p:cNvCxnSpPr>
              <a:cxnSpLocks/>
              <a:stCxn id="9" idx="2"/>
              <a:endCxn id="10" idx="0"/>
            </p:cNvCxnSpPr>
            <p:nvPr/>
          </p:nvCxnSpPr>
          <p:spPr>
            <a:xfrm>
              <a:off x="2174085" y="5180169"/>
              <a:ext cx="0" cy="327776"/>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grpSp>
      <p:grpSp>
        <p:nvGrpSpPr>
          <p:cNvPr id="16" name="Group 15">
            <a:extLst>
              <a:ext uri="{FF2B5EF4-FFF2-40B4-BE49-F238E27FC236}">
                <a16:creationId xmlns:a16="http://schemas.microsoft.com/office/drawing/2014/main" id="{69D5FB72-A93C-5923-686F-91CCCC843046}"/>
              </a:ext>
            </a:extLst>
          </p:cNvPr>
          <p:cNvGrpSpPr/>
          <p:nvPr/>
        </p:nvGrpSpPr>
        <p:grpSpPr>
          <a:xfrm>
            <a:off x="5310296" y="1774641"/>
            <a:ext cx="2020861" cy="4019171"/>
            <a:chOff x="5164498" y="592290"/>
            <a:chExt cx="1460230" cy="5021045"/>
          </a:xfrm>
        </p:grpSpPr>
        <p:sp>
          <p:nvSpPr>
            <p:cNvPr id="17" name="TextBox 16">
              <a:extLst>
                <a:ext uri="{FF2B5EF4-FFF2-40B4-BE49-F238E27FC236}">
                  <a16:creationId xmlns:a16="http://schemas.microsoft.com/office/drawing/2014/main" id="{E1922694-8B27-70D3-9306-105C4A28E124}"/>
                </a:ext>
              </a:extLst>
            </p:cNvPr>
            <p:cNvSpPr txBox="1"/>
            <p:nvPr/>
          </p:nvSpPr>
          <p:spPr>
            <a:xfrm>
              <a:off x="5361852" y="592290"/>
              <a:ext cx="1084058" cy="492443"/>
            </a:xfrm>
            <a:prstGeom prst="rect">
              <a:avLst/>
            </a:prstGeom>
            <a:solidFill>
              <a:schemeClr val="accent3">
                <a:lumMod val="20000"/>
                <a:lumOff val="80000"/>
              </a:schemeClr>
            </a:solidFill>
            <a:ln>
              <a:solidFill>
                <a:schemeClr val="tx1"/>
              </a:solidFill>
            </a:ln>
          </p:spPr>
          <p:txBody>
            <a:bodyPr wrap="none" rtlCol="0">
              <a:spAutoFit/>
            </a:bodyPr>
            <a:lstStyle/>
            <a:p>
              <a:r>
                <a:rPr lang="en-US" dirty="0"/>
                <a:t>Model</a:t>
              </a:r>
            </a:p>
          </p:txBody>
        </p:sp>
        <p:sp>
          <p:nvSpPr>
            <p:cNvPr id="18" name="TextBox 17">
              <a:extLst>
                <a:ext uri="{FF2B5EF4-FFF2-40B4-BE49-F238E27FC236}">
                  <a16:creationId xmlns:a16="http://schemas.microsoft.com/office/drawing/2014/main" id="{9266604D-1258-7ACE-5D39-367B97F0E66D}"/>
                </a:ext>
              </a:extLst>
            </p:cNvPr>
            <p:cNvSpPr txBox="1"/>
            <p:nvPr/>
          </p:nvSpPr>
          <p:spPr>
            <a:xfrm>
              <a:off x="5532838" y="1524766"/>
              <a:ext cx="742084" cy="492443"/>
            </a:xfrm>
            <a:prstGeom prst="rect">
              <a:avLst/>
            </a:prstGeom>
            <a:solidFill>
              <a:srgbClr val="DF6474"/>
            </a:solidFill>
            <a:ln>
              <a:solidFill>
                <a:schemeClr val="tx1"/>
              </a:solidFill>
            </a:ln>
          </p:spPr>
          <p:txBody>
            <a:bodyPr wrap="none" rtlCol="0">
              <a:spAutoFit/>
            </a:bodyPr>
            <a:lstStyle/>
            <a:p>
              <a:r>
                <a:rPr lang="en-US" dirty="0"/>
                <a:t>API</a:t>
              </a:r>
            </a:p>
          </p:txBody>
        </p:sp>
        <p:sp>
          <p:nvSpPr>
            <p:cNvPr id="19" name="TextBox 18">
              <a:extLst>
                <a:ext uri="{FF2B5EF4-FFF2-40B4-BE49-F238E27FC236}">
                  <a16:creationId xmlns:a16="http://schemas.microsoft.com/office/drawing/2014/main" id="{654481C3-7339-AF9B-9886-A28337175E42}"/>
                </a:ext>
              </a:extLst>
            </p:cNvPr>
            <p:cNvSpPr txBox="1"/>
            <p:nvPr/>
          </p:nvSpPr>
          <p:spPr>
            <a:xfrm>
              <a:off x="5210370" y="2666866"/>
              <a:ext cx="1374735" cy="861775"/>
            </a:xfrm>
            <a:prstGeom prst="rect">
              <a:avLst/>
            </a:prstGeom>
            <a:solidFill>
              <a:schemeClr val="accent3">
                <a:lumMod val="20000"/>
                <a:lumOff val="80000"/>
              </a:schemeClr>
            </a:solidFill>
            <a:ln>
              <a:solidFill>
                <a:schemeClr val="tx1"/>
              </a:solidFill>
            </a:ln>
          </p:spPr>
          <p:txBody>
            <a:bodyPr wrap="none" rtlCol="0">
              <a:spAutoFit/>
            </a:bodyPr>
            <a:lstStyle/>
            <a:p>
              <a:r>
                <a:rPr lang="en-US" dirty="0"/>
                <a:t>Design</a:t>
              </a:r>
            </a:p>
            <a:p>
              <a:r>
                <a:rPr lang="en-US" dirty="0"/>
                <a:t>Develop</a:t>
              </a:r>
            </a:p>
          </p:txBody>
        </p:sp>
        <p:sp>
          <p:nvSpPr>
            <p:cNvPr id="20" name="TextBox 19">
              <a:extLst>
                <a:ext uri="{FF2B5EF4-FFF2-40B4-BE49-F238E27FC236}">
                  <a16:creationId xmlns:a16="http://schemas.microsoft.com/office/drawing/2014/main" id="{ABEA8A34-90DB-2C05-0DE6-318B64AEE068}"/>
                </a:ext>
              </a:extLst>
            </p:cNvPr>
            <p:cNvSpPr txBox="1"/>
            <p:nvPr/>
          </p:nvSpPr>
          <p:spPr>
            <a:xfrm>
              <a:off x="5225813" y="3935140"/>
              <a:ext cx="1334811" cy="492443"/>
            </a:xfrm>
            <a:prstGeom prst="rect">
              <a:avLst/>
            </a:prstGeom>
            <a:solidFill>
              <a:schemeClr val="accent3">
                <a:lumMod val="20000"/>
                <a:lumOff val="80000"/>
              </a:schemeClr>
            </a:solidFill>
            <a:ln>
              <a:solidFill>
                <a:schemeClr val="tx1"/>
              </a:solidFill>
            </a:ln>
          </p:spPr>
          <p:txBody>
            <a:bodyPr wrap="none" rtlCol="0">
              <a:spAutoFit/>
            </a:bodyPr>
            <a:lstStyle/>
            <a:p>
              <a:r>
                <a:rPr lang="en-US" dirty="0"/>
                <a:t>Validate</a:t>
              </a:r>
            </a:p>
          </p:txBody>
        </p:sp>
        <p:sp>
          <p:nvSpPr>
            <p:cNvPr id="21" name="TextBox 20">
              <a:extLst>
                <a:ext uri="{FF2B5EF4-FFF2-40B4-BE49-F238E27FC236}">
                  <a16:creationId xmlns:a16="http://schemas.microsoft.com/office/drawing/2014/main" id="{4EF7BDC4-52BC-B859-6D4B-138A748F8D01}"/>
                </a:ext>
              </a:extLst>
            </p:cNvPr>
            <p:cNvSpPr txBox="1"/>
            <p:nvPr/>
          </p:nvSpPr>
          <p:spPr>
            <a:xfrm>
              <a:off x="5164498" y="5120893"/>
              <a:ext cx="1460230" cy="492442"/>
            </a:xfrm>
            <a:prstGeom prst="rect">
              <a:avLst/>
            </a:prstGeom>
            <a:solidFill>
              <a:srgbClr val="DF6474"/>
            </a:solidFill>
            <a:ln>
              <a:solidFill>
                <a:schemeClr val="tx1"/>
              </a:solidFill>
            </a:ln>
          </p:spPr>
          <p:txBody>
            <a:bodyPr wrap="none" rtlCol="0">
              <a:spAutoFit/>
            </a:bodyPr>
            <a:lstStyle/>
            <a:p>
              <a:r>
                <a:rPr lang="en-US" dirty="0"/>
                <a:t>Integrate</a:t>
              </a:r>
            </a:p>
          </p:txBody>
        </p:sp>
        <p:cxnSp>
          <p:nvCxnSpPr>
            <p:cNvPr id="22" name="Straight Arrow Connector 21">
              <a:extLst>
                <a:ext uri="{FF2B5EF4-FFF2-40B4-BE49-F238E27FC236}">
                  <a16:creationId xmlns:a16="http://schemas.microsoft.com/office/drawing/2014/main" id="{A11CAA27-F048-D798-A332-8BEE54306783}"/>
                </a:ext>
              </a:extLst>
            </p:cNvPr>
            <p:cNvCxnSpPr>
              <a:cxnSpLocks/>
              <a:stCxn id="17" idx="2"/>
              <a:endCxn id="18" idx="0"/>
            </p:cNvCxnSpPr>
            <p:nvPr/>
          </p:nvCxnSpPr>
          <p:spPr>
            <a:xfrm flipH="1">
              <a:off x="5903880" y="1084732"/>
              <a:ext cx="1" cy="440033"/>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3" name="Straight Arrow Connector 22">
              <a:extLst>
                <a:ext uri="{FF2B5EF4-FFF2-40B4-BE49-F238E27FC236}">
                  <a16:creationId xmlns:a16="http://schemas.microsoft.com/office/drawing/2014/main" id="{8665011F-3CEF-4B73-FF9A-691F0C9DAA0E}"/>
                </a:ext>
              </a:extLst>
            </p:cNvPr>
            <p:cNvCxnSpPr>
              <a:cxnSpLocks/>
              <a:stCxn id="18" idx="2"/>
              <a:endCxn id="19" idx="0"/>
            </p:cNvCxnSpPr>
            <p:nvPr/>
          </p:nvCxnSpPr>
          <p:spPr>
            <a:xfrm flipH="1">
              <a:off x="5897738" y="2017209"/>
              <a:ext cx="6143" cy="649657"/>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4" name="Straight Arrow Connector 23">
              <a:extLst>
                <a:ext uri="{FF2B5EF4-FFF2-40B4-BE49-F238E27FC236}">
                  <a16:creationId xmlns:a16="http://schemas.microsoft.com/office/drawing/2014/main" id="{3983388D-1439-C219-2863-AF85CE757422}"/>
                </a:ext>
              </a:extLst>
            </p:cNvPr>
            <p:cNvCxnSpPr>
              <a:cxnSpLocks/>
              <a:stCxn id="19" idx="2"/>
              <a:endCxn id="20" idx="0"/>
            </p:cNvCxnSpPr>
            <p:nvPr/>
          </p:nvCxnSpPr>
          <p:spPr>
            <a:xfrm flipH="1">
              <a:off x="5893218" y="3528641"/>
              <a:ext cx="4520" cy="406499"/>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5" name="Straight Arrow Connector 24">
              <a:extLst>
                <a:ext uri="{FF2B5EF4-FFF2-40B4-BE49-F238E27FC236}">
                  <a16:creationId xmlns:a16="http://schemas.microsoft.com/office/drawing/2014/main" id="{970DD79D-4ECA-3CE0-A5B8-B5F14D07B788}"/>
                </a:ext>
              </a:extLst>
            </p:cNvPr>
            <p:cNvCxnSpPr>
              <a:cxnSpLocks/>
              <a:stCxn id="20" idx="2"/>
              <a:endCxn id="21" idx="0"/>
            </p:cNvCxnSpPr>
            <p:nvPr/>
          </p:nvCxnSpPr>
          <p:spPr>
            <a:xfrm>
              <a:off x="5893219" y="4427583"/>
              <a:ext cx="1395" cy="693309"/>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grpSp>
      <p:cxnSp>
        <p:nvCxnSpPr>
          <p:cNvPr id="26" name="Elbow Connector 25">
            <a:extLst>
              <a:ext uri="{FF2B5EF4-FFF2-40B4-BE49-F238E27FC236}">
                <a16:creationId xmlns:a16="http://schemas.microsoft.com/office/drawing/2014/main" id="{8BFBFCC6-2545-9DD7-5C75-3518C682027F}"/>
              </a:ext>
            </a:extLst>
          </p:cNvPr>
          <p:cNvCxnSpPr>
            <a:cxnSpLocks/>
            <a:stCxn id="10" idx="1"/>
            <a:endCxn id="6" idx="1"/>
          </p:cNvCxnSpPr>
          <p:nvPr/>
        </p:nvCxnSpPr>
        <p:spPr>
          <a:xfrm rot="10800000">
            <a:off x="1708779" y="2710595"/>
            <a:ext cx="1312603" cy="2884494"/>
          </a:xfrm>
          <a:prstGeom prst="bentConnector3">
            <a:avLst>
              <a:gd name="adj1" fmla="val 117416"/>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7" name="Elbow Connector 26">
            <a:extLst>
              <a:ext uri="{FF2B5EF4-FFF2-40B4-BE49-F238E27FC236}">
                <a16:creationId xmlns:a16="http://schemas.microsoft.com/office/drawing/2014/main" id="{507546A4-6528-37CE-91DC-A6DB6BCB9665}"/>
              </a:ext>
            </a:extLst>
          </p:cNvPr>
          <p:cNvCxnSpPr>
            <a:cxnSpLocks/>
            <a:stCxn id="20" idx="3"/>
            <a:endCxn id="19" idx="3"/>
          </p:cNvCxnSpPr>
          <p:nvPr/>
        </p:nvCxnSpPr>
        <p:spPr>
          <a:xfrm flipV="1">
            <a:off x="7242441" y="3780178"/>
            <a:ext cx="33881" cy="867390"/>
          </a:xfrm>
          <a:prstGeom prst="bentConnector3">
            <a:avLst>
              <a:gd name="adj1" fmla="val 774714"/>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28" name="TextBox 27">
            <a:extLst>
              <a:ext uri="{FF2B5EF4-FFF2-40B4-BE49-F238E27FC236}">
                <a16:creationId xmlns:a16="http://schemas.microsoft.com/office/drawing/2014/main" id="{28DD9E77-7171-531A-EEB5-907018158EB0}"/>
              </a:ext>
            </a:extLst>
          </p:cNvPr>
          <p:cNvSpPr txBox="1"/>
          <p:nvPr/>
        </p:nvSpPr>
        <p:spPr>
          <a:xfrm>
            <a:off x="2976016" y="1122844"/>
            <a:ext cx="1544012" cy="369332"/>
          </a:xfrm>
          <a:prstGeom prst="rect">
            <a:avLst/>
          </a:prstGeom>
          <a:noFill/>
        </p:spPr>
        <p:txBody>
          <a:bodyPr wrap="none" rtlCol="0">
            <a:spAutoFit/>
          </a:bodyPr>
          <a:lstStyle/>
          <a:p>
            <a:r>
              <a:rPr lang="en-US" dirty="0"/>
              <a:t>Infrastructure</a:t>
            </a:r>
          </a:p>
        </p:txBody>
      </p:sp>
      <p:sp>
        <p:nvSpPr>
          <p:cNvPr id="29" name="TextBox 28">
            <a:extLst>
              <a:ext uri="{FF2B5EF4-FFF2-40B4-BE49-F238E27FC236}">
                <a16:creationId xmlns:a16="http://schemas.microsoft.com/office/drawing/2014/main" id="{1DB9CE47-58CB-BF35-F0BF-D567083E49CD}"/>
              </a:ext>
            </a:extLst>
          </p:cNvPr>
          <p:cNvSpPr txBox="1"/>
          <p:nvPr/>
        </p:nvSpPr>
        <p:spPr>
          <a:xfrm>
            <a:off x="5310296" y="1138269"/>
            <a:ext cx="1377300" cy="369332"/>
          </a:xfrm>
          <a:prstGeom prst="rect">
            <a:avLst/>
          </a:prstGeom>
          <a:noFill/>
        </p:spPr>
        <p:txBody>
          <a:bodyPr wrap="none" rtlCol="0">
            <a:spAutoFit/>
          </a:bodyPr>
          <a:lstStyle/>
          <a:p>
            <a:r>
              <a:rPr lang="en-US" dirty="0"/>
              <a:t>Capabilities</a:t>
            </a:r>
          </a:p>
        </p:txBody>
      </p:sp>
      <p:cxnSp>
        <p:nvCxnSpPr>
          <p:cNvPr id="30" name="Elbow Connector 29">
            <a:extLst>
              <a:ext uri="{FF2B5EF4-FFF2-40B4-BE49-F238E27FC236}">
                <a16:creationId xmlns:a16="http://schemas.microsoft.com/office/drawing/2014/main" id="{B481D7CD-B372-F8FB-366C-C4C9548B1125}"/>
              </a:ext>
            </a:extLst>
          </p:cNvPr>
          <p:cNvCxnSpPr>
            <a:cxnSpLocks/>
            <a:stCxn id="21" idx="1"/>
            <a:endCxn id="10" idx="3"/>
          </p:cNvCxnSpPr>
          <p:nvPr/>
        </p:nvCxnSpPr>
        <p:spPr>
          <a:xfrm rot="10800000">
            <a:off x="4129378" y="5595089"/>
            <a:ext cx="1180919" cy="1632"/>
          </a:xfrm>
          <a:prstGeom prst="bentConnector3">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1" name="Elbow Connector 30">
            <a:extLst>
              <a:ext uri="{FF2B5EF4-FFF2-40B4-BE49-F238E27FC236}">
                <a16:creationId xmlns:a16="http://schemas.microsoft.com/office/drawing/2014/main" id="{EE710046-982F-53D5-53C7-F560D4104406}"/>
              </a:ext>
            </a:extLst>
          </p:cNvPr>
          <p:cNvCxnSpPr>
            <a:cxnSpLocks/>
            <a:stCxn id="6" idx="3"/>
            <a:endCxn id="18" idx="1"/>
          </p:cNvCxnSpPr>
          <p:nvPr/>
        </p:nvCxnSpPr>
        <p:spPr>
          <a:xfrm>
            <a:off x="5418737" y="2710595"/>
            <a:ext cx="401317" cy="7552"/>
          </a:xfrm>
          <a:prstGeom prst="bentConnector3">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2" name="Elbow Connector 31">
            <a:extLst>
              <a:ext uri="{FF2B5EF4-FFF2-40B4-BE49-F238E27FC236}">
                <a16:creationId xmlns:a16="http://schemas.microsoft.com/office/drawing/2014/main" id="{4B2ECE61-0E71-A20B-633F-FCE31A7A6CEA}"/>
              </a:ext>
            </a:extLst>
          </p:cNvPr>
          <p:cNvCxnSpPr>
            <a:cxnSpLocks/>
            <a:stCxn id="8" idx="1"/>
            <a:endCxn id="5" idx="1"/>
          </p:cNvCxnSpPr>
          <p:nvPr/>
        </p:nvCxnSpPr>
        <p:spPr>
          <a:xfrm rot="10800000">
            <a:off x="2757003" y="1946970"/>
            <a:ext cx="502795" cy="2296610"/>
          </a:xfrm>
          <a:prstGeom prst="bentConnector3">
            <a:avLst>
              <a:gd name="adj1" fmla="val 35186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3" name="Elbow Connector 32">
            <a:extLst>
              <a:ext uri="{FF2B5EF4-FFF2-40B4-BE49-F238E27FC236}">
                <a16:creationId xmlns:a16="http://schemas.microsoft.com/office/drawing/2014/main" id="{84AE216B-222E-FF95-A7C3-CB813D3D9775}"/>
              </a:ext>
            </a:extLst>
          </p:cNvPr>
          <p:cNvCxnSpPr>
            <a:cxnSpLocks/>
            <a:stCxn id="21" idx="1"/>
            <a:endCxn id="8" idx="3"/>
          </p:cNvCxnSpPr>
          <p:nvPr/>
        </p:nvCxnSpPr>
        <p:spPr>
          <a:xfrm rot="10800000">
            <a:off x="3867720" y="4243581"/>
            <a:ext cx="1442576" cy="1353141"/>
          </a:xfrm>
          <a:prstGeom prst="bentConnector3">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34" name="Oval 33">
            <a:extLst>
              <a:ext uri="{FF2B5EF4-FFF2-40B4-BE49-F238E27FC236}">
                <a16:creationId xmlns:a16="http://schemas.microsoft.com/office/drawing/2014/main" id="{934FAB50-E75A-18D1-06A6-54237F80EB58}"/>
              </a:ext>
            </a:extLst>
          </p:cNvPr>
          <p:cNvSpPr/>
          <p:nvPr/>
        </p:nvSpPr>
        <p:spPr>
          <a:xfrm>
            <a:off x="5685782" y="2302822"/>
            <a:ext cx="1394181" cy="815546"/>
          </a:xfrm>
          <a:prstGeom prst="ellipse">
            <a:avLst/>
          </a:prstGeom>
          <a:solidFill>
            <a:srgbClr val="7030A0">
              <a:alpha val="25000"/>
            </a:srgb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35" name="Oval 34">
            <a:extLst>
              <a:ext uri="{FF2B5EF4-FFF2-40B4-BE49-F238E27FC236}">
                <a16:creationId xmlns:a16="http://schemas.microsoft.com/office/drawing/2014/main" id="{1A310F2B-9A5D-0E93-EB71-9FF6CCB8787D}"/>
              </a:ext>
            </a:extLst>
          </p:cNvPr>
          <p:cNvSpPr/>
          <p:nvPr/>
        </p:nvSpPr>
        <p:spPr>
          <a:xfrm>
            <a:off x="4818239" y="5065634"/>
            <a:ext cx="2982717" cy="1137457"/>
          </a:xfrm>
          <a:prstGeom prst="ellipse">
            <a:avLst/>
          </a:prstGeom>
          <a:solidFill>
            <a:srgbClr val="7030A0">
              <a:alpha val="25000"/>
            </a:srgb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36" name="Oval 35">
            <a:extLst>
              <a:ext uri="{FF2B5EF4-FFF2-40B4-BE49-F238E27FC236}">
                <a16:creationId xmlns:a16="http://schemas.microsoft.com/office/drawing/2014/main" id="{9670A73B-95B5-E450-B90E-8E8E8C854D62}"/>
              </a:ext>
            </a:extLst>
          </p:cNvPr>
          <p:cNvSpPr/>
          <p:nvPr/>
        </p:nvSpPr>
        <p:spPr>
          <a:xfrm>
            <a:off x="1210763" y="2288893"/>
            <a:ext cx="4479065" cy="815546"/>
          </a:xfrm>
          <a:prstGeom prst="ellipse">
            <a:avLst/>
          </a:prstGeom>
          <a:solidFill>
            <a:srgbClr val="7030A0">
              <a:alpha val="25000"/>
            </a:srgb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37" name="TextBox 36">
            <a:extLst>
              <a:ext uri="{FF2B5EF4-FFF2-40B4-BE49-F238E27FC236}">
                <a16:creationId xmlns:a16="http://schemas.microsoft.com/office/drawing/2014/main" id="{4681B7F7-D1C8-954E-6078-B1914B032E0A}"/>
              </a:ext>
            </a:extLst>
          </p:cNvPr>
          <p:cNvSpPr txBox="1"/>
          <p:nvPr/>
        </p:nvSpPr>
        <p:spPr>
          <a:xfrm>
            <a:off x="8159831" y="4578520"/>
            <a:ext cx="2727926" cy="683264"/>
          </a:xfrm>
          <a:prstGeom prst="rect">
            <a:avLst/>
          </a:prstGeom>
          <a:noFill/>
        </p:spPr>
        <p:txBody>
          <a:bodyPr wrap="none" lIns="118872" tIns="91440" rIns="118872" bIns="91440" rtlCol="0" anchor="ctr" anchorCtr="0">
            <a:spAutoFit/>
          </a:bodyPr>
          <a:lstStyle/>
          <a:p>
            <a:pPr algn="l">
              <a:lnSpc>
                <a:spcPct val="90000"/>
              </a:lnSpc>
            </a:pPr>
            <a:r>
              <a:rPr lang="en-US" dirty="0"/>
              <a:t>This is where maximum </a:t>
            </a:r>
          </a:p>
          <a:p>
            <a:pPr algn="l">
              <a:lnSpc>
                <a:spcPct val="90000"/>
              </a:lnSpc>
            </a:pPr>
            <a:r>
              <a:rPr lang="en-US" dirty="0"/>
              <a:t>change is likely</a:t>
            </a:r>
          </a:p>
        </p:txBody>
      </p:sp>
      <p:cxnSp>
        <p:nvCxnSpPr>
          <p:cNvPr id="38" name="Straight Arrow Connector 37">
            <a:extLst>
              <a:ext uri="{FF2B5EF4-FFF2-40B4-BE49-F238E27FC236}">
                <a16:creationId xmlns:a16="http://schemas.microsoft.com/office/drawing/2014/main" id="{6CD5F671-C3B5-29A1-8B2C-9BCCD1938120}"/>
              </a:ext>
            </a:extLst>
          </p:cNvPr>
          <p:cNvCxnSpPr>
            <a:cxnSpLocks/>
            <a:stCxn id="37" idx="1"/>
          </p:cNvCxnSpPr>
          <p:nvPr/>
        </p:nvCxnSpPr>
        <p:spPr>
          <a:xfrm flipH="1">
            <a:off x="7624121" y="4920152"/>
            <a:ext cx="535710" cy="367355"/>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966914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569FB-1243-4425-52F4-F31F1CA5F2F1}"/>
              </a:ext>
            </a:extLst>
          </p:cNvPr>
          <p:cNvSpPr>
            <a:spLocks noGrp="1"/>
          </p:cNvSpPr>
          <p:nvPr>
            <p:ph type="title"/>
          </p:nvPr>
        </p:nvSpPr>
        <p:spPr/>
        <p:txBody>
          <a:bodyPr/>
          <a:lstStyle/>
          <a:p>
            <a:r>
              <a:rPr lang="en-US" dirty="0"/>
              <a:t>Platform Heterogeneity</a:t>
            </a:r>
          </a:p>
        </p:txBody>
      </p:sp>
      <p:sp>
        <p:nvSpPr>
          <p:cNvPr id="9" name="Rounded Rectangle 8">
            <a:extLst>
              <a:ext uri="{FF2B5EF4-FFF2-40B4-BE49-F238E27FC236}">
                <a16:creationId xmlns:a16="http://schemas.microsoft.com/office/drawing/2014/main" id="{76454665-71CF-4D82-5F1C-1D301AB7783D}"/>
              </a:ext>
            </a:extLst>
          </p:cNvPr>
          <p:cNvSpPr/>
          <p:nvPr/>
        </p:nvSpPr>
        <p:spPr>
          <a:xfrm>
            <a:off x="365760" y="1428750"/>
            <a:ext cx="2782160" cy="1276350"/>
          </a:xfrm>
          <a:prstGeom prst="roundRect">
            <a:avLst/>
          </a:prstGeom>
          <a:solidFill>
            <a:schemeClr val="accent2">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Computation</a:t>
            </a:r>
          </a:p>
        </p:txBody>
      </p:sp>
      <p:sp>
        <p:nvSpPr>
          <p:cNvPr id="10" name="Rounded Rectangle 9">
            <a:extLst>
              <a:ext uri="{FF2B5EF4-FFF2-40B4-BE49-F238E27FC236}">
                <a16:creationId xmlns:a16="http://schemas.microsoft.com/office/drawing/2014/main" id="{7584313B-B298-2F20-353C-9E1EE12FB542}"/>
              </a:ext>
            </a:extLst>
          </p:cNvPr>
          <p:cNvSpPr/>
          <p:nvPr/>
        </p:nvSpPr>
        <p:spPr>
          <a:xfrm>
            <a:off x="4480560" y="1428750"/>
            <a:ext cx="2782160" cy="1188720"/>
          </a:xfrm>
          <a:prstGeom prst="roundRect">
            <a:avLst/>
          </a:prstGeom>
          <a:solidFill>
            <a:schemeClr val="accent5">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Memory </a:t>
            </a:r>
          </a:p>
        </p:txBody>
      </p:sp>
      <p:sp>
        <p:nvSpPr>
          <p:cNvPr id="11" name="Rounded Rectangle 10">
            <a:extLst>
              <a:ext uri="{FF2B5EF4-FFF2-40B4-BE49-F238E27FC236}">
                <a16:creationId xmlns:a16="http://schemas.microsoft.com/office/drawing/2014/main" id="{93AC6ECC-C0E0-6552-65E6-EA5C5F2B6ABD}"/>
              </a:ext>
            </a:extLst>
          </p:cNvPr>
          <p:cNvSpPr/>
          <p:nvPr/>
        </p:nvSpPr>
        <p:spPr>
          <a:xfrm>
            <a:off x="8496300" y="1434846"/>
            <a:ext cx="2782160" cy="1188720"/>
          </a:xfrm>
          <a:prstGeom prst="roundRect">
            <a:avLst/>
          </a:prstGeom>
          <a:solidFill>
            <a:schemeClr val="accent6">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Network</a:t>
            </a:r>
          </a:p>
        </p:txBody>
      </p:sp>
    </p:spTree>
    <p:extLst>
      <p:ext uri="{BB962C8B-B14F-4D97-AF65-F5344CB8AC3E}">
        <p14:creationId xmlns:p14="http://schemas.microsoft.com/office/powerpoint/2010/main" val="33170966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569FB-1243-4425-52F4-F31F1CA5F2F1}"/>
              </a:ext>
            </a:extLst>
          </p:cNvPr>
          <p:cNvSpPr>
            <a:spLocks noGrp="1"/>
          </p:cNvSpPr>
          <p:nvPr>
            <p:ph type="title"/>
          </p:nvPr>
        </p:nvSpPr>
        <p:spPr/>
        <p:txBody>
          <a:bodyPr/>
          <a:lstStyle/>
          <a:p>
            <a:r>
              <a:rPr lang="en-US" dirty="0"/>
              <a:t>Platform Heterogeneity</a:t>
            </a:r>
          </a:p>
        </p:txBody>
      </p:sp>
      <p:sp>
        <p:nvSpPr>
          <p:cNvPr id="9" name="Rounded Rectangle 8">
            <a:extLst>
              <a:ext uri="{FF2B5EF4-FFF2-40B4-BE49-F238E27FC236}">
                <a16:creationId xmlns:a16="http://schemas.microsoft.com/office/drawing/2014/main" id="{76454665-71CF-4D82-5F1C-1D301AB7783D}"/>
              </a:ext>
            </a:extLst>
          </p:cNvPr>
          <p:cNvSpPr/>
          <p:nvPr/>
        </p:nvSpPr>
        <p:spPr>
          <a:xfrm>
            <a:off x="365760" y="1428750"/>
            <a:ext cx="2782160" cy="1276350"/>
          </a:xfrm>
          <a:prstGeom prst="roundRect">
            <a:avLst/>
          </a:prstGeom>
          <a:solidFill>
            <a:schemeClr val="accent2">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Computation</a:t>
            </a:r>
          </a:p>
        </p:txBody>
      </p:sp>
      <p:sp>
        <p:nvSpPr>
          <p:cNvPr id="10" name="Rounded Rectangle 9">
            <a:extLst>
              <a:ext uri="{FF2B5EF4-FFF2-40B4-BE49-F238E27FC236}">
                <a16:creationId xmlns:a16="http://schemas.microsoft.com/office/drawing/2014/main" id="{7584313B-B298-2F20-353C-9E1EE12FB542}"/>
              </a:ext>
            </a:extLst>
          </p:cNvPr>
          <p:cNvSpPr/>
          <p:nvPr/>
        </p:nvSpPr>
        <p:spPr>
          <a:xfrm>
            <a:off x="4480560" y="1428750"/>
            <a:ext cx="2782160" cy="1188720"/>
          </a:xfrm>
          <a:prstGeom prst="roundRect">
            <a:avLst/>
          </a:prstGeom>
          <a:solidFill>
            <a:schemeClr val="accent5">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Memory </a:t>
            </a:r>
          </a:p>
        </p:txBody>
      </p:sp>
      <p:sp>
        <p:nvSpPr>
          <p:cNvPr id="11" name="Rounded Rectangle 10">
            <a:extLst>
              <a:ext uri="{FF2B5EF4-FFF2-40B4-BE49-F238E27FC236}">
                <a16:creationId xmlns:a16="http://schemas.microsoft.com/office/drawing/2014/main" id="{93AC6ECC-C0E0-6552-65E6-EA5C5F2B6ABD}"/>
              </a:ext>
            </a:extLst>
          </p:cNvPr>
          <p:cNvSpPr/>
          <p:nvPr/>
        </p:nvSpPr>
        <p:spPr>
          <a:xfrm>
            <a:off x="8496300" y="1434846"/>
            <a:ext cx="2782160" cy="1188720"/>
          </a:xfrm>
          <a:prstGeom prst="roundRect">
            <a:avLst/>
          </a:prstGeom>
          <a:solidFill>
            <a:schemeClr val="accent6">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Network</a:t>
            </a:r>
          </a:p>
        </p:txBody>
      </p:sp>
      <p:sp>
        <p:nvSpPr>
          <p:cNvPr id="12" name="Rounded Rectangle 11">
            <a:extLst>
              <a:ext uri="{FF2B5EF4-FFF2-40B4-BE49-F238E27FC236}">
                <a16:creationId xmlns:a16="http://schemas.microsoft.com/office/drawing/2014/main" id="{7F32770F-CD10-5A59-58B5-F46B8A6CE06B}"/>
              </a:ext>
            </a:extLst>
          </p:cNvPr>
          <p:cNvSpPr/>
          <p:nvPr/>
        </p:nvSpPr>
        <p:spPr>
          <a:xfrm>
            <a:off x="365760" y="3067813"/>
            <a:ext cx="1365504" cy="1085088"/>
          </a:xfrm>
          <a:prstGeom prst="roundRect">
            <a:avLst/>
          </a:prstGeom>
          <a:solidFill>
            <a:schemeClr val="accent2">
              <a:lumMod val="60000"/>
              <a:lumOff val="4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ysClr val="windowText" lastClr="000000"/>
                </a:solidFill>
              </a:rPr>
              <a:t>CPU</a:t>
            </a:r>
          </a:p>
        </p:txBody>
      </p:sp>
      <p:sp>
        <p:nvSpPr>
          <p:cNvPr id="13" name="Rounded Rectangle 12">
            <a:extLst>
              <a:ext uri="{FF2B5EF4-FFF2-40B4-BE49-F238E27FC236}">
                <a16:creationId xmlns:a16="http://schemas.microsoft.com/office/drawing/2014/main" id="{BA0C735F-A547-BCF9-AA84-C309D8036CF1}"/>
              </a:ext>
            </a:extLst>
          </p:cNvPr>
          <p:cNvSpPr/>
          <p:nvPr/>
        </p:nvSpPr>
        <p:spPr>
          <a:xfrm>
            <a:off x="1782416" y="3061717"/>
            <a:ext cx="1365504" cy="1085088"/>
          </a:xfrm>
          <a:prstGeom prst="roundRect">
            <a:avLst/>
          </a:prstGeom>
          <a:solidFill>
            <a:schemeClr val="accent2">
              <a:lumMod val="60000"/>
              <a:lumOff val="4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ysClr val="windowText" lastClr="000000"/>
                </a:solidFill>
              </a:rPr>
              <a:t>GPU</a:t>
            </a:r>
          </a:p>
        </p:txBody>
      </p:sp>
      <p:sp>
        <p:nvSpPr>
          <p:cNvPr id="14" name="Rounded Rectangle 13">
            <a:extLst>
              <a:ext uri="{FF2B5EF4-FFF2-40B4-BE49-F238E27FC236}">
                <a16:creationId xmlns:a16="http://schemas.microsoft.com/office/drawing/2014/main" id="{9456CB0F-7A1D-1C37-E80F-56FFC584BC0D}"/>
              </a:ext>
            </a:extLst>
          </p:cNvPr>
          <p:cNvSpPr/>
          <p:nvPr/>
        </p:nvSpPr>
        <p:spPr>
          <a:xfrm>
            <a:off x="365760" y="4227577"/>
            <a:ext cx="1365504" cy="1085088"/>
          </a:xfrm>
          <a:prstGeom prst="roundRect">
            <a:avLst/>
          </a:prstGeom>
          <a:solidFill>
            <a:schemeClr val="accent2">
              <a:lumMod val="60000"/>
              <a:lumOff val="4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ysClr val="windowText" lastClr="000000"/>
                </a:solidFill>
              </a:rPr>
              <a:t>Other </a:t>
            </a:r>
            <a:r>
              <a:rPr lang="en-US" sz="2000" dirty="0" err="1">
                <a:solidFill>
                  <a:sysClr val="windowText" lastClr="000000"/>
                </a:solidFill>
              </a:rPr>
              <a:t>acceler-ators</a:t>
            </a:r>
            <a:endParaRPr lang="en-US" sz="2000" dirty="0">
              <a:solidFill>
                <a:sysClr val="windowText" lastClr="000000"/>
              </a:solidFill>
            </a:endParaRPr>
          </a:p>
        </p:txBody>
      </p:sp>
      <p:sp>
        <p:nvSpPr>
          <p:cNvPr id="15" name="Rounded Rectangle 14">
            <a:extLst>
              <a:ext uri="{FF2B5EF4-FFF2-40B4-BE49-F238E27FC236}">
                <a16:creationId xmlns:a16="http://schemas.microsoft.com/office/drawing/2014/main" id="{DD370356-6AC0-5D4F-8681-8FE3C742CD35}"/>
              </a:ext>
            </a:extLst>
          </p:cNvPr>
          <p:cNvSpPr/>
          <p:nvPr/>
        </p:nvSpPr>
        <p:spPr>
          <a:xfrm>
            <a:off x="1782416" y="4227577"/>
            <a:ext cx="1365504" cy="1085088"/>
          </a:xfrm>
          <a:prstGeom prst="roundRect">
            <a:avLst/>
          </a:prstGeom>
          <a:solidFill>
            <a:schemeClr val="accent2">
              <a:lumMod val="60000"/>
              <a:lumOff val="4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ysClr val="windowText" lastClr="000000"/>
                </a:solidFill>
              </a:rPr>
              <a:t>Other devices</a:t>
            </a:r>
          </a:p>
        </p:txBody>
      </p:sp>
    </p:spTree>
    <p:extLst>
      <p:ext uri="{BB962C8B-B14F-4D97-AF65-F5344CB8AC3E}">
        <p14:creationId xmlns:p14="http://schemas.microsoft.com/office/powerpoint/2010/main" val="7993695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569FB-1243-4425-52F4-F31F1CA5F2F1}"/>
              </a:ext>
            </a:extLst>
          </p:cNvPr>
          <p:cNvSpPr>
            <a:spLocks noGrp="1"/>
          </p:cNvSpPr>
          <p:nvPr>
            <p:ph type="title"/>
          </p:nvPr>
        </p:nvSpPr>
        <p:spPr/>
        <p:txBody>
          <a:bodyPr/>
          <a:lstStyle/>
          <a:p>
            <a:r>
              <a:rPr lang="en-US" dirty="0"/>
              <a:t>Platform Heterogeneity</a:t>
            </a:r>
          </a:p>
        </p:txBody>
      </p:sp>
      <p:sp>
        <p:nvSpPr>
          <p:cNvPr id="9" name="Rounded Rectangle 8">
            <a:extLst>
              <a:ext uri="{FF2B5EF4-FFF2-40B4-BE49-F238E27FC236}">
                <a16:creationId xmlns:a16="http://schemas.microsoft.com/office/drawing/2014/main" id="{76454665-71CF-4D82-5F1C-1D301AB7783D}"/>
              </a:ext>
            </a:extLst>
          </p:cNvPr>
          <p:cNvSpPr/>
          <p:nvPr/>
        </p:nvSpPr>
        <p:spPr>
          <a:xfrm>
            <a:off x="365760" y="1428750"/>
            <a:ext cx="2782160" cy="1276350"/>
          </a:xfrm>
          <a:prstGeom prst="roundRect">
            <a:avLst/>
          </a:prstGeom>
          <a:solidFill>
            <a:schemeClr val="accent2">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Computation</a:t>
            </a:r>
          </a:p>
        </p:txBody>
      </p:sp>
      <p:sp>
        <p:nvSpPr>
          <p:cNvPr id="10" name="Rounded Rectangle 9">
            <a:extLst>
              <a:ext uri="{FF2B5EF4-FFF2-40B4-BE49-F238E27FC236}">
                <a16:creationId xmlns:a16="http://schemas.microsoft.com/office/drawing/2014/main" id="{7584313B-B298-2F20-353C-9E1EE12FB542}"/>
              </a:ext>
            </a:extLst>
          </p:cNvPr>
          <p:cNvSpPr/>
          <p:nvPr/>
        </p:nvSpPr>
        <p:spPr>
          <a:xfrm>
            <a:off x="4480560" y="1428750"/>
            <a:ext cx="2782160" cy="1188720"/>
          </a:xfrm>
          <a:prstGeom prst="roundRect">
            <a:avLst/>
          </a:prstGeom>
          <a:solidFill>
            <a:schemeClr val="accent5">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Memory </a:t>
            </a:r>
          </a:p>
        </p:txBody>
      </p:sp>
      <p:sp>
        <p:nvSpPr>
          <p:cNvPr id="11" name="Rounded Rectangle 10">
            <a:extLst>
              <a:ext uri="{FF2B5EF4-FFF2-40B4-BE49-F238E27FC236}">
                <a16:creationId xmlns:a16="http://schemas.microsoft.com/office/drawing/2014/main" id="{93AC6ECC-C0E0-6552-65E6-EA5C5F2B6ABD}"/>
              </a:ext>
            </a:extLst>
          </p:cNvPr>
          <p:cNvSpPr/>
          <p:nvPr/>
        </p:nvSpPr>
        <p:spPr>
          <a:xfrm>
            <a:off x="8496300" y="1434846"/>
            <a:ext cx="2782160" cy="1188720"/>
          </a:xfrm>
          <a:prstGeom prst="roundRect">
            <a:avLst/>
          </a:prstGeom>
          <a:solidFill>
            <a:schemeClr val="accent6">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Network</a:t>
            </a:r>
          </a:p>
        </p:txBody>
      </p:sp>
      <p:sp>
        <p:nvSpPr>
          <p:cNvPr id="12" name="Rounded Rectangle 11">
            <a:extLst>
              <a:ext uri="{FF2B5EF4-FFF2-40B4-BE49-F238E27FC236}">
                <a16:creationId xmlns:a16="http://schemas.microsoft.com/office/drawing/2014/main" id="{7F32770F-CD10-5A59-58B5-F46B8A6CE06B}"/>
              </a:ext>
            </a:extLst>
          </p:cNvPr>
          <p:cNvSpPr/>
          <p:nvPr/>
        </p:nvSpPr>
        <p:spPr>
          <a:xfrm>
            <a:off x="365760" y="3067813"/>
            <a:ext cx="1365504" cy="1085088"/>
          </a:xfrm>
          <a:prstGeom prst="roundRect">
            <a:avLst/>
          </a:prstGeom>
          <a:solidFill>
            <a:schemeClr val="accent2">
              <a:lumMod val="60000"/>
              <a:lumOff val="4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ysClr val="windowText" lastClr="000000"/>
                </a:solidFill>
              </a:rPr>
              <a:t>CPU</a:t>
            </a:r>
          </a:p>
        </p:txBody>
      </p:sp>
      <p:sp>
        <p:nvSpPr>
          <p:cNvPr id="13" name="Rounded Rectangle 12">
            <a:extLst>
              <a:ext uri="{FF2B5EF4-FFF2-40B4-BE49-F238E27FC236}">
                <a16:creationId xmlns:a16="http://schemas.microsoft.com/office/drawing/2014/main" id="{BA0C735F-A547-BCF9-AA84-C309D8036CF1}"/>
              </a:ext>
            </a:extLst>
          </p:cNvPr>
          <p:cNvSpPr/>
          <p:nvPr/>
        </p:nvSpPr>
        <p:spPr>
          <a:xfrm>
            <a:off x="1782416" y="3061717"/>
            <a:ext cx="1365504" cy="1085088"/>
          </a:xfrm>
          <a:prstGeom prst="roundRect">
            <a:avLst/>
          </a:prstGeom>
          <a:solidFill>
            <a:schemeClr val="accent2">
              <a:lumMod val="60000"/>
              <a:lumOff val="4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ysClr val="windowText" lastClr="000000"/>
                </a:solidFill>
              </a:rPr>
              <a:t>GPU</a:t>
            </a:r>
          </a:p>
        </p:txBody>
      </p:sp>
      <p:sp>
        <p:nvSpPr>
          <p:cNvPr id="14" name="Rounded Rectangle 13">
            <a:extLst>
              <a:ext uri="{FF2B5EF4-FFF2-40B4-BE49-F238E27FC236}">
                <a16:creationId xmlns:a16="http://schemas.microsoft.com/office/drawing/2014/main" id="{9456CB0F-7A1D-1C37-E80F-56FFC584BC0D}"/>
              </a:ext>
            </a:extLst>
          </p:cNvPr>
          <p:cNvSpPr/>
          <p:nvPr/>
        </p:nvSpPr>
        <p:spPr>
          <a:xfrm>
            <a:off x="365760" y="4227577"/>
            <a:ext cx="1365504" cy="1085088"/>
          </a:xfrm>
          <a:prstGeom prst="roundRect">
            <a:avLst/>
          </a:prstGeom>
          <a:solidFill>
            <a:schemeClr val="accent2">
              <a:lumMod val="60000"/>
              <a:lumOff val="4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ysClr val="windowText" lastClr="000000"/>
                </a:solidFill>
              </a:rPr>
              <a:t>Other accelero-</a:t>
            </a:r>
            <a:r>
              <a:rPr lang="en-US" sz="2000" dirty="0" err="1">
                <a:solidFill>
                  <a:sysClr val="windowText" lastClr="000000"/>
                </a:solidFill>
              </a:rPr>
              <a:t>ators</a:t>
            </a:r>
            <a:endParaRPr lang="en-US" sz="2000" dirty="0">
              <a:solidFill>
                <a:sysClr val="windowText" lastClr="000000"/>
              </a:solidFill>
            </a:endParaRPr>
          </a:p>
        </p:txBody>
      </p:sp>
      <p:sp>
        <p:nvSpPr>
          <p:cNvPr id="15" name="Rounded Rectangle 14">
            <a:extLst>
              <a:ext uri="{FF2B5EF4-FFF2-40B4-BE49-F238E27FC236}">
                <a16:creationId xmlns:a16="http://schemas.microsoft.com/office/drawing/2014/main" id="{DD370356-6AC0-5D4F-8681-8FE3C742CD35}"/>
              </a:ext>
            </a:extLst>
          </p:cNvPr>
          <p:cNvSpPr/>
          <p:nvPr/>
        </p:nvSpPr>
        <p:spPr>
          <a:xfrm>
            <a:off x="1782416" y="4227577"/>
            <a:ext cx="1365504" cy="1085088"/>
          </a:xfrm>
          <a:prstGeom prst="roundRect">
            <a:avLst/>
          </a:prstGeom>
          <a:solidFill>
            <a:schemeClr val="accent2">
              <a:lumMod val="60000"/>
              <a:lumOff val="4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ysClr val="windowText" lastClr="000000"/>
                </a:solidFill>
              </a:rPr>
              <a:t>Other devices</a:t>
            </a:r>
          </a:p>
        </p:txBody>
      </p:sp>
      <p:sp>
        <p:nvSpPr>
          <p:cNvPr id="17" name="Rounded Rectangle 16">
            <a:extLst>
              <a:ext uri="{FF2B5EF4-FFF2-40B4-BE49-F238E27FC236}">
                <a16:creationId xmlns:a16="http://schemas.microsoft.com/office/drawing/2014/main" id="{AA2B9540-94B6-085F-B729-DE0F7013FFA2}"/>
              </a:ext>
            </a:extLst>
          </p:cNvPr>
          <p:cNvSpPr/>
          <p:nvPr/>
        </p:nvSpPr>
        <p:spPr>
          <a:xfrm>
            <a:off x="4480560" y="3067813"/>
            <a:ext cx="1365504" cy="1085088"/>
          </a:xfrm>
          <a:prstGeom prst="roundRect">
            <a:avLst/>
          </a:prstGeom>
          <a:solidFill>
            <a:schemeClr val="accent5">
              <a:lumMod val="60000"/>
              <a:lumOff val="4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ysClr val="windowText" lastClr="000000"/>
                </a:solidFill>
              </a:rPr>
              <a:t>Cache </a:t>
            </a:r>
            <a:r>
              <a:rPr lang="en-US" sz="2000" dirty="0" err="1">
                <a:solidFill>
                  <a:sysClr val="windowText" lastClr="000000"/>
                </a:solidFill>
              </a:rPr>
              <a:t>hierar-chy</a:t>
            </a:r>
            <a:endParaRPr lang="en-US" sz="2000" dirty="0">
              <a:solidFill>
                <a:sysClr val="windowText" lastClr="000000"/>
              </a:solidFill>
            </a:endParaRPr>
          </a:p>
        </p:txBody>
      </p:sp>
      <p:sp>
        <p:nvSpPr>
          <p:cNvPr id="18" name="Rounded Rectangle 17">
            <a:extLst>
              <a:ext uri="{FF2B5EF4-FFF2-40B4-BE49-F238E27FC236}">
                <a16:creationId xmlns:a16="http://schemas.microsoft.com/office/drawing/2014/main" id="{B0EEF868-9468-2EF1-46EE-69257AA4D8BB}"/>
              </a:ext>
            </a:extLst>
          </p:cNvPr>
          <p:cNvSpPr/>
          <p:nvPr/>
        </p:nvSpPr>
        <p:spPr>
          <a:xfrm>
            <a:off x="5897216" y="3061717"/>
            <a:ext cx="1365504" cy="1085088"/>
          </a:xfrm>
          <a:prstGeom prst="roundRect">
            <a:avLst/>
          </a:prstGeom>
          <a:solidFill>
            <a:schemeClr val="accent5">
              <a:lumMod val="60000"/>
              <a:lumOff val="4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ysClr val="windowText" lastClr="000000"/>
                </a:solidFill>
              </a:rPr>
              <a:t>Device memory</a:t>
            </a:r>
          </a:p>
        </p:txBody>
      </p:sp>
      <p:sp>
        <p:nvSpPr>
          <p:cNvPr id="19" name="Rounded Rectangle 18">
            <a:extLst>
              <a:ext uri="{FF2B5EF4-FFF2-40B4-BE49-F238E27FC236}">
                <a16:creationId xmlns:a16="http://schemas.microsoft.com/office/drawing/2014/main" id="{5DA6E10F-F40C-6ABF-1D0E-3184D211172B}"/>
              </a:ext>
            </a:extLst>
          </p:cNvPr>
          <p:cNvSpPr/>
          <p:nvPr/>
        </p:nvSpPr>
        <p:spPr>
          <a:xfrm>
            <a:off x="4480560" y="4227577"/>
            <a:ext cx="1365504" cy="1085088"/>
          </a:xfrm>
          <a:prstGeom prst="roundRect">
            <a:avLst/>
          </a:prstGeom>
          <a:solidFill>
            <a:schemeClr val="accent5">
              <a:lumMod val="60000"/>
              <a:lumOff val="4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err="1">
                <a:solidFill>
                  <a:sysClr val="windowText" lastClr="000000"/>
                </a:solidFill>
              </a:rPr>
              <a:t>NVram</a:t>
            </a:r>
            <a:endParaRPr lang="en-US" sz="2000" dirty="0">
              <a:solidFill>
                <a:sysClr val="windowText" lastClr="000000"/>
              </a:solidFill>
            </a:endParaRPr>
          </a:p>
        </p:txBody>
      </p:sp>
      <p:sp>
        <p:nvSpPr>
          <p:cNvPr id="20" name="Rounded Rectangle 19">
            <a:extLst>
              <a:ext uri="{FF2B5EF4-FFF2-40B4-BE49-F238E27FC236}">
                <a16:creationId xmlns:a16="http://schemas.microsoft.com/office/drawing/2014/main" id="{A65A516B-7DAB-DE70-A3CB-ACCB70349EB6}"/>
              </a:ext>
            </a:extLst>
          </p:cNvPr>
          <p:cNvSpPr/>
          <p:nvPr/>
        </p:nvSpPr>
        <p:spPr>
          <a:xfrm>
            <a:off x="5897216" y="4227577"/>
            <a:ext cx="1365504" cy="1085088"/>
          </a:xfrm>
          <a:prstGeom prst="roundRect">
            <a:avLst/>
          </a:prstGeom>
          <a:solidFill>
            <a:schemeClr val="accent5">
              <a:lumMod val="60000"/>
              <a:lumOff val="4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ysClr val="windowText" lastClr="000000"/>
                </a:solidFill>
              </a:rPr>
              <a:t>Other types</a:t>
            </a:r>
          </a:p>
        </p:txBody>
      </p:sp>
    </p:spTree>
    <p:extLst>
      <p:ext uri="{BB962C8B-B14F-4D97-AF65-F5344CB8AC3E}">
        <p14:creationId xmlns:p14="http://schemas.microsoft.com/office/powerpoint/2010/main" val="39607098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569FB-1243-4425-52F4-F31F1CA5F2F1}"/>
              </a:ext>
            </a:extLst>
          </p:cNvPr>
          <p:cNvSpPr>
            <a:spLocks noGrp="1"/>
          </p:cNvSpPr>
          <p:nvPr>
            <p:ph type="title"/>
          </p:nvPr>
        </p:nvSpPr>
        <p:spPr/>
        <p:txBody>
          <a:bodyPr/>
          <a:lstStyle/>
          <a:p>
            <a:r>
              <a:rPr lang="en-US" dirty="0"/>
              <a:t>Platform Heterogeneity</a:t>
            </a:r>
          </a:p>
        </p:txBody>
      </p:sp>
      <p:sp>
        <p:nvSpPr>
          <p:cNvPr id="9" name="Rounded Rectangle 8">
            <a:extLst>
              <a:ext uri="{FF2B5EF4-FFF2-40B4-BE49-F238E27FC236}">
                <a16:creationId xmlns:a16="http://schemas.microsoft.com/office/drawing/2014/main" id="{76454665-71CF-4D82-5F1C-1D301AB7783D}"/>
              </a:ext>
            </a:extLst>
          </p:cNvPr>
          <p:cNvSpPr/>
          <p:nvPr/>
        </p:nvSpPr>
        <p:spPr>
          <a:xfrm>
            <a:off x="365760" y="1428750"/>
            <a:ext cx="2782160" cy="1276350"/>
          </a:xfrm>
          <a:prstGeom prst="roundRect">
            <a:avLst/>
          </a:prstGeom>
          <a:solidFill>
            <a:schemeClr val="accent2">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Computation</a:t>
            </a:r>
          </a:p>
        </p:txBody>
      </p:sp>
      <p:sp>
        <p:nvSpPr>
          <p:cNvPr id="10" name="Rounded Rectangle 9">
            <a:extLst>
              <a:ext uri="{FF2B5EF4-FFF2-40B4-BE49-F238E27FC236}">
                <a16:creationId xmlns:a16="http://schemas.microsoft.com/office/drawing/2014/main" id="{7584313B-B298-2F20-353C-9E1EE12FB542}"/>
              </a:ext>
            </a:extLst>
          </p:cNvPr>
          <p:cNvSpPr/>
          <p:nvPr/>
        </p:nvSpPr>
        <p:spPr>
          <a:xfrm>
            <a:off x="4480560" y="1428750"/>
            <a:ext cx="2782160" cy="1188720"/>
          </a:xfrm>
          <a:prstGeom prst="roundRect">
            <a:avLst/>
          </a:prstGeom>
          <a:solidFill>
            <a:schemeClr val="accent5">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Memory </a:t>
            </a:r>
          </a:p>
        </p:txBody>
      </p:sp>
      <p:sp>
        <p:nvSpPr>
          <p:cNvPr id="11" name="Rounded Rectangle 10">
            <a:extLst>
              <a:ext uri="{FF2B5EF4-FFF2-40B4-BE49-F238E27FC236}">
                <a16:creationId xmlns:a16="http://schemas.microsoft.com/office/drawing/2014/main" id="{93AC6ECC-C0E0-6552-65E6-EA5C5F2B6ABD}"/>
              </a:ext>
            </a:extLst>
          </p:cNvPr>
          <p:cNvSpPr/>
          <p:nvPr/>
        </p:nvSpPr>
        <p:spPr>
          <a:xfrm>
            <a:off x="8496300" y="1434846"/>
            <a:ext cx="2782160" cy="1188720"/>
          </a:xfrm>
          <a:prstGeom prst="roundRect">
            <a:avLst/>
          </a:prstGeom>
          <a:solidFill>
            <a:schemeClr val="accent6">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Network</a:t>
            </a:r>
          </a:p>
        </p:txBody>
      </p:sp>
      <p:sp>
        <p:nvSpPr>
          <p:cNvPr id="12" name="Rounded Rectangle 11">
            <a:extLst>
              <a:ext uri="{FF2B5EF4-FFF2-40B4-BE49-F238E27FC236}">
                <a16:creationId xmlns:a16="http://schemas.microsoft.com/office/drawing/2014/main" id="{7F32770F-CD10-5A59-58B5-F46B8A6CE06B}"/>
              </a:ext>
            </a:extLst>
          </p:cNvPr>
          <p:cNvSpPr/>
          <p:nvPr/>
        </p:nvSpPr>
        <p:spPr>
          <a:xfrm>
            <a:off x="365760" y="3067813"/>
            <a:ext cx="1365504" cy="1085088"/>
          </a:xfrm>
          <a:prstGeom prst="roundRect">
            <a:avLst/>
          </a:prstGeom>
          <a:solidFill>
            <a:schemeClr val="accent2">
              <a:lumMod val="60000"/>
              <a:lumOff val="4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ysClr val="windowText" lastClr="000000"/>
                </a:solidFill>
              </a:rPr>
              <a:t>CPU</a:t>
            </a:r>
          </a:p>
        </p:txBody>
      </p:sp>
      <p:sp>
        <p:nvSpPr>
          <p:cNvPr id="13" name="Rounded Rectangle 12">
            <a:extLst>
              <a:ext uri="{FF2B5EF4-FFF2-40B4-BE49-F238E27FC236}">
                <a16:creationId xmlns:a16="http://schemas.microsoft.com/office/drawing/2014/main" id="{BA0C735F-A547-BCF9-AA84-C309D8036CF1}"/>
              </a:ext>
            </a:extLst>
          </p:cNvPr>
          <p:cNvSpPr/>
          <p:nvPr/>
        </p:nvSpPr>
        <p:spPr>
          <a:xfrm>
            <a:off x="1782416" y="3061717"/>
            <a:ext cx="1365504" cy="1085088"/>
          </a:xfrm>
          <a:prstGeom prst="roundRect">
            <a:avLst/>
          </a:prstGeom>
          <a:solidFill>
            <a:schemeClr val="accent2">
              <a:lumMod val="60000"/>
              <a:lumOff val="4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ysClr val="windowText" lastClr="000000"/>
                </a:solidFill>
              </a:rPr>
              <a:t>GPU</a:t>
            </a:r>
          </a:p>
        </p:txBody>
      </p:sp>
      <p:sp>
        <p:nvSpPr>
          <p:cNvPr id="14" name="Rounded Rectangle 13">
            <a:extLst>
              <a:ext uri="{FF2B5EF4-FFF2-40B4-BE49-F238E27FC236}">
                <a16:creationId xmlns:a16="http://schemas.microsoft.com/office/drawing/2014/main" id="{9456CB0F-7A1D-1C37-E80F-56FFC584BC0D}"/>
              </a:ext>
            </a:extLst>
          </p:cNvPr>
          <p:cNvSpPr/>
          <p:nvPr/>
        </p:nvSpPr>
        <p:spPr>
          <a:xfrm>
            <a:off x="365760" y="4227577"/>
            <a:ext cx="1365504" cy="1085088"/>
          </a:xfrm>
          <a:prstGeom prst="roundRect">
            <a:avLst/>
          </a:prstGeom>
          <a:solidFill>
            <a:schemeClr val="accent2">
              <a:lumMod val="60000"/>
              <a:lumOff val="4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ysClr val="windowText" lastClr="000000"/>
                </a:solidFill>
              </a:rPr>
              <a:t>Other </a:t>
            </a:r>
            <a:r>
              <a:rPr lang="en-US" sz="2000" dirty="0" err="1">
                <a:solidFill>
                  <a:sysClr val="windowText" lastClr="000000"/>
                </a:solidFill>
              </a:rPr>
              <a:t>acceler-ators</a:t>
            </a:r>
            <a:endParaRPr lang="en-US" sz="2000" dirty="0">
              <a:solidFill>
                <a:sysClr val="windowText" lastClr="000000"/>
              </a:solidFill>
            </a:endParaRPr>
          </a:p>
        </p:txBody>
      </p:sp>
      <p:sp>
        <p:nvSpPr>
          <p:cNvPr id="15" name="Rounded Rectangle 14">
            <a:extLst>
              <a:ext uri="{FF2B5EF4-FFF2-40B4-BE49-F238E27FC236}">
                <a16:creationId xmlns:a16="http://schemas.microsoft.com/office/drawing/2014/main" id="{DD370356-6AC0-5D4F-8681-8FE3C742CD35}"/>
              </a:ext>
            </a:extLst>
          </p:cNvPr>
          <p:cNvSpPr/>
          <p:nvPr/>
        </p:nvSpPr>
        <p:spPr>
          <a:xfrm>
            <a:off x="1782416" y="4227577"/>
            <a:ext cx="1365504" cy="1085088"/>
          </a:xfrm>
          <a:prstGeom prst="roundRect">
            <a:avLst/>
          </a:prstGeom>
          <a:solidFill>
            <a:schemeClr val="accent2">
              <a:lumMod val="60000"/>
              <a:lumOff val="4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ysClr val="windowText" lastClr="000000"/>
                </a:solidFill>
              </a:rPr>
              <a:t>Other devices</a:t>
            </a:r>
          </a:p>
        </p:txBody>
      </p:sp>
      <p:sp>
        <p:nvSpPr>
          <p:cNvPr id="17" name="Rounded Rectangle 16">
            <a:extLst>
              <a:ext uri="{FF2B5EF4-FFF2-40B4-BE49-F238E27FC236}">
                <a16:creationId xmlns:a16="http://schemas.microsoft.com/office/drawing/2014/main" id="{AA2B9540-94B6-085F-B729-DE0F7013FFA2}"/>
              </a:ext>
            </a:extLst>
          </p:cNvPr>
          <p:cNvSpPr/>
          <p:nvPr/>
        </p:nvSpPr>
        <p:spPr>
          <a:xfrm>
            <a:off x="4480560" y="3067813"/>
            <a:ext cx="1365504" cy="1085088"/>
          </a:xfrm>
          <a:prstGeom prst="roundRect">
            <a:avLst/>
          </a:prstGeom>
          <a:solidFill>
            <a:schemeClr val="accent5">
              <a:lumMod val="60000"/>
              <a:lumOff val="4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ysClr val="windowText" lastClr="000000"/>
                </a:solidFill>
              </a:rPr>
              <a:t>Cache </a:t>
            </a:r>
            <a:r>
              <a:rPr lang="en-US" sz="2000" dirty="0" err="1">
                <a:solidFill>
                  <a:sysClr val="windowText" lastClr="000000"/>
                </a:solidFill>
              </a:rPr>
              <a:t>hierar-chy</a:t>
            </a:r>
            <a:endParaRPr lang="en-US" sz="2000" dirty="0">
              <a:solidFill>
                <a:sysClr val="windowText" lastClr="000000"/>
              </a:solidFill>
            </a:endParaRPr>
          </a:p>
        </p:txBody>
      </p:sp>
      <p:sp>
        <p:nvSpPr>
          <p:cNvPr id="18" name="Rounded Rectangle 17">
            <a:extLst>
              <a:ext uri="{FF2B5EF4-FFF2-40B4-BE49-F238E27FC236}">
                <a16:creationId xmlns:a16="http://schemas.microsoft.com/office/drawing/2014/main" id="{B0EEF868-9468-2EF1-46EE-69257AA4D8BB}"/>
              </a:ext>
            </a:extLst>
          </p:cNvPr>
          <p:cNvSpPr/>
          <p:nvPr/>
        </p:nvSpPr>
        <p:spPr>
          <a:xfrm>
            <a:off x="5897216" y="3061717"/>
            <a:ext cx="1365504" cy="1085088"/>
          </a:xfrm>
          <a:prstGeom prst="roundRect">
            <a:avLst/>
          </a:prstGeom>
          <a:solidFill>
            <a:schemeClr val="accent5">
              <a:lumMod val="60000"/>
              <a:lumOff val="4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ysClr val="windowText" lastClr="000000"/>
                </a:solidFill>
              </a:rPr>
              <a:t>Device memory</a:t>
            </a:r>
          </a:p>
        </p:txBody>
      </p:sp>
      <p:sp>
        <p:nvSpPr>
          <p:cNvPr id="19" name="Rounded Rectangle 18">
            <a:extLst>
              <a:ext uri="{FF2B5EF4-FFF2-40B4-BE49-F238E27FC236}">
                <a16:creationId xmlns:a16="http://schemas.microsoft.com/office/drawing/2014/main" id="{5DA6E10F-F40C-6ABF-1D0E-3184D211172B}"/>
              </a:ext>
            </a:extLst>
          </p:cNvPr>
          <p:cNvSpPr/>
          <p:nvPr/>
        </p:nvSpPr>
        <p:spPr>
          <a:xfrm>
            <a:off x="4480560" y="4227577"/>
            <a:ext cx="1365504" cy="1085088"/>
          </a:xfrm>
          <a:prstGeom prst="roundRect">
            <a:avLst/>
          </a:prstGeom>
          <a:solidFill>
            <a:schemeClr val="accent5">
              <a:lumMod val="60000"/>
              <a:lumOff val="4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err="1">
                <a:solidFill>
                  <a:sysClr val="windowText" lastClr="000000"/>
                </a:solidFill>
              </a:rPr>
              <a:t>NVram</a:t>
            </a:r>
            <a:endParaRPr lang="en-US" sz="2000" dirty="0">
              <a:solidFill>
                <a:sysClr val="windowText" lastClr="000000"/>
              </a:solidFill>
            </a:endParaRPr>
          </a:p>
        </p:txBody>
      </p:sp>
      <p:sp>
        <p:nvSpPr>
          <p:cNvPr id="20" name="Rounded Rectangle 19">
            <a:extLst>
              <a:ext uri="{FF2B5EF4-FFF2-40B4-BE49-F238E27FC236}">
                <a16:creationId xmlns:a16="http://schemas.microsoft.com/office/drawing/2014/main" id="{A65A516B-7DAB-DE70-A3CB-ACCB70349EB6}"/>
              </a:ext>
            </a:extLst>
          </p:cNvPr>
          <p:cNvSpPr/>
          <p:nvPr/>
        </p:nvSpPr>
        <p:spPr>
          <a:xfrm>
            <a:off x="5897216" y="4227577"/>
            <a:ext cx="1365504" cy="1085088"/>
          </a:xfrm>
          <a:prstGeom prst="roundRect">
            <a:avLst/>
          </a:prstGeom>
          <a:solidFill>
            <a:schemeClr val="accent5">
              <a:lumMod val="60000"/>
              <a:lumOff val="4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ysClr val="windowText" lastClr="000000"/>
                </a:solidFill>
              </a:rPr>
              <a:t>Other types</a:t>
            </a:r>
          </a:p>
        </p:txBody>
      </p:sp>
      <p:sp>
        <p:nvSpPr>
          <p:cNvPr id="21" name="Rounded Rectangle 20">
            <a:extLst>
              <a:ext uri="{FF2B5EF4-FFF2-40B4-BE49-F238E27FC236}">
                <a16:creationId xmlns:a16="http://schemas.microsoft.com/office/drawing/2014/main" id="{2A9B77FB-F068-0114-5859-756BBECF99A0}"/>
              </a:ext>
            </a:extLst>
          </p:cNvPr>
          <p:cNvSpPr/>
          <p:nvPr/>
        </p:nvSpPr>
        <p:spPr>
          <a:xfrm>
            <a:off x="8496300" y="3067813"/>
            <a:ext cx="1365504" cy="1085088"/>
          </a:xfrm>
          <a:prstGeom prst="roundRect">
            <a:avLst/>
          </a:prstGeom>
          <a:solidFill>
            <a:schemeClr val="accent6">
              <a:lumMod val="60000"/>
              <a:lumOff val="4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ysClr val="windowText" lastClr="000000"/>
                </a:solidFill>
              </a:rPr>
              <a:t>Between nodes</a:t>
            </a:r>
          </a:p>
        </p:txBody>
      </p:sp>
      <p:sp>
        <p:nvSpPr>
          <p:cNvPr id="22" name="Rounded Rectangle 21">
            <a:extLst>
              <a:ext uri="{FF2B5EF4-FFF2-40B4-BE49-F238E27FC236}">
                <a16:creationId xmlns:a16="http://schemas.microsoft.com/office/drawing/2014/main" id="{FD0CFD2D-CCB9-D9ED-1C92-B8E6666F4C73}"/>
              </a:ext>
            </a:extLst>
          </p:cNvPr>
          <p:cNvSpPr/>
          <p:nvPr/>
        </p:nvSpPr>
        <p:spPr>
          <a:xfrm>
            <a:off x="9912956" y="3061717"/>
            <a:ext cx="1365504" cy="1085088"/>
          </a:xfrm>
          <a:prstGeom prst="roundRect">
            <a:avLst/>
          </a:prstGeom>
          <a:solidFill>
            <a:schemeClr val="accent6">
              <a:lumMod val="60000"/>
              <a:lumOff val="4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ysClr val="windowText" lastClr="000000"/>
                </a:solidFill>
              </a:rPr>
              <a:t>Within node</a:t>
            </a:r>
          </a:p>
        </p:txBody>
      </p:sp>
      <p:sp>
        <p:nvSpPr>
          <p:cNvPr id="23" name="Rounded Rectangle 22">
            <a:extLst>
              <a:ext uri="{FF2B5EF4-FFF2-40B4-BE49-F238E27FC236}">
                <a16:creationId xmlns:a16="http://schemas.microsoft.com/office/drawing/2014/main" id="{E7A5FE85-025E-1C68-9E1F-DEFACBF4628E}"/>
              </a:ext>
            </a:extLst>
          </p:cNvPr>
          <p:cNvSpPr/>
          <p:nvPr/>
        </p:nvSpPr>
        <p:spPr>
          <a:xfrm>
            <a:off x="8496300" y="4227577"/>
            <a:ext cx="1365504" cy="1085088"/>
          </a:xfrm>
          <a:prstGeom prst="roundRect">
            <a:avLst/>
          </a:prstGeom>
          <a:solidFill>
            <a:schemeClr val="accent6">
              <a:lumMod val="60000"/>
              <a:lumOff val="4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ysClr val="windowText" lastClr="000000"/>
                </a:solidFill>
              </a:rPr>
              <a:t>With I/O</a:t>
            </a:r>
          </a:p>
        </p:txBody>
      </p:sp>
      <p:sp>
        <p:nvSpPr>
          <p:cNvPr id="24" name="Rounded Rectangle 23">
            <a:extLst>
              <a:ext uri="{FF2B5EF4-FFF2-40B4-BE49-F238E27FC236}">
                <a16:creationId xmlns:a16="http://schemas.microsoft.com/office/drawing/2014/main" id="{6BD2EF94-2D44-D5D0-FA50-1A53D84F3F87}"/>
              </a:ext>
            </a:extLst>
          </p:cNvPr>
          <p:cNvSpPr/>
          <p:nvPr/>
        </p:nvSpPr>
        <p:spPr>
          <a:xfrm>
            <a:off x="9912956" y="4227577"/>
            <a:ext cx="1365504" cy="1085088"/>
          </a:xfrm>
          <a:prstGeom prst="roundRect">
            <a:avLst/>
          </a:prstGeom>
          <a:solidFill>
            <a:schemeClr val="accent6">
              <a:lumMod val="60000"/>
              <a:lumOff val="4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ysClr val="windowText" lastClr="000000"/>
                </a:solidFill>
              </a:rPr>
              <a:t>Other types</a:t>
            </a:r>
          </a:p>
        </p:txBody>
      </p:sp>
    </p:spTree>
    <p:extLst>
      <p:ext uri="{BB962C8B-B14F-4D97-AF65-F5344CB8AC3E}">
        <p14:creationId xmlns:p14="http://schemas.microsoft.com/office/powerpoint/2010/main" val="8842241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569FB-1243-4425-52F4-F31F1CA5F2F1}"/>
              </a:ext>
            </a:extLst>
          </p:cNvPr>
          <p:cNvSpPr>
            <a:spLocks noGrp="1"/>
          </p:cNvSpPr>
          <p:nvPr>
            <p:ph type="title"/>
          </p:nvPr>
        </p:nvSpPr>
        <p:spPr/>
        <p:txBody>
          <a:bodyPr/>
          <a:lstStyle/>
          <a:p>
            <a:r>
              <a:rPr lang="en-US" dirty="0"/>
              <a:t>Platform Heterogeneity</a:t>
            </a:r>
          </a:p>
        </p:txBody>
      </p:sp>
      <p:sp>
        <p:nvSpPr>
          <p:cNvPr id="9" name="Rounded Rectangle 8">
            <a:extLst>
              <a:ext uri="{FF2B5EF4-FFF2-40B4-BE49-F238E27FC236}">
                <a16:creationId xmlns:a16="http://schemas.microsoft.com/office/drawing/2014/main" id="{76454665-71CF-4D82-5F1C-1D301AB7783D}"/>
              </a:ext>
            </a:extLst>
          </p:cNvPr>
          <p:cNvSpPr/>
          <p:nvPr/>
        </p:nvSpPr>
        <p:spPr>
          <a:xfrm>
            <a:off x="365760" y="1428750"/>
            <a:ext cx="2782160" cy="1276350"/>
          </a:xfrm>
          <a:prstGeom prst="roundRect">
            <a:avLst/>
          </a:prstGeom>
          <a:solidFill>
            <a:schemeClr val="accent2">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Computation</a:t>
            </a:r>
          </a:p>
        </p:txBody>
      </p:sp>
      <p:sp>
        <p:nvSpPr>
          <p:cNvPr id="10" name="Rounded Rectangle 9">
            <a:extLst>
              <a:ext uri="{FF2B5EF4-FFF2-40B4-BE49-F238E27FC236}">
                <a16:creationId xmlns:a16="http://schemas.microsoft.com/office/drawing/2014/main" id="{7584313B-B298-2F20-353C-9E1EE12FB542}"/>
              </a:ext>
            </a:extLst>
          </p:cNvPr>
          <p:cNvSpPr/>
          <p:nvPr/>
        </p:nvSpPr>
        <p:spPr>
          <a:xfrm>
            <a:off x="4480560" y="1428750"/>
            <a:ext cx="2782160" cy="1188720"/>
          </a:xfrm>
          <a:prstGeom prst="roundRect">
            <a:avLst/>
          </a:prstGeom>
          <a:solidFill>
            <a:schemeClr val="accent5">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Memory </a:t>
            </a:r>
          </a:p>
        </p:txBody>
      </p:sp>
      <p:sp>
        <p:nvSpPr>
          <p:cNvPr id="11" name="Rounded Rectangle 10">
            <a:extLst>
              <a:ext uri="{FF2B5EF4-FFF2-40B4-BE49-F238E27FC236}">
                <a16:creationId xmlns:a16="http://schemas.microsoft.com/office/drawing/2014/main" id="{93AC6ECC-C0E0-6552-65E6-EA5C5F2B6ABD}"/>
              </a:ext>
            </a:extLst>
          </p:cNvPr>
          <p:cNvSpPr/>
          <p:nvPr/>
        </p:nvSpPr>
        <p:spPr>
          <a:xfrm>
            <a:off x="8496300" y="1434846"/>
            <a:ext cx="2782160" cy="1188720"/>
          </a:xfrm>
          <a:prstGeom prst="roundRect">
            <a:avLst/>
          </a:prstGeom>
          <a:solidFill>
            <a:schemeClr val="accent6">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Network</a:t>
            </a:r>
          </a:p>
        </p:txBody>
      </p:sp>
      <p:sp>
        <p:nvSpPr>
          <p:cNvPr id="12" name="Rounded Rectangle 11">
            <a:extLst>
              <a:ext uri="{FF2B5EF4-FFF2-40B4-BE49-F238E27FC236}">
                <a16:creationId xmlns:a16="http://schemas.microsoft.com/office/drawing/2014/main" id="{7F32770F-CD10-5A59-58B5-F46B8A6CE06B}"/>
              </a:ext>
            </a:extLst>
          </p:cNvPr>
          <p:cNvSpPr/>
          <p:nvPr/>
        </p:nvSpPr>
        <p:spPr>
          <a:xfrm>
            <a:off x="365760" y="3067813"/>
            <a:ext cx="1365504" cy="1085088"/>
          </a:xfrm>
          <a:prstGeom prst="roundRect">
            <a:avLst/>
          </a:prstGeom>
          <a:solidFill>
            <a:schemeClr val="accent2">
              <a:lumMod val="60000"/>
              <a:lumOff val="4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ysClr val="windowText" lastClr="000000"/>
                </a:solidFill>
              </a:rPr>
              <a:t>CPU</a:t>
            </a:r>
          </a:p>
        </p:txBody>
      </p:sp>
      <p:sp>
        <p:nvSpPr>
          <p:cNvPr id="13" name="Rounded Rectangle 12">
            <a:extLst>
              <a:ext uri="{FF2B5EF4-FFF2-40B4-BE49-F238E27FC236}">
                <a16:creationId xmlns:a16="http://schemas.microsoft.com/office/drawing/2014/main" id="{BA0C735F-A547-BCF9-AA84-C309D8036CF1}"/>
              </a:ext>
            </a:extLst>
          </p:cNvPr>
          <p:cNvSpPr/>
          <p:nvPr/>
        </p:nvSpPr>
        <p:spPr>
          <a:xfrm>
            <a:off x="1782416" y="3061717"/>
            <a:ext cx="1365504" cy="1085088"/>
          </a:xfrm>
          <a:prstGeom prst="roundRect">
            <a:avLst/>
          </a:prstGeom>
          <a:solidFill>
            <a:schemeClr val="accent2">
              <a:lumMod val="60000"/>
              <a:lumOff val="4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ysClr val="windowText" lastClr="000000"/>
                </a:solidFill>
              </a:rPr>
              <a:t>GPU</a:t>
            </a:r>
          </a:p>
        </p:txBody>
      </p:sp>
      <p:sp>
        <p:nvSpPr>
          <p:cNvPr id="14" name="Rounded Rectangle 13">
            <a:extLst>
              <a:ext uri="{FF2B5EF4-FFF2-40B4-BE49-F238E27FC236}">
                <a16:creationId xmlns:a16="http://schemas.microsoft.com/office/drawing/2014/main" id="{9456CB0F-7A1D-1C37-E80F-56FFC584BC0D}"/>
              </a:ext>
            </a:extLst>
          </p:cNvPr>
          <p:cNvSpPr/>
          <p:nvPr/>
        </p:nvSpPr>
        <p:spPr>
          <a:xfrm>
            <a:off x="365760" y="4227577"/>
            <a:ext cx="1365504" cy="1085088"/>
          </a:xfrm>
          <a:prstGeom prst="roundRect">
            <a:avLst/>
          </a:prstGeom>
          <a:solidFill>
            <a:schemeClr val="accent2">
              <a:lumMod val="60000"/>
              <a:lumOff val="4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ysClr val="windowText" lastClr="000000"/>
                </a:solidFill>
              </a:rPr>
              <a:t>Other </a:t>
            </a:r>
            <a:r>
              <a:rPr lang="en-US" sz="2000" dirty="0" err="1">
                <a:solidFill>
                  <a:sysClr val="windowText" lastClr="000000"/>
                </a:solidFill>
              </a:rPr>
              <a:t>acceler-ators</a:t>
            </a:r>
            <a:endParaRPr lang="en-US" sz="2000" dirty="0">
              <a:solidFill>
                <a:sysClr val="windowText" lastClr="000000"/>
              </a:solidFill>
            </a:endParaRPr>
          </a:p>
        </p:txBody>
      </p:sp>
      <p:sp>
        <p:nvSpPr>
          <p:cNvPr id="15" name="Rounded Rectangle 14">
            <a:extLst>
              <a:ext uri="{FF2B5EF4-FFF2-40B4-BE49-F238E27FC236}">
                <a16:creationId xmlns:a16="http://schemas.microsoft.com/office/drawing/2014/main" id="{DD370356-6AC0-5D4F-8681-8FE3C742CD35}"/>
              </a:ext>
            </a:extLst>
          </p:cNvPr>
          <p:cNvSpPr/>
          <p:nvPr/>
        </p:nvSpPr>
        <p:spPr>
          <a:xfrm>
            <a:off x="1782416" y="4227577"/>
            <a:ext cx="1365504" cy="1085088"/>
          </a:xfrm>
          <a:prstGeom prst="roundRect">
            <a:avLst/>
          </a:prstGeom>
          <a:solidFill>
            <a:schemeClr val="accent2">
              <a:lumMod val="60000"/>
              <a:lumOff val="4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ysClr val="windowText" lastClr="000000"/>
                </a:solidFill>
              </a:rPr>
              <a:t>Other devices</a:t>
            </a:r>
          </a:p>
        </p:txBody>
      </p:sp>
      <p:sp>
        <p:nvSpPr>
          <p:cNvPr id="17" name="Rounded Rectangle 16">
            <a:extLst>
              <a:ext uri="{FF2B5EF4-FFF2-40B4-BE49-F238E27FC236}">
                <a16:creationId xmlns:a16="http://schemas.microsoft.com/office/drawing/2014/main" id="{AA2B9540-94B6-085F-B729-DE0F7013FFA2}"/>
              </a:ext>
            </a:extLst>
          </p:cNvPr>
          <p:cNvSpPr/>
          <p:nvPr/>
        </p:nvSpPr>
        <p:spPr>
          <a:xfrm>
            <a:off x="4480560" y="3067813"/>
            <a:ext cx="1365504" cy="1085088"/>
          </a:xfrm>
          <a:prstGeom prst="roundRect">
            <a:avLst/>
          </a:prstGeom>
          <a:solidFill>
            <a:schemeClr val="accent5">
              <a:lumMod val="60000"/>
              <a:lumOff val="4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ysClr val="windowText" lastClr="000000"/>
                </a:solidFill>
              </a:rPr>
              <a:t>Cache </a:t>
            </a:r>
            <a:r>
              <a:rPr lang="en-US" sz="2000" dirty="0" err="1">
                <a:solidFill>
                  <a:sysClr val="windowText" lastClr="000000"/>
                </a:solidFill>
              </a:rPr>
              <a:t>hierar-chy</a:t>
            </a:r>
            <a:endParaRPr lang="en-US" sz="2000" dirty="0">
              <a:solidFill>
                <a:sysClr val="windowText" lastClr="000000"/>
              </a:solidFill>
            </a:endParaRPr>
          </a:p>
        </p:txBody>
      </p:sp>
      <p:sp>
        <p:nvSpPr>
          <p:cNvPr id="18" name="Rounded Rectangle 17">
            <a:extLst>
              <a:ext uri="{FF2B5EF4-FFF2-40B4-BE49-F238E27FC236}">
                <a16:creationId xmlns:a16="http://schemas.microsoft.com/office/drawing/2014/main" id="{B0EEF868-9468-2EF1-46EE-69257AA4D8BB}"/>
              </a:ext>
            </a:extLst>
          </p:cNvPr>
          <p:cNvSpPr/>
          <p:nvPr/>
        </p:nvSpPr>
        <p:spPr>
          <a:xfrm>
            <a:off x="5897216" y="3061717"/>
            <a:ext cx="1365504" cy="1085088"/>
          </a:xfrm>
          <a:prstGeom prst="roundRect">
            <a:avLst/>
          </a:prstGeom>
          <a:solidFill>
            <a:schemeClr val="accent5">
              <a:lumMod val="60000"/>
              <a:lumOff val="4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ysClr val="windowText" lastClr="000000"/>
                </a:solidFill>
              </a:rPr>
              <a:t>Device memory</a:t>
            </a:r>
          </a:p>
        </p:txBody>
      </p:sp>
      <p:sp>
        <p:nvSpPr>
          <p:cNvPr id="19" name="Rounded Rectangle 18">
            <a:extLst>
              <a:ext uri="{FF2B5EF4-FFF2-40B4-BE49-F238E27FC236}">
                <a16:creationId xmlns:a16="http://schemas.microsoft.com/office/drawing/2014/main" id="{5DA6E10F-F40C-6ABF-1D0E-3184D211172B}"/>
              </a:ext>
            </a:extLst>
          </p:cNvPr>
          <p:cNvSpPr/>
          <p:nvPr/>
        </p:nvSpPr>
        <p:spPr>
          <a:xfrm>
            <a:off x="4480560" y="4227577"/>
            <a:ext cx="1365504" cy="1085088"/>
          </a:xfrm>
          <a:prstGeom prst="roundRect">
            <a:avLst/>
          </a:prstGeom>
          <a:solidFill>
            <a:schemeClr val="accent5">
              <a:lumMod val="60000"/>
              <a:lumOff val="4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err="1">
                <a:solidFill>
                  <a:sysClr val="windowText" lastClr="000000"/>
                </a:solidFill>
              </a:rPr>
              <a:t>NVram</a:t>
            </a:r>
            <a:endParaRPr lang="en-US" sz="2000" dirty="0">
              <a:solidFill>
                <a:sysClr val="windowText" lastClr="000000"/>
              </a:solidFill>
            </a:endParaRPr>
          </a:p>
        </p:txBody>
      </p:sp>
      <p:sp>
        <p:nvSpPr>
          <p:cNvPr id="20" name="Rounded Rectangle 19">
            <a:extLst>
              <a:ext uri="{FF2B5EF4-FFF2-40B4-BE49-F238E27FC236}">
                <a16:creationId xmlns:a16="http://schemas.microsoft.com/office/drawing/2014/main" id="{A65A516B-7DAB-DE70-A3CB-ACCB70349EB6}"/>
              </a:ext>
            </a:extLst>
          </p:cNvPr>
          <p:cNvSpPr/>
          <p:nvPr/>
        </p:nvSpPr>
        <p:spPr>
          <a:xfrm>
            <a:off x="5897216" y="4227577"/>
            <a:ext cx="1365504" cy="1085088"/>
          </a:xfrm>
          <a:prstGeom prst="roundRect">
            <a:avLst/>
          </a:prstGeom>
          <a:solidFill>
            <a:schemeClr val="accent5">
              <a:lumMod val="60000"/>
              <a:lumOff val="4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ysClr val="windowText" lastClr="000000"/>
                </a:solidFill>
              </a:rPr>
              <a:t>Other types</a:t>
            </a:r>
          </a:p>
        </p:txBody>
      </p:sp>
      <p:sp>
        <p:nvSpPr>
          <p:cNvPr id="21" name="Rounded Rectangle 20">
            <a:extLst>
              <a:ext uri="{FF2B5EF4-FFF2-40B4-BE49-F238E27FC236}">
                <a16:creationId xmlns:a16="http://schemas.microsoft.com/office/drawing/2014/main" id="{2A9B77FB-F068-0114-5859-756BBECF99A0}"/>
              </a:ext>
            </a:extLst>
          </p:cNvPr>
          <p:cNvSpPr/>
          <p:nvPr/>
        </p:nvSpPr>
        <p:spPr>
          <a:xfrm>
            <a:off x="8496300" y="3067813"/>
            <a:ext cx="1365504" cy="1085088"/>
          </a:xfrm>
          <a:prstGeom prst="roundRect">
            <a:avLst/>
          </a:prstGeom>
          <a:solidFill>
            <a:schemeClr val="accent6">
              <a:lumMod val="60000"/>
              <a:lumOff val="4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ysClr val="windowText" lastClr="000000"/>
                </a:solidFill>
              </a:rPr>
              <a:t>Between nodes</a:t>
            </a:r>
          </a:p>
        </p:txBody>
      </p:sp>
      <p:sp>
        <p:nvSpPr>
          <p:cNvPr id="22" name="Rounded Rectangle 21">
            <a:extLst>
              <a:ext uri="{FF2B5EF4-FFF2-40B4-BE49-F238E27FC236}">
                <a16:creationId xmlns:a16="http://schemas.microsoft.com/office/drawing/2014/main" id="{FD0CFD2D-CCB9-D9ED-1C92-B8E6666F4C73}"/>
              </a:ext>
            </a:extLst>
          </p:cNvPr>
          <p:cNvSpPr/>
          <p:nvPr/>
        </p:nvSpPr>
        <p:spPr>
          <a:xfrm>
            <a:off x="9912956" y="3061717"/>
            <a:ext cx="1365504" cy="1085088"/>
          </a:xfrm>
          <a:prstGeom prst="roundRect">
            <a:avLst/>
          </a:prstGeom>
          <a:solidFill>
            <a:schemeClr val="accent6">
              <a:lumMod val="60000"/>
              <a:lumOff val="4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ysClr val="windowText" lastClr="000000"/>
                </a:solidFill>
              </a:rPr>
              <a:t>Within node</a:t>
            </a:r>
          </a:p>
        </p:txBody>
      </p:sp>
      <p:sp>
        <p:nvSpPr>
          <p:cNvPr id="23" name="Rounded Rectangle 22">
            <a:extLst>
              <a:ext uri="{FF2B5EF4-FFF2-40B4-BE49-F238E27FC236}">
                <a16:creationId xmlns:a16="http://schemas.microsoft.com/office/drawing/2014/main" id="{E7A5FE85-025E-1C68-9E1F-DEFACBF4628E}"/>
              </a:ext>
            </a:extLst>
          </p:cNvPr>
          <p:cNvSpPr/>
          <p:nvPr/>
        </p:nvSpPr>
        <p:spPr>
          <a:xfrm>
            <a:off x="8496300" y="4227577"/>
            <a:ext cx="1365504" cy="1085088"/>
          </a:xfrm>
          <a:prstGeom prst="roundRect">
            <a:avLst/>
          </a:prstGeom>
          <a:solidFill>
            <a:schemeClr val="accent6">
              <a:lumMod val="60000"/>
              <a:lumOff val="4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ysClr val="windowText" lastClr="000000"/>
                </a:solidFill>
              </a:rPr>
              <a:t>With I/O</a:t>
            </a:r>
          </a:p>
        </p:txBody>
      </p:sp>
      <p:sp>
        <p:nvSpPr>
          <p:cNvPr id="24" name="Rounded Rectangle 23">
            <a:extLst>
              <a:ext uri="{FF2B5EF4-FFF2-40B4-BE49-F238E27FC236}">
                <a16:creationId xmlns:a16="http://schemas.microsoft.com/office/drawing/2014/main" id="{6BD2EF94-2D44-D5D0-FA50-1A53D84F3F87}"/>
              </a:ext>
            </a:extLst>
          </p:cNvPr>
          <p:cNvSpPr/>
          <p:nvPr/>
        </p:nvSpPr>
        <p:spPr>
          <a:xfrm>
            <a:off x="9912956" y="4227577"/>
            <a:ext cx="1365504" cy="1085088"/>
          </a:xfrm>
          <a:prstGeom prst="roundRect">
            <a:avLst/>
          </a:prstGeom>
          <a:solidFill>
            <a:schemeClr val="accent6">
              <a:lumMod val="60000"/>
              <a:lumOff val="4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ysClr val="windowText" lastClr="000000"/>
                </a:solidFill>
              </a:rPr>
              <a:t>Other types</a:t>
            </a:r>
          </a:p>
        </p:txBody>
      </p:sp>
      <p:sp>
        <p:nvSpPr>
          <p:cNvPr id="3" name="TextBox 2">
            <a:extLst>
              <a:ext uri="{FF2B5EF4-FFF2-40B4-BE49-F238E27FC236}">
                <a16:creationId xmlns:a16="http://schemas.microsoft.com/office/drawing/2014/main" id="{704DFC27-87EC-DFA9-9485-9630ECB94A75}"/>
              </a:ext>
            </a:extLst>
          </p:cNvPr>
          <p:cNvSpPr txBox="1"/>
          <p:nvPr/>
        </p:nvSpPr>
        <p:spPr>
          <a:xfrm>
            <a:off x="2676848" y="5527833"/>
            <a:ext cx="7806240" cy="433965"/>
          </a:xfrm>
          <a:prstGeom prst="rect">
            <a:avLst/>
          </a:prstGeom>
          <a:noFill/>
        </p:spPr>
        <p:txBody>
          <a:bodyPr wrap="none" lIns="118872" tIns="91440" rIns="118872" bIns="91440" rtlCol="0" anchor="ctr" anchorCtr="0">
            <a:spAutoFit/>
          </a:bodyPr>
          <a:lstStyle/>
          <a:p>
            <a:pPr algn="l">
              <a:lnSpc>
                <a:spcPct val="90000"/>
              </a:lnSpc>
            </a:pPr>
            <a:r>
              <a:rPr lang="en-US" dirty="0"/>
              <a:t>And memory access models: unified memory / </a:t>
            </a:r>
            <a:r>
              <a:rPr lang="en-US" dirty="0" err="1"/>
              <a:t>gpu</a:t>
            </a:r>
            <a:r>
              <a:rPr lang="en-US" dirty="0"/>
              <a:t>-direct / explicit transfer </a:t>
            </a:r>
          </a:p>
        </p:txBody>
      </p:sp>
    </p:spTree>
    <p:extLst>
      <p:ext uri="{BB962C8B-B14F-4D97-AF65-F5344CB8AC3E}">
        <p14:creationId xmlns:p14="http://schemas.microsoft.com/office/powerpoint/2010/main" val="38457632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2C24D-D970-4D40-8F14-D70C10A96304}"/>
              </a:ext>
            </a:extLst>
          </p:cNvPr>
          <p:cNvSpPr>
            <a:spLocks noGrp="1"/>
          </p:cNvSpPr>
          <p:nvPr>
            <p:ph type="title"/>
          </p:nvPr>
        </p:nvSpPr>
        <p:spPr>
          <a:xfrm>
            <a:off x="363096" y="112911"/>
            <a:ext cx="11372473" cy="914400"/>
          </a:xfrm>
        </p:spPr>
        <p:txBody>
          <a:bodyPr/>
          <a:lstStyle/>
          <a:p>
            <a:r>
              <a:rPr lang="en-US" dirty="0"/>
              <a:t>License, Citation and Acknowledgements</a:t>
            </a:r>
          </a:p>
        </p:txBody>
      </p:sp>
      <p:sp>
        <p:nvSpPr>
          <p:cNvPr id="3" name="Content Placeholder 2">
            <a:extLst>
              <a:ext uri="{FF2B5EF4-FFF2-40B4-BE49-F238E27FC236}">
                <a16:creationId xmlns:a16="http://schemas.microsoft.com/office/drawing/2014/main" id="{0385A3AB-B258-4D59-B407-F7D57545A163}"/>
              </a:ext>
            </a:extLst>
          </p:cNvPr>
          <p:cNvSpPr>
            <a:spLocks noGrp="1"/>
          </p:cNvSpPr>
          <p:nvPr>
            <p:ph idx="1"/>
          </p:nvPr>
        </p:nvSpPr>
        <p:spPr>
          <a:xfrm>
            <a:off x="409507" y="570111"/>
            <a:ext cx="11369809" cy="4047778"/>
          </a:xfrm>
        </p:spPr>
        <p:txBody>
          <a:bodyPr/>
          <a:lstStyle/>
          <a:p>
            <a:pPr marL="0" indent="0">
              <a:buNone/>
            </a:pPr>
            <a:r>
              <a:rPr lang="en-US" sz="2000" b="1" dirty="0"/>
              <a:t>License and Citation</a:t>
            </a:r>
          </a:p>
          <a:p>
            <a:pPr>
              <a:spcBef>
                <a:spcPts val="400"/>
              </a:spcBef>
            </a:pPr>
            <a:r>
              <a:rPr lang="en-US" sz="1600" dirty="0"/>
              <a:t>This work is licensed under a </a:t>
            </a:r>
            <a:r>
              <a:rPr lang="en-US" sz="1600" dirty="0">
                <a:hlinkClick r:id="rId2"/>
              </a:rPr>
              <a:t>Creative</a:t>
            </a:r>
            <a:r>
              <a:rPr lang="en-US" sz="1600" dirty="0">
                <a:hlinkClick r:id="rId3"/>
              </a:rPr>
              <a:t> Commons Attribution 4.0 International License</a:t>
            </a:r>
            <a:r>
              <a:rPr lang="en-US" sz="1600" dirty="0"/>
              <a:t> (CC BY 4.0).</a:t>
            </a:r>
          </a:p>
          <a:p>
            <a:pPr>
              <a:spcBef>
                <a:spcPts val="400"/>
              </a:spcBef>
            </a:pPr>
            <a:r>
              <a:rPr lang="en-US" sz="1600" b="1" dirty="0"/>
              <a:t>The requested citation the overall tutorial is: </a:t>
            </a:r>
            <a:r>
              <a:rPr lang="en-US" sz="1600" b="0" i="0" dirty="0">
                <a:solidFill>
                  <a:srgbClr val="111111"/>
                </a:solidFill>
                <a:effectLst/>
                <a:latin typeface="+mn-lt"/>
              </a:rPr>
              <a:t>Anshu Dubey and David M. Rogers, Better Scientific Software tutorial, in ISC High Performance, Hamburg, Germany and online, 2023. DOI: </a:t>
            </a:r>
            <a:r>
              <a:rPr lang="en-US" sz="1600" b="0" i="0" u="sng" dirty="0">
                <a:solidFill>
                  <a:srgbClr val="111111"/>
                </a:solidFill>
                <a:effectLst/>
                <a:latin typeface="+mn-lt"/>
                <a:hlinkClick r:id="rId4"/>
              </a:rPr>
              <a:t>10.6084/m9.figshare</a:t>
            </a:r>
            <a:r>
              <a:rPr lang="en-US" sz="1600" b="0" i="0" u="sng">
                <a:solidFill>
                  <a:srgbClr val="111111"/>
                </a:solidFill>
                <a:effectLst/>
                <a:latin typeface="+mn-lt"/>
                <a:hlinkClick r:id="rId4"/>
              </a:rPr>
              <a:t>.22790762</a:t>
            </a:r>
            <a:r>
              <a:rPr lang="en-US" sz="1600" b="0" i="0">
                <a:solidFill>
                  <a:srgbClr val="111111"/>
                </a:solidFill>
                <a:effectLst/>
                <a:latin typeface="+mn-lt"/>
              </a:rPr>
              <a:t>.</a:t>
            </a:r>
            <a:endParaRPr lang="en-US" sz="1600" b="0" i="0" dirty="0">
              <a:solidFill>
                <a:srgbClr val="111111"/>
              </a:solidFill>
              <a:effectLst/>
              <a:latin typeface="+mn-lt"/>
            </a:endParaRPr>
          </a:p>
          <a:p>
            <a:pPr>
              <a:spcBef>
                <a:spcPts val="400"/>
              </a:spcBef>
            </a:pPr>
            <a:r>
              <a:rPr lang="en-US" sz="1600" dirty="0"/>
              <a:t>Individual modules may be cited as </a:t>
            </a:r>
            <a:r>
              <a:rPr lang="en-US" sz="1600" i="1" dirty="0"/>
              <a:t>Speaker, Module Title</a:t>
            </a:r>
            <a:r>
              <a:rPr lang="en-US" sz="1600" dirty="0"/>
              <a:t>, in </a:t>
            </a:r>
            <a:r>
              <a:rPr lang="en-US" sz="1600" b="0" i="1" dirty="0">
                <a:solidFill>
                  <a:srgbClr val="111111"/>
                </a:solidFill>
                <a:effectLst/>
                <a:latin typeface="+mn-lt"/>
              </a:rPr>
              <a:t>Tutorial Title</a:t>
            </a:r>
            <a:r>
              <a:rPr lang="en-US" sz="1600" dirty="0"/>
              <a:t>, …</a:t>
            </a:r>
          </a:p>
          <a:p>
            <a:pPr marL="0" indent="0">
              <a:spcBef>
                <a:spcPts val="800"/>
              </a:spcBef>
              <a:buNone/>
            </a:pPr>
            <a:r>
              <a:rPr lang="en-US" sz="2000" b="1" dirty="0"/>
              <a:t>Acknowledgements</a:t>
            </a:r>
          </a:p>
          <a:p>
            <a:pPr>
              <a:spcBef>
                <a:spcPts val="400"/>
              </a:spcBef>
            </a:pPr>
            <a:r>
              <a:rPr lang="en-US" sz="1400" dirty="0"/>
              <a:t>This work was supported by the U.S. Department of Energy Office of Science, Office of Advanced Scientific Computing Research (ASCR), and by the Exascale Computing Project (17-SC-20-SC), a collaborative effort of the U.S. Department of Energy Office of Science and the National Nuclear Security Administration</a:t>
            </a:r>
            <a:r>
              <a:rPr lang="en-US" sz="1400" i="1" dirty="0"/>
              <a:t>.</a:t>
            </a:r>
            <a:endParaRPr lang="en-US" sz="1400" dirty="0"/>
          </a:p>
          <a:p>
            <a:pPr>
              <a:spcBef>
                <a:spcPts val="400"/>
              </a:spcBef>
            </a:pPr>
            <a:r>
              <a:rPr lang="en-US" sz="1400" dirty="0"/>
              <a:t>This work was performed in part at the Argonne National Laboratory, which is managed by UChicago Argonne, LLC for the U.S. Department of Energy under Contract No. DE-AC02-06CH11357.</a:t>
            </a:r>
          </a:p>
          <a:p>
            <a:pPr>
              <a:spcBef>
                <a:spcPts val="400"/>
              </a:spcBef>
            </a:pPr>
            <a:r>
              <a:rPr lang="en-US" sz="1400" dirty="0"/>
              <a:t>This work was performed in part at the Lawrence Livermore National Laboratory, which is managed by Lawrence Livermore National Security, LLC for the U.S. Department of Energy under Contract No. DE-AC52-07NA27344.</a:t>
            </a:r>
          </a:p>
          <a:p>
            <a:pPr>
              <a:spcBef>
                <a:spcPts val="400"/>
              </a:spcBef>
            </a:pPr>
            <a:r>
              <a:rPr lang="en-US" sz="1400" dirty="0"/>
              <a:t>This work was performed in part at the Los Alamos National Laboratory, which is managed by Triad National Security, LLC for the U.S. Department of Energy under Contract No.89233218CNA000001</a:t>
            </a:r>
          </a:p>
          <a:p>
            <a:pPr>
              <a:spcBef>
                <a:spcPts val="400"/>
              </a:spcBef>
            </a:pPr>
            <a:r>
              <a:rPr lang="en-US" sz="1400" dirty="0"/>
              <a:t>This work was performed in part at the Oak Ridge National Laboratory, which is managed by UT-Battelle, LLC for the U.S. Department of Energy under Contract No. DE-AC05-00OR22725.</a:t>
            </a:r>
          </a:p>
          <a:p>
            <a:pPr>
              <a:spcBef>
                <a:spcPts val="400"/>
              </a:spcBef>
            </a:pPr>
            <a:r>
              <a:rPr lang="en-US" sz="1400" dirty="0"/>
              <a:t>This work was performed in part at Sandia National Laboratories. Sandia National Laboratories is a multi-mission laboratory managed and operated by National Technology and Engineering Solutions of Sandia, LLC., a wholly owned subsidiary of Honeywell International, Inc., for the U.S. Department of Energy’s National Nuclear Security Administration under contract DE-NA0003525.</a:t>
            </a:r>
          </a:p>
        </p:txBody>
      </p:sp>
      <p:pic>
        <p:nvPicPr>
          <p:cNvPr id="4" name="Picture 2" descr="https://licensebuttons.net/l/by/4.0/88x31.png">
            <a:extLst>
              <a:ext uri="{FF2B5EF4-FFF2-40B4-BE49-F238E27FC236}">
                <a16:creationId xmlns:a16="http://schemas.microsoft.com/office/drawing/2014/main" id="{61840015-22A0-4634-A2DE-AA05F998FD3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230336" y="879673"/>
            <a:ext cx="838200" cy="295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87264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B3B40-7A22-89F8-6BB1-6167FDBA30F2}"/>
              </a:ext>
            </a:extLst>
          </p:cNvPr>
          <p:cNvSpPr>
            <a:spLocks noGrp="1"/>
          </p:cNvSpPr>
          <p:nvPr>
            <p:ph type="title"/>
          </p:nvPr>
        </p:nvSpPr>
        <p:spPr/>
        <p:txBody>
          <a:bodyPr/>
          <a:lstStyle/>
          <a:p>
            <a:r>
              <a:rPr lang="en-US" dirty="0"/>
              <a:t>Mechanisms Needed by the Code </a:t>
            </a:r>
          </a:p>
        </p:txBody>
      </p:sp>
      <p:sp>
        <p:nvSpPr>
          <p:cNvPr id="8" name="Rounded Rectangle 7">
            <a:extLst>
              <a:ext uri="{FF2B5EF4-FFF2-40B4-BE49-F238E27FC236}">
                <a16:creationId xmlns:a16="http://schemas.microsoft.com/office/drawing/2014/main" id="{EF43E14F-733F-9C60-C28A-99FD74738BE7}"/>
              </a:ext>
            </a:extLst>
          </p:cNvPr>
          <p:cNvSpPr/>
          <p:nvPr/>
        </p:nvSpPr>
        <p:spPr>
          <a:xfrm>
            <a:off x="523744" y="1106424"/>
            <a:ext cx="5266944" cy="2220468"/>
          </a:xfrm>
          <a:prstGeom prst="roundRect">
            <a:avLst/>
          </a:prstGeom>
          <a:solidFill>
            <a:schemeClr val="accent4">
              <a:lumMod val="75000"/>
            </a:schemeClr>
          </a:solidFill>
          <a:ln>
            <a:solidFill>
              <a:srgbClr val="0070C0"/>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nSpc>
                <a:spcPct val="90000"/>
              </a:lnSpc>
            </a:pPr>
            <a:r>
              <a:rPr lang="en-US" sz="2400" dirty="0">
                <a:solidFill>
                  <a:schemeClr val="bg1"/>
                </a:solidFill>
              </a:rPr>
              <a:t>Mechanisms to unify expression of computation</a:t>
            </a:r>
          </a:p>
          <a:p>
            <a:pPr marL="342900" indent="-342900">
              <a:lnSpc>
                <a:spcPct val="90000"/>
              </a:lnSpc>
              <a:buFont typeface="Arial" panose="020B0604020202020204" pitchFamily="34" charset="0"/>
              <a:buChar char="•"/>
            </a:pPr>
            <a:r>
              <a:rPr lang="en-US" sz="2000" dirty="0">
                <a:solidFill>
                  <a:schemeClr val="bg1"/>
                </a:solidFill>
              </a:rPr>
              <a:t>Minimize maintained variants of source suitable for all computational devices</a:t>
            </a:r>
          </a:p>
          <a:p>
            <a:pPr marL="342900" indent="-342900">
              <a:lnSpc>
                <a:spcPct val="90000"/>
              </a:lnSpc>
              <a:buFont typeface="Arial" panose="020B0604020202020204" pitchFamily="34" charset="0"/>
              <a:buChar char="•"/>
            </a:pPr>
            <a:r>
              <a:rPr lang="en-US" sz="2000" dirty="0">
                <a:solidFill>
                  <a:schemeClr val="bg1"/>
                </a:solidFill>
              </a:rPr>
              <a:t>Reconcile differences in data structures</a:t>
            </a:r>
          </a:p>
        </p:txBody>
      </p:sp>
    </p:spTree>
    <p:extLst>
      <p:ext uri="{BB962C8B-B14F-4D97-AF65-F5344CB8AC3E}">
        <p14:creationId xmlns:p14="http://schemas.microsoft.com/office/powerpoint/2010/main" val="34688656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B3B40-7A22-89F8-6BB1-6167FDBA30F2}"/>
              </a:ext>
            </a:extLst>
          </p:cNvPr>
          <p:cNvSpPr>
            <a:spLocks noGrp="1"/>
          </p:cNvSpPr>
          <p:nvPr>
            <p:ph type="title"/>
          </p:nvPr>
        </p:nvSpPr>
        <p:spPr/>
        <p:txBody>
          <a:bodyPr/>
          <a:lstStyle/>
          <a:p>
            <a:r>
              <a:rPr lang="en-US" dirty="0"/>
              <a:t>Mechanisms Needed by the Code </a:t>
            </a:r>
          </a:p>
        </p:txBody>
      </p:sp>
      <p:sp>
        <p:nvSpPr>
          <p:cNvPr id="7" name="Rounded Rectangle 6">
            <a:extLst>
              <a:ext uri="{FF2B5EF4-FFF2-40B4-BE49-F238E27FC236}">
                <a16:creationId xmlns:a16="http://schemas.microsoft.com/office/drawing/2014/main" id="{92BFB06A-BBA4-8BFB-FC00-AF67220E1D1D}"/>
              </a:ext>
            </a:extLst>
          </p:cNvPr>
          <p:cNvSpPr/>
          <p:nvPr/>
        </p:nvSpPr>
        <p:spPr>
          <a:xfrm>
            <a:off x="6130988" y="1106424"/>
            <a:ext cx="5266944" cy="2220468"/>
          </a:xfrm>
          <a:prstGeom prst="roundRect">
            <a:avLst/>
          </a:prstGeom>
          <a:solidFill>
            <a:srgbClr val="7030A0"/>
          </a:solidFill>
          <a:ln>
            <a:solidFill>
              <a:srgbClr val="0070C0"/>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nSpc>
                <a:spcPct val="90000"/>
              </a:lnSpc>
            </a:pPr>
            <a:r>
              <a:rPr lang="en-US" sz="2400" dirty="0">
                <a:solidFill>
                  <a:schemeClr val="bg1"/>
                </a:solidFill>
              </a:rPr>
              <a:t>Mechanisms to move work and data to computational targets</a:t>
            </a:r>
          </a:p>
          <a:p>
            <a:pPr marL="342900" indent="-342900">
              <a:lnSpc>
                <a:spcPct val="90000"/>
              </a:lnSpc>
              <a:buFont typeface="Arial" panose="020B0604020202020204" pitchFamily="34" charset="0"/>
              <a:buChar char="•"/>
            </a:pPr>
            <a:r>
              <a:rPr lang="en-US" sz="2000" dirty="0">
                <a:solidFill>
                  <a:schemeClr val="bg1"/>
                </a:solidFill>
              </a:rPr>
              <a:t>Moving between devices</a:t>
            </a:r>
          </a:p>
          <a:p>
            <a:pPr marL="800100" lvl="1" indent="-342900">
              <a:lnSpc>
                <a:spcPct val="90000"/>
              </a:lnSpc>
              <a:buFont typeface="Arial" panose="020B0604020202020204" pitchFamily="34" charset="0"/>
              <a:buChar char="•"/>
            </a:pPr>
            <a:r>
              <a:rPr lang="en-US" sz="2000" dirty="0">
                <a:solidFill>
                  <a:schemeClr val="bg1"/>
                </a:solidFill>
              </a:rPr>
              <a:t>Launching work at the destination</a:t>
            </a:r>
          </a:p>
          <a:p>
            <a:pPr marL="800100" lvl="1" indent="-342900">
              <a:lnSpc>
                <a:spcPct val="90000"/>
              </a:lnSpc>
              <a:buFont typeface="Arial" panose="020B0604020202020204" pitchFamily="34" charset="0"/>
              <a:buChar char="•"/>
            </a:pPr>
            <a:r>
              <a:rPr lang="en-US" sz="2000" dirty="0">
                <a:solidFill>
                  <a:schemeClr val="bg1"/>
                </a:solidFill>
              </a:rPr>
              <a:t>Hiding latency of movement</a:t>
            </a:r>
          </a:p>
          <a:p>
            <a:pPr marL="342900" indent="-342900">
              <a:lnSpc>
                <a:spcPct val="90000"/>
              </a:lnSpc>
              <a:buFont typeface="Arial" panose="020B0604020202020204" pitchFamily="34" charset="0"/>
              <a:buChar char="•"/>
            </a:pPr>
            <a:r>
              <a:rPr lang="en-US" sz="2000" dirty="0">
                <a:solidFill>
                  <a:schemeClr val="bg1"/>
                </a:solidFill>
              </a:rPr>
              <a:t>Moving data off node </a:t>
            </a:r>
          </a:p>
        </p:txBody>
      </p:sp>
      <p:sp>
        <p:nvSpPr>
          <p:cNvPr id="8" name="Rounded Rectangle 7">
            <a:extLst>
              <a:ext uri="{FF2B5EF4-FFF2-40B4-BE49-F238E27FC236}">
                <a16:creationId xmlns:a16="http://schemas.microsoft.com/office/drawing/2014/main" id="{EF43E14F-733F-9C60-C28A-99FD74738BE7}"/>
              </a:ext>
            </a:extLst>
          </p:cNvPr>
          <p:cNvSpPr/>
          <p:nvPr/>
        </p:nvSpPr>
        <p:spPr>
          <a:xfrm>
            <a:off x="523744" y="1106424"/>
            <a:ext cx="5266944" cy="2220468"/>
          </a:xfrm>
          <a:prstGeom prst="roundRect">
            <a:avLst/>
          </a:prstGeom>
          <a:solidFill>
            <a:schemeClr val="accent4">
              <a:lumMod val="75000"/>
            </a:schemeClr>
          </a:solidFill>
          <a:ln>
            <a:solidFill>
              <a:srgbClr val="0070C0"/>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nSpc>
                <a:spcPct val="90000"/>
              </a:lnSpc>
            </a:pPr>
            <a:r>
              <a:rPr lang="en-US" sz="2400" dirty="0">
                <a:solidFill>
                  <a:schemeClr val="bg1"/>
                </a:solidFill>
              </a:rPr>
              <a:t>Mechanisms to unify expression of computation</a:t>
            </a:r>
          </a:p>
          <a:p>
            <a:pPr marL="342900" indent="-342900">
              <a:lnSpc>
                <a:spcPct val="90000"/>
              </a:lnSpc>
              <a:buFont typeface="Arial" panose="020B0604020202020204" pitchFamily="34" charset="0"/>
              <a:buChar char="•"/>
            </a:pPr>
            <a:r>
              <a:rPr lang="en-US" sz="2000" dirty="0">
                <a:solidFill>
                  <a:schemeClr val="bg1"/>
                </a:solidFill>
              </a:rPr>
              <a:t>Minimize maintained variants of source suitable for all computational devices</a:t>
            </a:r>
          </a:p>
          <a:p>
            <a:pPr marL="342900" indent="-342900">
              <a:lnSpc>
                <a:spcPct val="90000"/>
              </a:lnSpc>
              <a:buFont typeface="Arial" panose="020B0604020202020204" pitchFamily="34" charset="0"/>
              <a:buChar char="•"/>
            </a:pPr>
            <a:r>
              <a:rPr lang="en-US" sz="2000" dirty="0">
                <a:solidFill>
                  <a:schemeClr val="bg1"/>
                </a:solidFill>
              </a:rPr>
              <a:t>Reconcile differences in data structures</a:t>
            </a:r>
          </a:p>
        </p:txBody>
      </p:sp>
    </p:spTree>
    <p:extLst>
      <p:ext uri="{BB962C8B-B14F-4D97-AF65-F5344CB8AC3E}">
        <p14:creationId xmlns:p14="http://schemas.microsoft.com/office/powerpoint/2010/main" val="39053479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B3B40-7A22-89F8-6BB1-6167FDBA30F2}"/>
              </a:ext>
            </a:extLst>
          </p:cNvPr>
          <p:cNvSpPr>
            <a:spLocks noGrp="1"/>
          </p:cNvSpPr>
          <p:nvPr>
            <p:ph type="title"/>
          </p:nvPr>
        </p:nvSpPr>
        <p:spPr/>
        <p:txBody>
          <a:bodyPr/>
          <a:lstStyle/>
          <a:p>
            <a:r>
              <a:rPr lang="en-US" dirty="0"/>
              <a:t>Mechanisms Needed by the Code </a:t>
            </a:r>
          </a:p>
        </p:txBody>
      </p:sp>
      <p:sp>
        <p:nvSpPr>
          <p:cNvPr id="4" name="Rounded Rectangle 3">
            <a:extLst>
              <a:ext uri="{FF2B5EF4-FFF2-40B4-BE49-F238E27FC236}">
                <a16:creationId xmlns:a16="http://schemas.microsoft.com/office/drawing/2014/main" id="{471E77FC-1631-5458-51D2-E734CEC850D0}"/>
              </a:ext>
            </a:extLst>
          </p:cNvPr>
          <p:cNvSpPr/>
          <p:nvPr/>
        </p:nvSpPr>
        <p:spPr>
          <a:xfrm>
            <a:off x="522156" y="3874008"/>
            <a:ext cx="5266944" cy="2220468"/>
          </a:xfrm>
          <a:prstGeom prst="roundRect">
            <a:avLst/>
          </a:prstGeom>
          <a:solidFill>
            <a:schemeClr val="accent1">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nSpc>
                <a:spcPct val="90000"/>
              </a:lnSpc>
            </a:pPr>
            <a:r>
              <a:rPr lang="en-US" sz="2400" dirty="0">
                <a:solidFill>
                  <a:schemeClr val="bg1"/>
                </a:solidFill>
              </a:rPr>
              <a:t>Mechanisms to map work to computational targets</a:t>
            </a:r>
          </a:p>
          <a:p>
            <a:pPr marL="342900" indent="-342900">
              <a:lnSpc>
                <a:spcPct val="90000"/>
              </a:lnSpc>
              <a:buFont typeface="Arial" panose="020B0604020202020204" pitchFamily="34" charset="0"/>
              <a:buChar char="•"/>
            </a:pPr>
            <a:r>
              <a:rPr lang="en-US" sz="2000" dirty="0">
                <a:solidFill>
                  <a:schemeClr val="bg1"/>
                </a:solidFill>
              </a:rPr>
              <a:t>Figuring out the map</a:t>
            </a:r>
          </a:p>
          <a:p>
            <a:pPr marL="800100" lvl="1" indent="-342900">
              <a:lnSpc>
                <a:spcPct val="90000"/>
              </a:lnSpc>
              <a:buFont typeface="Arial" panose="020B0604020202020204" pitchFamily="34" charset="0"/>
              <a:buChar char="•"/>
            </a:pPr>
            <a:r>
              <a:rPr lang="en-US" sz="2000" dirty="0">
                <a:solidFill>
                  <a:schemeClr val="bg1"/>
                </a:solidFill>
              </a:rPr>
              <a:t>Expression of dependencies </a:t>
            </a:r>
          </a:p>
          <a:p>
            <a:pPr marL="800100" lvl="1" indent="-342900">
              <a:lnSpc>
                <a:spcPct val="90000"/>
              </a:lnSpc>
              <a:buFont typeface="Arial" panose="020B0604020202020204" pitchFamily="34" charset="0"/>
              <a:buChar char="•"/>
            </a:pPr>
            <a:r>
              <a:rPr lang="en-US" sz="2000" dirty="0">
                <a:solidFill>
                  <a:schemeClr val="bg1"/>
                </a:solidFill>
              </a:rPr>
              <a:t>Cost models</a:t>
            </a:r>
          </a:p>
          <a:p>
            <a:pPr marL="342900" indent="-342900">
              <a:lnSpc>
                <a:spcPct val="90000"/>
              </a:lnSpc>
              <a:buFont typeface="Arial" panose="020B0604020202020204" pitchFamily="34" charset="0"/>
              <a:buChar char="•"/>
            </a:pPr>
            <a:r>
              <a:rPr lang="en-US" sz="2000" dirty="0">
                <a:solidFill>
                  <a:schemeClr val="bg1"/>
                </a:solidFill>
              </a:rPr>
              <a:t>Expressing the map</a:t>
            </a:r>
          </a:p>
        </p:txBody>
      </p:sp>
      <p:sp>
        <p:nvSpPr>
          <p:cNvPr id="7" name="Rounded Rectangle 6">
            <a:extLst>
              <a:ext uri="{FF2B5EF4-FFF2-40B4-BE49-F238E27FC236}">
                <a16:creationId xmlns:a16="http://schemas.microsoft.com/office/drawing/2014/main" id="{92BFB06A-BBA4-8BFB-FC00-AF67220E1D1D}"/>
              </a:ext>
            </a:extLst>
          </p:cNvPr>
          <p:cNvSpPr/>
          <p:nvPr/>
        </p:nvSpPr>
        <p:spPr>
          <a:xfrm>
            <a:off x="6130988" y="1106424"/>
            <a:ext cx="5266944" cy="2220468"/>
          </a:xfrm>
          <a:prstGeom prst="roundRect">
            <a:avLst/>
          </a:prstGeom>
          <a:solidFill>
            <a:srgbClr val="7030A0"/>
          </a:solidFill>
          <a:ln>
            <a:solidFill>
              <a:srgbClr val="0070C0"/>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nSpc>
                <a:spcPct val="90000"/>
              </a:lnSpc>
            </a:pPr>
            <a:r>
              <a:rPr lang="en-US" sz="2400" dirty="0">
                <a:solidFill>
                  <a:schemeClr val="bg1"/>
                </a:solidFill>
              </a:rPr>
              <a:t>Mechanisms to move work and data to computational targets</a:t>
            </a:r>
          </a:p>
          <a:p>
            <a:pPr marL="342900" indent="-342900">
              <a:lnSpc>
                <a:spcPct val="90000"/>
              </a:lnSpc>
              <a:buFont typeface="Arial" panose="020B0604020202020204" pitchFamily="34" charset="0"/>
              <a:buChar char="•"/>
            </a:pPr>
            <a:r>
              <a:rPr lang="en-US" sz="2000" dirty="0">
                <a:solidFill>
                  <a:schemeClr val="bg1"/>
                </a:solidFill>
              </a:rPr>
              <a:t>Moving between devices</a:t>
            </a:r>
          </a:p>
          <a:p>
            <a:pPr marL="800100" lvl="1" indent="-342900">
              <a:lnSpc>
                <a:spcPct val="90000"/>
              </a:lnSpc>
              <a:buFont typeface="Arial" panose="020B0604020202020204" pitchFamily="34" charset="0"/>
              <a:buChar char="•"/>
            </a:pPr>
            <a:r>
              <a:rPr lang="en-US" sz="2000" dirty="0">
                <a:solidFill>
                  <a:schemeClr val="bg1"/>
                </a:solidFill>
              </a:rPr>
              <a:t>Launching work at the destination</a:t>
            </a:r>
          </a:p>
          <a:p>
            <a:pPr marL="800100" lvl="1" indent="-342900">
              <a:lnSpc>
                <a:spcPct val="90000"/>
              </a:lnSpc>
              <a:buFont typeface="Arial" panose="020B0604020202020204" pitchFamily="34" charset="0"/>
              <a:buChar char="•"/>
            </a:pPr>
            <a:r>
              <a:rPr lang="en-US" sz="2000" dirty="0">
                <a:solidFill>
                  <a:schemeClr val="bg1"/>
                </a:solidFill>
              </a:rPr>
              <a:t>Hiding latency of movement</a:t>
            </a:r>
          </a:p>
          <a:p>
            <a:pPr marL="342900" indent="-342900">
              <a:lnSpc>
                <a:spcPct val="90000"/>
              </a:lnSpc>
              <a:buFont typeface="Arial" panose="020B0604020202020204" pitchFamily="34" charset="0"/>
              <a:buChar char="•"/>
            </a:pPr>
            <a:r>
              <a:rPr lang="en-US" sz="2000" dirty="0">
                <a:solidFill>
                  <a:schemeClr val="bg1"/>
                </a:solidFill>
              </a:rPr>
              <a:t>Moving data off node </a:t>
            </a:r>
          </a:p>
        </p:txBody>
      </p:sp>
      <p:sp>
        <p:nvSpPr>
          <p:cNvPr id="8" name="Rounded Rectangle 7">
            <a:extLst>
              <a:ext uri="{FF2B5EF4-FFF2-40B4-BE49-F238E27FC236}">
                <a16:creationId xmlns:a16="http://schemas.microsoft.com/office/drawing/2014/main" id="{EF43E14F-733F-9C60-C28A-99FD74738BE7}"/>
              </a:ext>
            </a:extLst>
          </p:cNvPr>
          <p:cNvSpPr/>
          <p:nvPr/>
        </p:nvSpPr>
        <p:spPr>
          <a:xfrm>
            <a:off x="523744" y="1106424"/>
            <a:ext cx="5266944" cy="2220468"/>
          </a:xfrm>
          <a:prstGeom prst="roundRect">
            <a:avLst/>
          </a:prstGeom>
          <a:solidFill>
            <a:schemeClr val="accent4">
              <a:lumMod val="75000"/>
            </a:schemeClr>
          </a:solidFill>
          <a:ln>
            <a:solidFill>
              <a:srgbClr val="0070C0"/>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nSpc>
                <a:spcPct val="90000"/>
              </a:lnSpc>
            </a:pPr>
            <a:r>
              <a:rPr lang="en-US" sz="2400" dirty="0">
                <a:solidFill>
                  <a:schemeClr val="bg1"/>
                </a:solidFill>
              </a:rPr>
              <a:t>Mechanisms to unify expression of computation</a:t>
            </a:r>
          </a:p>
          <a:p>
            <a:pPr marL="342900" indent="-342900">
              <a:lnSpc>
                <a:spcPct val="90000"/>
              </a:lnSpc>
              <a:buFont typeface="Arial" panose="020B0604020202020204" pitchFamily="34" charset="0"/>
              <a:buChar char="•"/>
            </a:pPr>
            <a:r>
              <a:rPr lang="en-US" sz="2000" dirty="0">
                <a:solidFill>
                  <a:schemeClr val="bg1"/>
                </a:solidFill>
              </a:rPr>
              <a:t>Minimize maintained variants of source suitable for all computational devices</a:t>
            </a:r>
          </a:p>
          <a:p>
            <a:pPr marL="342900" indent="-342900">
              <a:lnSpc>
                <a:spcPct val="90000"/>
              </a:lnSpc>
              <a:buFont typeface="Arial" panose="020B0604020202020204" pitchFamily="34" charset="0"/>
              <a:buChar char="•"/>
            </a:pPr>
            <a:r>
              <a:rPr lang="en-US" sz="2000" dirty="0">
                <a:solidFill>
                  <a:schemeClr val="bg1"/>
                </a:solidFill>
              </a:rPr>
              <a:t>Reconcile differences in data structures</a:t>
            </a:r>
          </a:p>
        </p:txBody>
      </p:sp>
    </p:spTree>
    <p:extLst>
      <p:ext uri="{BB962C8B-B14F-4D97-AF65-F5344CB8AC3E}">
        <p14:creationId xmlns:p14="http://schemas.microsoft.com/office/powerpoint/2010/main" val="15500955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B3B40-7A22-89F8-6BB1-6167FDBA30F2}"/>
              </a:ext>
            </a:extLst>
          </p:cNvPr>
          <p:cNvSpPr>
            <a:spLocks noGrp="1"/>
          </p:cNvSpPr>
          <p:nvPr>
            <p:ph type="title"/>
          </p:nvPr>
        </p:nvSpPr>
        <p:spPr/>
        <p:txBody>
          <a:bodyPr/>
          <a:lstStyle/>
          <a:p>
            <a:r>
              <a:rPr lang="en-US" dirty="0"/>
              <a:t>Mechanisms Needed by the Code </a:t>
            </a:r>
          </a:p>
        </p:txBody>
      </p:sp>
      <p:sp>
        <p:nvSpPr>
          <p:cNvPr id="4" name="Rounded Rectangle 3">
            <a:extLst>
              <a:ext uri="{FF2B5EF4-FFF2-40B4-BE49-F238E27FC236}">
                <a16:creationId xmlns:a16="http://schemas.microsoft.com/office/drawing/2014/main" id="{471E77FC-1631-5458-51D2-E734CEC850D0}"/>
              </a:ext>
            </a:extLst>
          </p:cNvPr>
          <p:cNvSpPr/>
          <p:nvPr/>
        </p:nvSpPr>
        <p:spPr>
          <a:xfrm>
            <a:off x="522156" y="3874008"/>
            <a:ext cx="5266944" cy="2220468"/>
          </a:xfrm>
          <a:prstGeom prst="roundRect">
            <a:avLst/>
          </a:prstGeom>
          <a:solidFill>
            <a:schemeClr val="accent1">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nSpc>
                <a:spcPct val="90000"/>
              </a:lnSpc>
            </a:pPr>
            <a:r>
              <a:rPr lang="en-US" sz="2400" dirty="0">
                <a:solidFill>
                  <a:schemeClr val="bg1"/>
                </a:solidFill>
              </a:rPr>
              <a:t>Mechanisms to map work to computational targets</a:t>
            </a:r>
          </a:p>
          <a:p>
            <a:pPr marL="342900" indent="-342900">
              <a:lnSpc>
                <a:spcPct val="90000"/>
              </a:lnSpc>
              <a:buFont typeface="Arial" panose="020B0604020202020204" pitchFamily="34" charset="0"/>
              <a:buChar char="•"/>
            </a:pPr>
            <a:r>
              <a:rPr lang="en-US" sz="2000" dirty="0">
                <a:solidFill>
                  <a:schemeClr val="bg1"/>
                </a:solidFill>
              </a:rPr>
              <a:t>Figuring out the map</a:t>
            </a:r>
          </a:p>
          <a:p>
            <a:pPr marL="800100" lvl="1" indent="-342900">
              <a:lnSpc>
                <a:spcPct val="90000"/>
              </a:lnSpc>
              <a:buFont typeface="Arial" panose="020B0604020202020204" pitchFamily="34" charset="0"/>
              <a:buChar char="•"/>
            </a:pPr>
            <a:r>
              <a:rPr lang="en-US" sz="2000" dirty="0">
                <a:solidFill>
                  <a:schemeClr val="bg1"/>
                </a:solidFill>
              </a:rPr>
              <a:t>Expression of dependencies </a:t>
            </a:r>
          </a:p>
          <a:p>
            <a:pPr marL="800100" lvl="1" indent="-342900">
              <a:lnSpc>
                <a:spcPct val="90000"/>
              </a:lnSpc>
              <a:buFont typeface="Arial" panose="020B0604020202020204" pitchFamily="34" charset="0"/>
              <a:buChar char="•"/>
            </a:pPr>
            <a:r>
              <a:rPr lang="en-US" sz="2000" dirty="0">
                <a:solidFill>
                  <a:schemeClr val="bg1"/>
                </a:solidFill>
              </a:rPr>
              <a:t>Cost models</a:t>
            </a:r>
          </a:p>
          <a:p>
            <a:pPr marL="342900" indent="-342900">
              <a:lnSpc>
                <a:spcPct val="90000"/>
              </a:lnSpc>
              <a:buFont typeface="Arial" panose="020B0604020202020204" pitchFamily="34" charset="0"/>
              <a:buChar char="•"/>
            </a:pPr>
            <a:r>
              <a:rPr lang="en-US" sz="2000" dirty="0">
                <a:solidFill>
                  <a:schemeClr val="bg1"/>
                </a:solidFill>
              </a:rPr>
              <a:t>Expressing the map</a:t>
            </a:r>
          </a:p>
        </p:txBody>
      </p:sp>
      <p:sp>
        <p:nvSpPr>
          <p:cNvPr id="7" name="Rounded Rectangle 6">
            <a:extLst>
              <a:ext uri="{FF2B5EF4-FFF2-40B4-BE49-F238E27FC236}">
                <a16:creationId xmlns:a16="http://schemas.microsoft.com/office/drawing/2014/main" id="{92BFB06A-BBA4-8BFB-FC00-AF67220E1D1D}"/>
              </a:ext>
            </a:extLst>
          </p:cNvPr>
          <p:cNvSpPr/>
          <p:nvPr/>
        </p:nvSpPr>
        <p:spPr>
          <a:xfrm>
            <a:off x="6130988" y="1106424"/>
            <a:ext cx="5266944" cy="2220468"/>
          </a:xfrm>
          <a:prstGeom prst="roundRect">
            <a:avLst/>
          </a:prstGeom>
          <a:solidFill>
            <a:srgbClr val="7030A0"/>
          </a:solidFill>
          <a:ln>
            <a:solidFill>
              <a:srgbClr val="0070C0"/>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nSpc>
                <a:spcPct val="90000"/>
              </a:lnSpc>
            </a:pPr>
            <a:r>
              <a:rPr lang="en-US" sz="2400" dirty="0">
                <a:solidFill>
                  <a:schemeClr val="bg1"/>
                </a:solidFill>
              </a:rPr>
              <a:t>Mechanisms to move work and data to computational targets</a:t>
            </a:r>
          </a:p>
          <a:p>
            <a:pPr marL="342900" indent="-342900">
              <a:lnSpc>
                <a:spcPct val="90000"/>
              </a:lnSpc>
              <a:buFont typeface="Arial" panose="020B0604020202020204" pitchFamily="34" charset="0"/>
              <a:buChar char="•"/>
            </a:pPr>
            <a:r>
              <a:rPr lang="en-US" sz="2000" dirty="0">
                <a:solidFill>
                  <a:schemeClr val="bg1"/>
                </a:solidFill>
              </a:rPr>
              <a:t>Moving between devices</a:t>
            </a:r>
          </a:p>
          <a:p>
            <a:pPr marL="800100" lvl="1" indent="-342900">
              <a:lnSpc>
                <a:spcPct val="90000"/>
              </a:lnSpc>
              <a:buFont typeface="Arial" panose="020B0604020202020204" pitchFamily="34" charset="0"/>
              <a:buChar char="•"/>
            </a:pPr>
            <a:r>
              <a:rPr lang="en-US" sz="2000" dirty="0">
                <a:solidFill>
                  <a:schemeClr val="bg1"/>
                </a:solidFill>
              </a:rPr>
              <a:t>Launching work at the destination</a:t>
            </a:r>
          </a:p>
          <a:p>
            <a:pPr marL="800100" lvl="1" indent="-342900">
              <a:lnSpc>
                <a:spcPct val="90000"/>
              </a:lnSpc>
              <a:buFont typeface="Arial" panose="020B0604020202020204" pitchFamily="34" charset="0"/>
              <a:buChar char="•"/>
            </a:pPr>
            <a:r>
              <a:rPr lang="en-US" sz="2000" dirty="0">
                <a:solidFill>
                  <a:schemeClr val="bg1"/>
                </a:solidFill>
              </a:rPr>
              <a:t>Hiding latency of movement</a:t>
            </a:r>
          </a:p>
          <a:p>
            <a:pPr marL="342900" indent="-342900">
              <a:lnSpc>
                <a:spcPct val="90000"/>
              </a:lnSpc>
              <a:buFont typeface="Arial" panose="020B0604020202020204" pitchFamily="34" charset="0"/>
              <a:buChar char="•"/>
            </a:pPr>
            <a:r>
              <a:rPr lang="en-US" sz="2000" dirty="0">
                <a:solidFill>
                  <a:schemeClr val="bg1"/>
                </a:solidFill>
              </a:rPr>
              <a:t>Moving data off node </a:t>
            </a:r>
          </a:p>
        </p:txBody>
      </p:sp>
      <p:sp>
        <p:nvSpPr>
          <p:cNvPr id="8" name="Rounded Rectangle 7">
            <a:extLst>
              <a:ext uri="{FF2B5EF4-FFF2-40B4-BE49-F238E27FC236}">
                <a16:creationId xmlns:a16="http://schemas.microsoft.com/office/drawing/2014/main" id="{EF43E14F-733F-9C60-C28A-99FD74738BE7}"/>
              </a:ext>
            </a:extLst>
          </p:cNvPr>
          <p:cNvSpPr/>
          <p:nvPr/>
        </p:nvSpPr>
        <p:spPr>
          <a:xfrm>
            <a:off x="523744" y="1106424"/>
            <a:ext cx="5266944" cy="2220468"/>
          </a:xfrm>
          <a:prstGeom prst="roundRect">
            <a:avLst/>
          </a:prstGeom>
          <a:solidFill>
            <a:schemeClr val="accent4">
              <a:lumMod val="75000"/>
            </a:schemeClr>
          </a:solidFill>
          <a:ln>
            <a:solidFill>
              <a:srgbClr val="0070C0"/>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nSpc>
                <a:spcPct val="90000"/>
              </a:lnSpc>
            </a:pPr>
            <a:r>
              <a:rPr lang="en-US" sz="2400" dirty="0">
                <a:solidFill>
                  <a:schemeClr val="bg1"/>
                </a:solidFill>
              </a:rPr>
              <a:t>Mechanisms to unify expression of computation</a:t>
            </a:r>
          </a:p>
          <a:p>
            <a:pPr marL="342900" indent="-342900">
              <a:lnSpc>
                <a:spcPct val="90000"/>
              </a:lnSpc>
              <a:buFont typeface="Arial" panose="020B0604020202020204" pitchFamily="34" charset="0"/>
              <a:buChar char="•"/>
            </a:pPr>
            <a:r>
              <a:rPr lang="en-US" sz="2000" dirty="0">
                <a:solidFill>
                  <a:schemeClr val="bg1"/>
                </a:solidFill>
              </a:rPr>
              <a:t>Minimize maintained variants of source suitable for all computational devices</a:t>
            </a:r>
          </a:p>
          <a:p>
            <a:pPr marL="342900" indent="-342900">
              <a:lnSpc>
                <a:spcPct val="90000"/>
              </a:lnSpc>
              <a:buFont typeface="Arial" panose="020B0604020202020204" pitchFamily="34" charset="0"/>
              <a:buChar char="•"/>
            </a:pPr>
            <a:r>
              <a:rPr lang="en-US" sz="2000" dirty="0">
                <a:solidFill>
                  <a:schemeClr val="bg1"/>
                </a:solidFill>
              </a:rPr>
              <a:t>Reconcile differences in data structures</a:t>
            </a:r>
          </a:p>
        </p:txBody>
      </p:sp>
      <p:sp>
        <p:nvSpPr>
          <p:cNvPr id="5" name="TextBox 4">
            <a:extLst>
              <a:ext uri="{FF2B5EF4-FFF2-40B4-BE49-F238E27FC236}">
                <a16:creationId xmlns:a16="http://schemas.microsoft.com/office/drawing/2014/main" id="{98DB4760-90FA-132B-409F-E983E94F182F}"/>
              </a:ext>
            </a:extLst>
          </p:cNvPr>
          <p:cNvSpPr txBox="1"/>
          <p:nvPr/>
        </p:nvSpPr>
        <p:spPr>
          <a:xfrm>
            <a:off x="6702931" y="3736302"/>
            <a:ext cx="4584204" cy="1846659"/>
          </a:xfrm>
          <a:prstGeom prst="rect">
            <a:avLst/>
          </a:prstGeom>
          <a:noFill/>
        </p:spPr>
        <p:txBody>
          <a:bodyPr wrap="none" lIns="118872" tIns="91440" rIns="118872" bIns="91440" rtlCol="0" anchor="ctr" anchorCtr="0">
            <a:spAutoFit/>
          </a:bodyPr>
          <a:lstStyle/>
          <a:p>
            <a:pPr algn="l">
              <a:lnSpc>
                <a:spcPct val="90000"/>
              </a:lnSpc>
            </a:pPr>
            <a:r>
              <a:rPr lang="en-US" sz="2400" dirty="0"/>
              <a:t>So, what do we need?</a:t>
            </a:r>
          </a:p>
          <a:p>
            <a:pPr algn="l">
              <a:lnSpc>
                <a:spcPct val="90000"/>
              </a:lnSpc>
            </a:pPr>
            <a:endParaRPr lang="en-US" sz="2400" dirty="0"/>
          </a:p>
          <a:p>
            <a:pPr marL="285750" indent="-285750" algn="l">
              <a:lnSpc>
                <a:spcPct val="90000"/>
              </a:lnSpc>
              <a:buFont typeface="Arial" panose="020B0604020202020204" pitchFamily="34" charset="0"/>
              <a:buChar char="•"/>
            </a:pPr>
            <a:r>
              <a:rPr lang="en-US" sz="2400" dirty="0"/>
              <a:t>Abstractions layers </a:t>
            </a:r>
          </a:p>
          <a:p>
            <a:pPr marL="285750" indent="-285750" algn="l">
              <a:lnSpc>
                <a:spcPct val="90000"/>
              </a:lnSpc>
              <a:buFont typeface="Arial" panose="020B0604020202020204" pitchFamily="34" charset="0"/>
              <a:buChar char="•"/>
            </a:pPr>
            <a:r>
              <a:rPr lang="en-US" sz="2400" dirty="0"/>
              <a:t>Code transformation tools</a:t>
            </a:r>
          </a:p>
          <a:p>
            <a:pPr marL="285750" indent="-285750" algn="l">
              <a:lnSpc>
                <a:spcPct val="90000"/>
              </a:lnSpc>
              <a:buFont typeface="Arial" panose="020B0604020202020204" pitchFamily="34" charset="0"/>
              <a:buChar char="•"/>
            </a:pPr>
            <a:r>
              <a:rPr lang="en-US" sz="2400" dirty="0"/>
              <a:t>Data movement orchestrators</a:t>
            </a:r>
          </a:p>
        </p:txBody>
      </p:sp>
    </p:spTree>
    <p:extLst>
      <p:ext uri="{BB962C8B-B14F-4D97-AF65-F5344CB8AC3E}">
        <p14:creationId xmlns:p14="http://schemas.microsoft.com/office/powerpoint/2010/main" val="18214180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ounded Rectangle 8">
            <a:extLst>
              <a:ext uri="{FF2B5EF4-FFF2-40B4-BE49-F238E27FC236}">
                <a16:creationId xmlns:a16="http://schemas.microsoft.com/office/drawing/2014/main" id="{FD111B62-9139-BD45-973A-64F08EA0ADA8}"/>
              </a:ext>
            </a:extLst>
          </p:cNvPr>
          <p:cNvSpPr/>
          <p:nvPr/>
        </p:nvSpPr>
        <p:spPr>
          <a:xfrm>
            <a:off x="743983" y="1609343"/>
            <a:ext cx="10700856" cy="2133601"/>
          </a:xfrm>
          <a:prstGeom prst="roundRect">
            <a:avLst/>
          </a:prstGeom>
          <a:solidFill>
            <a:schemeClr val="accent4">
              <a:lumMod val="60000"/>
              <a:lumOff val="40000"/>
            </a:schemeClr>
          </a:solidFill>
          <a:ln>
            <a:solidFill>
              <a:schemeClr val="accent1">
                <a:lumMod val="50000"/>
              </a:schemeClr>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endParaRPr lang="en-US" sz="2000" b="1" dirty="0"/>
          </a:p>
          <a:p>
            <a:r>
              <a:rPr lang="en-US" b="1" dirty="0">
                <a:solidFill>
                  <a:schemeClr val="accent1">
                    <a:lumMod val="50000"/>
                  </a:schemeClr>
                </a:solidFill>
              </a:rPr>
              <a:t>Same algorithm different data layouts or operation sequence:</a:t>
            </a:r>
            <a:endParaRPr lang="en-US" b="1" dirty="0"/>
          </a:p>
          <a:p>
            <a:pPr marL="742950" lvl="1" indent="-285750">
              <a:buFont typeface="Arial" panose="020B0604020202020204" pitchFamily="34" charset="0"/>
              <a:buChar char="•"/>
            </a:pPr>
            <a:r>
              <a:rPr lang="en-US" dirty="0"/>
              <a:t>A way to let compiler know that ”this” expression can be specialized in many ways</a:t>
            </a:r>
          </a:p>
          <a:p>
            <a:pPr marL="742950" lvl="1" indent="-285750">
              <a:buFont typeface="Arial" panose="020B0604020202020204" pitchFamily="34" charset="0"/>
              <a:buChar char="•"/>
            </a:pPr>
            <a:r>
              <a:rPr lang="en-US" dirty="0"/>
              <a:t>Definition of specializations</a:t>
            </a:r>
          </a:p>
          <a:p>
            <a:pPr marL="742950" lvl="1" indent="-285750">
              <a:buFont typeface="Arial" panose="020B0604020202020204" pitchFamily="34" charset="0"/>
              <a:buChar char="•"/>
            </a:pPr>
            <a:r>
              <a:rPr lang="en-US" dirty="0"/>
              <a:t>Often done with template meta-programming</a:t>
            </a:r>
          </a:p>
          <a:p>
            <a:pPr marL="742950" lvl="1" indent="-285750">
              <a:buFont typeface="Arial" panose="020B0604020202020204" pitchFamily="34" charset="0"/>
              <a:buChar char="•"/>
            </a:pPr>
            <a:endParaRPr lang="en-US" dirty="0"/>
          </a:p>
        </p:txBody>
      </p:sp>
      <p:sp>
        <p:nvSpPr>
          <p:cNvPr id="11" name="Title 1">
            <a:extLst>
              <a:ext uri="{FF2B5EF4-FFF2-40B4-BE49-F238E27FC236}">
                <a16:creationId xmlns:a16="http://schemas.microsoft.com/office/drawing/2014/main" id="{2E8D93B1-0986-1B42-AE45-B531323D1290}"/>
              </a:ext>
            </a:extLst>
          </p:cNvPr>
          <p:cNvSpPr>
            <a:spLocks noGrp="1"/>
          </p:cNvSpPr>
          <p:nvPr>
            <p:ph type="title"/>
          </p:nvPr>
        </p:nvSpPr>
        <p:spPr>
          <a:xfrm>
            <a:off x="408175" y="229403"/>
            <a:ext cx="11372473" cy="914400"/>
          </a:xfrm>
        </p:spPr>
        <p:txBody>
          <a:bodyPr/>
          <a:lstStyle/>
          <a:p>
            <a:r>
              <a:rPr lang="en-US" dirty="0"/>
              <a:t>Underlying Ideas: Unification of Computational Expressions</a:t>
            </a:r>
          </a:p>
        </p:txBody>
      </p:sp>
      <p:sp>
        <p:nvSpPr>
          <p:cNvPr id="3" name="Rounded Rectangle 2">
            <a:extLst>
              <a:ext uri="{FF2B5EF4-FFF2-40B4-BE49-F238E27FC236}">
                <a16:creationId xmlns:a16="http://schemas.microsoft.com/office/drawing/2014/main" id="{FA5AC1FE-958A-777B-BE12-70917764B9EB}"/>
              </a:ext>
            </a:extLst>
          </p:cNvPr>
          <p:cNvSpPr/>
          <p:nvPr/>
        </p:nvSpPr>
        <p:spPr>
          <a:xfrm>
            <a:off x="743984" y="4059935"/>
            <a:ext cx="10700856" cy="1450849"/>
          </a:xfrm>
          <a:prstGeom prst="roundRect">
            <a:avLst/>
          </a:prstGeom>
          <a:solidFill>
            <a:schemeClr val="accent4">
              <a:lumMod val="40000"/>
              <a:lumOff val="60000"/>
            </a:schemeClr>
          </a:solidFill>
          <a:ln>
            <a:solidFill>
              <a:schemeClr val="accent1">
                <a:lumMod val="50000"/>
              </a:schemeClr>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marL="742950" lvl="1" indent="-285750">
              <a:buFont typeface="Arial" panose="020B0604020202020204" pitchFamily="34" charset="0"/>
              <a:buChar char="•"/>
            </a:pPr>
            <a:endParaRPr lang="en-US" dirty="0"/>
          </a:p>
          <a:p>
            <a:r>
              <a:rPr lang="en-US" b="1" dirty="0">
                <a:solidFill>
                  <a:schemeClr val="accent1">
                    <a:lumMod val="50000"/>
                  </a:schemeClr>
                </a:solidFill>
              </a:rPr>
              <a:t>More challenging if algorithms need to be fundamentally different</a:t>
            </a:r>
          </a:p>
          <a:p>
            <a:pPr marL="742950" lvl="1" indent="-285750">
              <a:buFont typeface="Arial" panose="020B0604020202020204" pitchFamily="34" charset="0"/>
              <a:buChar char="•"/>
            </a:pPr>
            <a:r>
              <a:rPr lang="en-US" dirty="0"/>
              <a:t>Support for alternatives</a:t>
            </a:r>
          </a:p>
        </p:txBody>
      </p:sp>
      <p:sp>
        <p:nvSpPr>
          <p:cNvPr id="4" name="TextBox 3">
            <a:extLst>
              <a:ext uri="{FF2B5EF4-FFF2-40B4-BE49-F238E27FC236}">
                <a16:creationId xmlns:a16="http://schemas.microsoft.com/office/drawing/2014/main" id="{4AD94BBA-B419-381E-1B10-23CBCA34DE94}"/>
              </a:ext>
            </a:extLst>
          </p:cNvPr>
          <p:cNvSpPr txBox="1"/>
          <p:nvPr/>
        </p:nvSpPr>
        <p:spPr>
          <a:xfrm>
            <a:off x="2928562" y="977350"/>
            <a:ext cx="5331203" cy="683264"/>
          </a:xfrm>
          <a:prstGeom prst="rect">
            <a:avLst/>
          </a:prstGeom>
          <a:noFill/>
        </p:spPr>
        <p:txBody>
          <a:bodyPr wrap="none" lIns="118872" tIns="91440" rIns="118872" bIns="91440" rtlCol="0" anchor="ctr" anchorCtr="0">
            <a:spAutoFit/>
          </a:bodyPr>
          <a:lstStyle/>
          <a:p>
            <a:pPr>
              <a:lnSpc>
                <a:spcPct val="90000"/>
              </a:lnSpc>
            </a:pPr>
            <a:r>
              <a:rPr lang="en-US" b="1" dirty="0"/>
              <a:t>Make the same code work on different devices</a:t>
            </a:r>
          </a:p>
          <a:p>
            <a:pPr algn="l">
              <a:lnSpc>
                <a:spcPct val="90000"/>
              </a:lnSpc>
            </a:pPr>
            <a:endParaRPr lang="en-US" dirty="0"/>
          </a:p>
        </p:txBody>
      </p:sp>
    </p:spTree>
    <p:extLst>
      <p:ext uri="{BB962C8B-B14F-4D97-AF65-F5344CB8AC3E}">
        <p14:creationId xmlns:p14="http://schemas.microsoft.com/office/powerpoint/2010/main" val="37769585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2E8D93B1-0986-1B42-AE45-B531323D1290}"/>
              </a:ext>
            </a:extLst>
          </p:cNvPr>
          <p:cNvSpPr>
            <a:spLocks noGrp="1"/>
          </p:cNvSpPr>
          <p:nvPr>
            <p:ph type="title"/>
          </p:nvPr>
        </p:nvSpPr>
        <p:spPr>
          <a:xfrm>
            <a:off x="408175" y="229403"/>
            <a:ext cx="11372473" cy="914400"/>
          </a:xfrm>
        </p:spPr>
        <p:txBody>
          <a:bodyPr/>
          <a:lstStyle/>
          <a:p>
            <a:r>
              <a:rPr lang="en-US" dirty="0"/>
              <a:t>Underlying Ideas: Moving Work and Data to the Target</a:t>
            </a:r>
          </a:p>
        </p:txBody>
      </p:sp>
      <p:sp>
        <p:nvSpPr>
          <p:cNvPr id="3" name="Rounded Rectangle 2">
            <a:extLst>
              <a:ext uri="{FF2B5EF4-FFF2-40B4-BE49-F238E27FC236}">
                <a16:creationId xmlns:a16="http://schemas.microsoft.com/office/drawing/2014/main" id="{FA5AC1FE-958A-777B-BE12-70917764B9EB}"/>
              </a:ext>
            </a:extLst>
          </p:cNvPr>
          <p:cNvSpPr/>
          <p:nvPr/>
        </p:nvSpPr>
        <p:spPr>
          <a:xfrm>
            <a:off x="597680" y="1660614"/>
            <a:ext cx="10700856" cy="1450849"/>
          </a:xfrm>
          <a:prstGeom prst="roundRect">
            <a:avLst/>
          </a:prstGeom>
          <a:solidFill>
            <a:srgbClr val="A952EE">
              <a:alpha val="62966"/>
            </a:srgbClr>
          </a:solidFill>
          <a:ln>
            <a:solidFill>
              <a:schemeClr val="accent1">
                <a:lumMod val="50000"/>
              </a:schemeClr>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marL="742950" lvl="1" indent="-285750">
              <a:buFont typeface="Arial" panose="020B0604020202020204" pitchFamily="34" charset="0"/>
              <a:buChar char="•"/>
            </a:pPr>
            <a:endParaRPr lang="en-US" dirty="0"/>
          </a:p>
          <a:p>
            <a:r>
              <a:rPr lang="en-US" sz="2000" b="1" dirty="0"/>
              <a:t>Hierarchy in domain decomposition</a:t>
            </a:r>
          </a:p>
          <a:p>
            <a:endParaRPr lang="en-US" b="1" dirty="0">
              <a:solidFill>
                <a:schemeClr val="accent1">
                  <a:lumMod val="50000"/>
                </a:schemeClr>
              </a:solidFill>
            </a:endParaRPr>
          </a:p>
          <a:p>
            <a:pPr marL="742950" lvl="1" indent="-285750">
              <a:buFont typeface="Arial" panose="020B0604020202020204" pitchFamily="34" charset="0"/>
              <a:buChar char="•"/>
            </a:pPr>
            <a:r>
              <a:rPr lang="en-US" dirty="0"/>
              <a:t>Distributed memory model at node level – still very prevalent, likely to remain so for a while</a:t>
            </a:r>
          </a:p>
          <a:p>
            <a:pPr marL="742950" lvl="1" indent="-285750">
              <a:buFont typeface="Arial" panose="020B0604020202020204" pitchFamily="34" charset="0"/>
              <a:buChar char="•"/>
            </a:pPr>
            <a:r>
              <a:rPr lang="en-US" dirty="0"/>
              <a:t>Also done with PGAS models – shared with locality being important</a:t>
            </a:r>
          </a:p>
          <a:p>
            <a:pPr marL="742950" lvl="1" indent="-285750">
              <a:buFont typeface="Arial" panose="020B0604020202020204" pitchFamily="34" charset="0"/>
              <a:buChar char="•"/>
            </a:pPr>
            <a:endParaRPr lang="en-US" dirty="0"/>
          </a:p>
        </p:txBody>
      </p:sp>
      <p:sp>
        <p:nvSpPr>
          <p:cNvPr id="4" name="TextBox 3">
            <a:extLst>
              <a:ext uri="{FF2B5EF4-FFF2-40B4-BE49-F238E27FC236}">
                <a16:creationId xmlns:a16="http://schemas.microsoft.com/office/drawing/2014/main" id="{4AD94BBA-B419-381E-1B10-23CBCA34DE94}"/>
              </a:ext>
            </a:extLst>
          </p:cNvPr>
          <p:cNvSpPr txBox="1"/>
          <p:nvPr/>
        </p:nvSpPr>
        <p:spPr>
          <a:xfrm>
            <a:off x="2928562" y="977350"/>
            <a:ext cx="2650982" cy="683264"/>
          </a:xfrm>
          <a:prstGeom prst="rect">
            <a:avLst/>
          </a:prstGeom>
          <a:noFill/>
        </p:spPr>
        <p:txBody>
          <a:bodyPr wrap="none" lIns="118872" tIns="91440" rIns="118872" bIns="91440" rtlCol="0" anchor="ctr" anchorCtr="0">
            <a:spAutoFit/>
          </a:bodyPr>
          <a:lstStyle/>
          <a:p>
            <a:pPr>
              <a:lnSpc>
                <a:spcPct val="90000"/>
              </a:lnSpc>
            </a:pPr>
            <a:r>
              <a:rPr lang="en-US" b="1" dirty="0"/>
              <a:t>Parallelization Models</a:t>
            </a:r>
          </a:p>
          <a:p>
            <a:pPr algn="l">
              <a:lnSpc>
                <a:spcPct val="90000"/>
              </a:lnSpc>
            </a:pPr>
            <a:endParaRPr lang="en-US" dirty="0"/>
          </a:p>
        </p:txBody>
      </p:sp>
      <p:sp>
        <p:nvSpPr>
          <p:cNvPr id="2" name="Rounded Rectangle 1">
            <a:extLst>
              <a:ext uri="{FF2B5EF4-FFF2-40B4-BE49-F238E27FC236}">
                <a16:creationId xmlns:a16="http://schemas.microsoft.com/office/drawing/2014/main" id="{AF718C10-22F9-DE1F-1A8C-F236C60F9659}"/>
              </a:ext>
            </a:extLst>
          </p:cNvPr>
          <p:cNvSpPr/>
          <p:nvPr/>
        </p:nvSpPr>
        <p:spPr>
          <a:xfrm>
            <a:off x="597680" y="3257480"/>
            <a:ext cx="10700856" cy="2623170"/>
          </a:xfrm>
          <a:prstGeom prst="roundRect">
            <a:avLst/>
          </a:prstGeom>
          <a:solidFill>
            <a:srgbClr val="EEC8FA"/>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r>
              <a:rPr lang="en-US" sz="2000" b="1" dirty="0"/>
              <a:t>Assigning work within the node</a:t>
            </a:r>
          </a:p>
          <a:p>
            <a:endParaRPr lang="en-US" sz="2000" b="1" dirty="0"/>
          </a:p>
          <a:p>
            <a:pPr marL="285750" indent="-285750">
              <a:buFont typeface="Arial" panose="020B0604020202020204" pitchFamily="34" charset="0"/>
              <a:buChar char="•"/>
            </a:pPr>
            <a:r>
              <a:rPr lang="en-US" dirty="0"/>
              <a:t>“Parallel For” or directives with  unified memory</a:t>
            </a:r>
          </a:p>
          <a:p>
            <a:pPr marL="285750" indent="-285750">
              <a:buFont typeface="Arial" panose="020B0604020202020204" pitchFamily="34" charset="0"/>
              <a:buChar char="•"/>
            </a:pPr>
            <a:r>
              <a:rPr lang="en-US" dirty="0"/>
              <a:t>Directives or specific programming model for explicit data movement</a:t>
            </a:r>
          </a:p>
          <a:p>
            <a:endParaRPr lang="en-US" b="1" dirty="0">
              <a:solidFill>
                <a:schemeClr val="accent1">
                  <a:lumMod val="50000"/>
                </a:schemeClr>
              </a:solidFill>
            </a:endParaRPr>
          </a:p>
          <a:p>
            <a:r>
              <a:rPr lang="en-US" b="1" dirty="0">
                <a:solidFill>
                  <a:schemeClr val="accent1">
                    <a:lumMod val="50000"/>
                  </a:schemeClr>
                </a:solidFill>
              </a:rPr>
              <a:t>More complex data orchestration system for asynchronous computation</a:t>
            </a:r>
          </a:p>
          <a:p>
            <a:endParaRPr lang="en-US" b="1" dirty="0">
              <a:solidFill>
                <a:schemeClr val="accent1">
                  <a:lumMod val="50000"/>
                </a:schemeClr>
              </a:solidFill>
            </a:endParaRPr>
          </a:p>
          <a:p>
            <a:pPr marL="285750" indent="-285750">
              <a:buFont typeface="Arial" panose="020B0604020202020204" pitchFamily="34" charset="0"/>
              <a:buChar char="•"/>
            </a:pPr>
            <a:r>
              <a:rPr lang="en-US" dirty="0"/>
              <a:t>Task based work distribution</a:t>
            </a:r>
          </a:p>
        </p:txBody>
      </p:sp>
    </p:spTree>
    <p:extLst>
      <p:ext uri="{BB962C8B-B14F-4D97-AF65-F5344CB8AC3E}">
        <p14:creationId xmlns:p14="http://schemas.microsoft.com/office/powerpoint/2010/main" val="508241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2E8D93B1-0986-1B42-AE45-B531323D1290}"/>
              </a:ext>
            </a:extLst>
          </p:cNvPr>
          <p:cNvSpPr>
            <a:spLocks noGrp="1"/>
          </p:cNvSpPr>
          <p:nvPr>
            <p:ph type="title"/>
          </p:nvPr>
        </p:nvSpPr>
        <p:spPr>
          <a:xfrm>
            <a:off x="408175" y="229403"/>
            <a:ext cx="11372473" cy="914400"/>
          </a:xfrm>
        </p:spPr>
        <p:txBody>
          <a:bodyPr/>
          <a:lstStyle/>
          <a:p>
            <a:r>
              <a:rPr lang="en-US" dirty="0"/>
              <a:t>Underlying Ideas: Mapping Work to Targets</a:t>
            </a:r>
          </a:p>
        </p:txBody>
      </p:sp>
      <p:sp>
        <p:nvSpPr>
          <p:cNvPr id="2" name="Rounded Rectangle 1">
            <a:extLst>
              <a:ext uri="{FF2B5EF4-FFF2-40B4-BE49-F238E27FC236}">
                <a16:creationId xmlns:a16="http://schemas.microsoft.com/office/drawing/2014/main" id="{AF718C10-22F9-DE1F-1A8C-F236C60F9659}"/>
              </a:ext>
            </a:extLst>
          </p:cNvPr>
          <p:cNvSpPr/>
          <p:nvPr/>
        </p:nvSpPr>
        <p:spPr>
          <a:xfrm>
            <a:off x="579392" y="959137"/>
            <a:ext cx="10700856" cy="3320919"/>
          </a:xfrm>
          <a:prstGeom prst="roundRect">
            <a:avLst/>
          </a:prstGeom>
          <a:solidFill>
            <a:srgbClr val="0070C0">
              <a:alpha val="42147"/>
            </a:srgb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r>
              <a:rPr lang="en-US" sz="2000" b="1" dirty="0"/>
              <a:t>This is how many abstraction layers work</a:t>
            </a:r>
          </a:p>
          <a:p>
            <a:endParaRPr lang="en-US" sz="2000" dirty="0"/>
          </a:p>
          <a:p>
            <a:pPr marL="342900" indent="-342900">
              <a:buFont typeface="Arial" panose="020B0604020202020204" pitchFamily="34" charset="0"/>
              <a:buChar char="•"/>
            </a:pPr>
            <a:r>
              <a:rPr lang="en-US" sz="2000" dirty="0"/>
              <a:t>Infer the structure of the code</a:t>
            </a:r>
          </a:p>
          <a:p>
            <a:pPr marL="342900" indent="-342900">
              <a:buFont typeface="Arial" panose="020B0604020202020204" pitchFamily="34" charset="0"/>
              <a:buChar char="•"/>
            </a:pPr>
            <a:r>
              <a:rPr lang="en-US" sz="2000" dirty="0"/>
              <a:t>Infer the map between algorithms and devices</a:t>
            </a:r>
          </a:p>
          <a:p>
            <a:pPr marL="342900" indent="-342900">
              <a:buFont typeface="Arial" panose="020B0604020202020204" pitchFamily="34" charset="0"/>
              <a:buChar char="•"/>
            </a:pPr>
            <a:r>
              <a:rPr lang="en-US" sz="2000" dirty="0"/>
              <a:t>Infer the data movements</a:t>
            </a:r>
          </a:p>
          <a:p>
            <a:pPr marL="342900" indent="-342900">
              <a:buFont typeface="Arial" panose="020B0604020202020204" pitchFamily="34" charset="0"/>
              <a:buChar char="•"/>
            </a:pPr>
            <a:r>
              <a:rPr lang="en-US" sz="2000" dirty="0"/>
              <a:t>Map computations to devices</a:t>
            </a:r>
          </a:p>
          <a:p>
            <a:pPr marL="342900" indent="-342900">
              <a:buFont typeface="Arial" panose="020B0604020202020204" pitchFamily="34" charset="0"/>
              <a:buChar char="•"/>
            </a:pPr>
            <a:r>
              <a:rPr lang="en-US" sz="2000" dirty="0"/>
              <a:t>These are specified either through constructs or pragmas</a:t>
            </a:r>
          </a:p>
          <a:p>
            <a:endParaRPr lang="en-US" sz="2000" dirty="0"/>
          </a:p>
        </p:txBody>
      </p:sp>
      <p:sp>
        <p:nvSpPr>
          <p:cNvPr id="6" name="Rectangle 5">
            <a:extLst>
              <a:ext uri="{FF2B5EF4-FFF2-40B4-BE49-F238E27FC236}">
                <a16:creationId xmlns:a16="http://schemas.microsoft.com/office/drawing/2014/main" id="{56994EF6-4771-DB83-B9DD-4A338ABCF8E4}"/>
              </a:ext>
            </a:extLst>
          </p:cNvPr>
          <p:cNvSpPr/>
          <p:nvPr/>
        </p:nvSpPr>
        <p:spPr>
          <a:xfrm>
            <a:off x="2434780" y="4609699"/>
            <a:ext cx="6092825" cy="369332"/>
          </a:xfrm>
          <a:prstGeom prst="rect">
            <a:avLst/>
          </a:prstGeom>
        </p:spPr>
        <p:txBody>
          <a:bodyPr>
            <a:spAutoFit/>
          </a:bodyPr>
          <a:lstStyle/>
          <a:p>
            <a:r>
              <a:rPr lang="en-US" b="1" dirty="0">
                <a:solidFill>
                  <a:schemeClr val="accent4">
                    <a:lumMod val="50000"/>
                  </a:schemeClr>
                </a:solidFill>
              </a:rPr>
              <a:t>.</a:t>
            </a:r>
          </a:p>
        </p:txBody>
      </p:sp>
      <p:sp>
        <p:nvSpPr>
          <p:cNvPr id="7" name="Rounded Rectangle 6">
            <a:extLst>
              <a:ext uri="{FF2B5EF4-FFF2-40B4-BE49-F238E27FC236}">
                <a16:creationId xmlns:a16="http://schemas.microsoft.com/office/drawing/2014/main" id="{50957D32-6340-7CCA-E204-70855E162224}"/>
              </a:ext>
            </a:extLst>
          </p:cNvPr>
          <p:cNvSpPr/>
          <p:nvPr/>
        </p:nvSpPr>
        <p:spPr>
          <a:xfrm>
            <a:off x="579392" y="4609699"/>
            <a:ext cx="10700856" cy="1035198"/>
          </a:xfrm>
          <a:prstGeom prst="roundRect">
            <a:avLst/>
          </a:prstGeom>
          <a:solidFill>
            <a:srgbClr val="00B0F0">
              <a:alpha val="42147"/>
            </a:srgb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r>
              <a:rPr lang="en-US" sz="2000" b="1" dirty="0"/>
              <a:t>It can also be the end user who figures out the mapping</a:t>
            </a:r>
          </a:p>
          <a:p>
            <a:r>
              <a:rPr lang="en-US" sz="2000" b="1" dirty="0"/>
              <a:t>In either case performance depends upon how well the mapping is done</a:t>
            </a:r>
            <a:r>
              <a:rPr lang="en-US" sz="2000" dirty="0"/>
              <a:t> </a:t>
            </a:r>
          </a:p>
          <a:p>
            <a:r>
              <a:rPr lang="en-US" sz="2000" b="1" dirty="0"/>
              <a:t> </a:t>
            </a:r>
          </a:p>
        </p:txBody>
      </p:sp>
    </p:spTree>
    <p:extLst>
      <p:ext uri="{BB962C8B-B14F-4D97-AF65-F5344CB8AC3E}">
        <p14:creationId xmlns:p14="http://schemas.microsoft.com/office/powerpoint/2010/main" val="60740098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B3B40-7A22-89F8-6BB1-6167FDBA30F2}"/>
              </a:ext>
            </a:extLst>
          </p:cNvPr>
          <p:cNvSpPr>
            <a:spLocks noGrp="1"/>
          </p:cNvSpPr>
          <p:nvPr>
            <p:ph type="title"/>
          </p:nvPr>
        </p:nvSpPr>
        <p:spPr/>
        <p:txBody>
          <a:bodyPr/>
          <a:lstStyle/>
          <a:p>
            <a:r>
              <a:rPr lang="en-US" dirty="0"/>
              <a:t>Mechanisms Needed by the Code : Example Flash-X</a:t>
            </a:r>
          </a:p>
        </p:txBody>
      </p:sp>
      <p:sp>
        <p:nvSpPr>
          <p:cNvPr id="8" name="Rounded Rectangle 7">
            <a:extLst>
              <a:ext uri="{FF2B5EF4-FFF2-40B4-BE49-F238E27FC236}">
                <a16:creationId xmlns:a16="http://schemas.microsoft.com/office/drawing/2014/main" id="{EF43E14F-733F-9C60-C28A-99FD74738BE7}"/>
              </a:ext>
            </a:extLst>
          </p:cNvPr>
          <p:cNvSpPr/>
          <p:nvPr/>
        </p:nvSpPr>
        <p:spPr>
          <a:xfrm>
            <a:off x="523744" y="1106424"/>
            <a:ext cx="5266944" cy="2220468"/>
          </a:xfrm>
          <a:prstGeom prst="roundRect">
            <a:avLst/>
          </a:prstGeom>
          <a:solidFill>
            <a:schemeClr val="accent4">
              <a:lumMod val="75000"/>
            </a:schemeClr>
          </a:solidFill>
          <a:ln>
            <a:solidFill>
              <a:srgbClr val="0070C0"/>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nSpc>
                <a:spcPct val="90000"/>
              </a:lnSpc>
            </a:pPr>
            <a:r>
              <a:rPr lang="en-US" sz="2400" dirty="0">
                <a:solidFill>
                  <a:schemeClr val="bg1"/>
                </a:solidFill>
              </a:rPr>
              <a:t>Mechanisms to unify expression of computation</a:t>
            </a:r>
          </a:p>
          <a:p>
            <a:pPr>
              <a:lnSpc>
                <a:spcPct val="90000"/>
              </a:lnSpc>
            </a:pPr>
            <a:endParaRPr lang="en-US" sz="2400" dirty="0">
              <a:solidFill>
                <a:schemeClr val="bg1"/>
              </a:solidFill>
            </a:endParaRPr>
          </a:p>
          <a:p>
            <a:pPr algn="ctr">
              <a:lnSpc>
                <a:spcPct val="90000"/>
              </a:lnSpc>
            </a:pPr>
            <a:r>
              <a:rPr lang="en-US" sz="2400" dirty="0">
                <a:solidFill>
                  <a:schemeClr val="bg1"/>
                </a:solidFill>
              </a:rPr>
              <a:t>   Macros with inheritance </a:t>
            </a:r>
          </a:p>
        </p:txBody>
      </p:sp>
    </p:spTree>
    <p:extLst>
      <p:ext uri="{BB962C8B-B14F-4D97-AF65-F5344CB8AC3E}">
        <p14:creationId xmlns:p14="http://schemas.microsoft.com/office/powerpoint/2010/main" val="32157973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B3B40-7A22-89F8-6BB1-6167FDBA30F2}"/>
              </a:ext>
            </a:extLst>
          </p:cNvPr>
          <p:cNvSpPr>
            <a:spLocks noGrp="1"/>
          </p:cNvSpPr>
          <p:nvPr>
            <p:ph type="title"/>
          </p:nvPr>
        </p:nvSpPr>
        <p:spPr/>
        <p:txBody>
          <a:bodyPr/>
          <a:lstStyle/>
          <a:p>
            <a:r>
              <a:rPr lang="en-US" dirty="0"/>
              <a:t>Mechanisms Needed by the Code : Example Flash-X</a:t>
            </a:r>
          </a:p>
        </p:txBody>
      </p:sp>
      <p:sp>
        <p:nvSpPr>
          <p:cNvPr id="7" name="Rounded Rectangle 6">
            <a:extLst>
              <a:ext uri="{FF2B5EF4-FFF2-40B4-BE49-F238E27FC236}">
                <a16:creationId xmlns:a16="http://schemas.microsoft.com/office/drawing/2014/main" id="{92BFB06A-BBA4-8BFB-FC00-AF67220E1D1D}"/>
              </a:ext>
            </a:extLst>
          </p:cNvPr>
          <p:cNvSpPr/>
          <p:nvPr/>
        </p:nvSpPr>
        <p:spPr>
          <a:xfrm>
            <a:off x="6130988" y="1106424"/>
            <a:ext cx="5266944" cy="2220468"/>
          </a:xfrm>
          <a:prstGeom prst="roundRect">
            <a:avLst/>
          </a:prstGeom>
          <a:solidFill>
            <a:srgbClr val="7030A0"/>
          </a:solidFill>
          <a:ln>
            <a:solidFill>
              <a:srgbClr val="0070C0"/>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nSpc>
                <a:spcPct val="90000"/>
              </a:lnSpc>
            </a:pPr>
            <a:r>
              <a:rPr lang="en-US" sz="2400" dirty="0">
                <a:solidFill>
                  <a:schemeClr val="bg1"/>
                </a:solidFill>
              </a:rPr>
              <a:t>Mechanisms to move work and data to computational targets</a:t>
            </a:r>
          </a:p>
          <a:p>
            <a:pPr marL="342900" indent="-342900">
              <a:lnSpc>
                <a:spcPct val="90000"/>
              </a:lnSpc>
              <a:buFont typeface="Arial" panose="020B0604020202020204" pitchFamily="34" charset="0"/>
              <a:buChar char="•"/>
            </a:pPr>
            <a:endParaRPr lang="en-US" sz="2400" dirty="0">
              <a:solidFill>
                <a:schemeClr val="bg1"/>
              </a:solidFill>
            </a:endParaRPr>
          </a:p>
          <a:p>
            <a:pPr algn="ctr">
              <a:lnSpc>
                <a:spcPct val="90000"/>
              </a:lnSpc>
            </a:pPr>
            <a:r>
              <a:rPr lang="en-US" sz="2400" dirty="0">
                <a:solidFill>
                  <a:schemeClr val="bg1"/>
                </a:solidFill>
              </a:rPr>
              <a:t>    Domain specific runtime</a:t>
            </a:r>
            <a:endParaRPr lang="en-US" sz="2000" dirty="0">
              <a:solidFill>
                <a:schemeClr val="bg1"/>
              </a:solidFill>
            </a:endParaRPr>
          </a:p>
        </p:txBody>
      </p:sp>
      <p:sp>
        <p:nvSpPr>
          <p:cNvPr id="8" name="Rounded Rectangle 7">
            <a:extLst>
              <a:ext uri="{FF2B5EF4-FFF2-40B4-BE49-F238E27FC236}">
                <a16:creationId xmlns:a16="http://schemas.microsoft.com/office/drawing/2014/main" id="{EF43E14F-733F-9C60-C28A-99FD74738BE7}"/>
              </a:ext>
            </a:extLst>
          </p:cNvPr>
          <p:cNvSpPr/>
          <p:nvPr/>
        </p:nvSpPr>
        <p:spPr>
          <a:xfrm>
            <a:off x="523744" y="1106424"/>
            <a:ext cx="5266944" cy="2220468"/>
          </a:xfrm>
          <a:prstGeom prst="roundRect">
            <a:avLst/>
          </a:prstGeom>
          <a:solidFill>
            <a:schemeClr val="accent4">
              <a:lumMod val="75000"/>
            </a:schemeClr>
          </a:solidFill>
          <a:ln>
            <a:solidFill>
              <a:srgbClr val="0070C0"/>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nSpc>
                <a:spcPct val="90000"/>
              </a:lnSpc>
            </a:pPr>
            <a:r>
              <a:rPr lang="en-US" sz="2400" dirty="0">
                <a:solidFill>
                  <a:schemeClr val="bg1"/>
                </a:solidFill>
              </a:rPr>
              <a:t>Mechanisms to unify expression of computation</a:t>
            </a:r>
          </a:p>
          <a:p>
            <a:pPr>
              <a:lnSpc>
                <a:spcPct val="90000"/>
              </a:lnSpc>
            </a:pPr>
            <a:endParaRPr lang="en-US" sz="2400" dirty="0">
              <a:solidFill>
                <a:schemeClr val="bg1"/>
              </a:solidFill>
            </a:endParaRPr>
          </a:p>
          <a:p>
            <a:pPr algn="ctr">
              <a:lnSpc>
                <a:spcPct val="90000"/>
              </a:lnSpc>
            </a:pPr>
            <a:r>
              <a:rPr lang="en-US" sz="2400" dirty="0">
                <a:solidFill>
                  <a:schemeClr val="bg1"/>
                </a:solidFill>
              </a:rPr>
              <a:t>   Macros with inheritance </a:t>
            </a:r>
          </a:p>
        </p:txBody>
      </p:sp>
    </p:spTree>
    <p:extLst>
      <p:ext uri="{BB962C8B-B14F-4D97-AF65-F5344CB8AC3E}">
        <p14:creationId xmlns:p14="http://schemas.microsoft.com/office/powerpoint/2010/main" val="42645643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B3B40-7A22-89F8-6BB1-6167FDBA30F2}"/>
              </a:ext>
            </a:extLst>
          </p:cNvPr>
          <p:cNvSpPr>
            <a:spLocks noGrp="1"/>
          </p:cNvSpPr>
          <p:nvPr>
            <p:ph type="title"/>
          </p:nvPr>
        </p:nvSpPr>
        <p:spPr/>
        <p:txBody>
          <a:bodyPr/>
          <a:lstStyle/>
          <a:p>
            <a:r>
              <a:rPr lang="en-US" dirty="0"/>
              <a:t>Mechanisms Needed by the Code : Example Flash-X</a:t>
            </a:r>
          </a:p>
        </p:txBody>
      </p:sp>
      <p:sp>
        <p:nvSpPr>
          <p:cNvPr id="4" name="Rounded Rectangle 3">
            <a:extLst>
              <a:ext uri="{FF2B5EF4-FFF2-40B4-BE49-F238E27FC236}">
                <a16:creationId xmlns:a16="http://schemas.microsoft.com/office/drawing/2014/main" id="{471E77FC-1631-5458-51D2-E734CEC850D0}"/>
              </a:ext>
            </a:extLst>
          </p:cNvPr>
          <p:cNvSpPr/>
          <p:nvPr/>
        </p:nvSpPr>
        <p:spPr>
          <a:xfrm>
            <a:off x="522156" y="3874008"/>
            <a:ext cx="5266944" cy="2220468"/>
          </a:xfrm>
          <a:prstGeom prst="roundRect">
            <a:avLst/>
          </a:prstGeom>
          <a:solidFill>
            <a:schemeClr val="accent1">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nSpc>
                <a:spcPct val="90000"/>
              </a:lnSpc>
            </a:pPr>
            <a:r>
              <a:rPr lang="en-US" sz="2400" dirty="0">
                <a:solidFill>
                  <a:schemeClr val="bg1"/>
                </a:solidFill>
              </a:rPr>
              <a:t>Mechanisms to map work to computational targets</a:t>
            </a:r>
          </a:p>
          <a:p>
            <a:pPr>
              <a:lnSpc>
                <a:spcPct val="90000"/>
              </a:lnSpc>
            </a:pPr>
            <a:endParaRPr lang="en-US" sz="2400" dirty="0">
              <a:solidFill>
                <a:schemeClr val="bg1"/>
              </a:solidFill>
            </a:endParaRPr>
          </a:p>
          <a:p>
            <a:pPr algn="ctr">
              <a:lnSpc>
                <a:spcPct val="90000"/>
              </a:lnSpc>
            </a:pPr>
            <a:r>
              <a:rPr lang="en-US" sz="2400" dirty="0">
                <a:solidFill>
                  <a:schemeClr val="bg1"/>
                </a:solidFill>
              </a:rPr>
              <a:t>DSL for recipes with code generator</a:t>
            </a:r>
          </a:p>
        </p:txBody>
      </p:sp>
      <p:sp>
        <p:nvSpPr>
          <p:cNvPr id="7" name="Rounded Rectangle 6">
            <a:extLst>
              <a:ext uri="{FF2B5EF4-FFF2-40B4-BE49-F238E27FC236}">
                <a16:creationId xmlns:a16="http://schemas.microsoft.com/office/drawing/2014/main" id="{92BFB06A-BBA4-8BFB-FC00-AF67220E1D1D}"/>
              </a:ext>
            </a:extLst>
          </p:cNvPr>
          <p:cNvSpPr/>
          <p:nvPr/>
        </p:nvSpPr>
        <p:spPr>
          <a:xfrm>
            <a:off x="6130988" y="1106424"/>
            <a:ext cx="5266944" cy="2220468"/>
          </a:xfrm>
          <a:prstGeom prst="roundRect">
            <a:avLst/>
          </a:prstGeom>
          <a:solidFill>
            <a:srgbClr val="7030A0"/>
          </a:solidFill>
          <a:ln>
            <a:solidFill>
              <a:srgbClr val="0070C0"/>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nSpc>
                <a:spcPct val="90000"/>
              </a:lnSpc>
            </a:pPr>
            <a:r>
              <a:rPr lang="en-US" sz="2400" dirty="0">
                <a:solidFill>
                  <a:schemeClr val="bg1"/>
                </a:solidFill>
              </a:rPr>
              <a:t>Mechanisms to move work and data to computational targets</a:t>
            </a:r>
          </a:p>
          <a:p>
            <a:pPr marL="342900" indent="-342900">
              <a:lnSpc>
                <a:spcPct val="90000"/>
              </a:lnSpc>
              <a:buFont typeface="Arial" panose="020B0604020202020204" pitchFamily="34" charset="0"/>
              <a:buChar char="•"/>
            </a:pPr>
            <a:endParaRPr lang="en-US" sz="2400" dirty="0">
              <a:solidFill>
                <a:schemeClr val="bg1"/>
              </a:solidFill>
            </a:endParaRPr>
          </a:p>
          <a:p>
            <a:pPr algn="ctr">
              <a:lnSpc>
                <a:spcPct val="90000"/>
              </a:lnSpc>
            </a:pPr>
            <a:r>
              <a:rPr lang="en-US" sz="2400" dirty="0">
                <a:solidFill>
                  <a:schemeClr val="bg1"/>
                </a:solidFill>
              </a:rPr>
              <a:t>    Domain specific runtime</a:t>
            </a:r>
            <a:endParaRPr lang="en-US" sz="2000" dirty="0">
              <a:solidFill>
                <a:schemeClr val="bg1"/>
              </a:solidFill>
            </a:endParaRPr>
          </a:p>
        </p:txBody>
      </p:sp>
      <p:sp>
        <p:nvSpPr>
          <p:cNvPr id="8" name="Rounded Rectangle 7">
            <a:extLst>
              <a:ext uri="{FF2B5EF4-FFF2-40B4-BE49-F238E27FC236}">
                <a16:creationId xmlns:a16="http://schemas.microsoft.com/office/drawing/2014/main" id="{EF43E14F-733F-9C60-C28A-99FD74738BE7}"/>
              </a:ext>
            </a:extLst>
          </p:cNvPr>
          <p:cNvSpPr/>
          <p:nvPr/>
        </p:nvSpPr>
        <p:spPr>
          <a:xfrm>
            <a:off x="523744" y="1106424"/>
            <a:ext cx="5266944" cy="2220468"/>
          </a:xfrm>
          <a:prstGeom prst="roundRect">
            <a:avLst/>
          </a:prstGeom>
          <a:solidFill>
            <a:schemeClr val="accent4">
              <a:lumMod val="75000"/>
            </a:schemeClr>
          </a:solidFill>
          <a:ln>
            <a:solidFill>
              <a:srgbClr val="0070C0"/>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nSpc>
                <a:spcPct val="90000"/>
              </a:lnSpc>
            </a:pPr>
            <a:r>
              <a:rPr lang="en-US" sz="2400" dirty="0">
                <a:solidFill>
                  <a:schemeClr val="bg1"/>
                </a:solidFill>
              </a:rPr>
              <a:t>Mechanisms to unify expression of computation</a:t>
            </a:r>
          </a:p>
          <a:p>
            <a:pPr>
              <a:lnSpc>
                <a:spcPct val="90000"/>
              </a:lnSpc>
            </a:pPr>
            <a:endParaRPr lang="en-US" sz="2400" dirty="0">
              <a:solidFill>
                <a:schemeClr val="bg1"/>
              </a:solidFill>
            </a:endParaRPr>
          </a:p>
          <a:p>
            <a:pPr algn="ctr">
              <a:lnSpc>
                <a:spcPct val="90000"/>
              </a:lnSpc>
            </a:pPr>
            <a:r>
              <a:rPr lang="en-US" sz="2400" dirty="0">
                <a:solidFill>
                  <a:schemeClr val="bg1"/>
                </a:solidFill>
              </a:rPr>
              <a:t>   Macros with inheritance </a:t>
            </a:r>
          </a:p>
        </p:txBody>
      </p:sp>
    </p:spTree>
    <p:extLst>
      <p:ext uri="{BB962C8B-B14F-4D97-AF65-F5344CB8AC3E}">
        <p14:creationId xmlns:p14="http://schemas.microsoft.com/office/powerpoint/2010/main" val="3301951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2">
            <a:extLst>
              <a:ext uri="{FF2B5EF4-FFF2-40B4-BE49-F238E27FC236}">
                <a16:creationId xmlns:a16="http://schemas.microsoft.com/office/drawing/2014/main" id="{969AAFBA-E7D9-0542-BEAD-C2722F011739}"/>
              </a:ext>
            </a:extLst>
          </p:cNvPr>
          <p:cNvSpPr txBox="1">
            <a:spLocks/>
          </p:cNvSpPr>
          <p:nvPr/>
        </p:nvSpPr>
        <p:spPr>
          <a:xfrm>
            <a:off x="608719" y="1128060"/>
            <a:ext cx="8650062" cy="550134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Wingdings" panose="05000000000000000000" pitchFamily="2" charset="2"/>
              <a:buNone/>
              <a:defRPr sz="2800" kern="1200">
                <a:solidFill>
                  <a:schemeClr val="tx1">
                    <a:tint val="75000"/>
                  </a:schemeClr>
                </a:solidFill>
                <a:latin typeface="Arial" panose="020B0604020202020204" pitchFamily="34" charset="0"/>
                <a:ea typeface="+mn-ea"/>
                <a:cs typeface="Arial" panose="020B0604020202020204" pitchFamily="34" charset="0"/>
              </a:defRPr>
            </a:lvl1pPr>
            <a:lvl2pPr marL="342900" indent="0" algn="ctr" defTabSz="914400" rtl="0" eaLnBrk="1" latinLnBrk="0" hangingPunct="1">
              <a:spcBef>
                <a:spcPct val="20000"/>
              </a:spcBef>
              <a:buFont typeface="Wingdings" panose="05000000000000000000" pitchFamily="2" charset="2"/>
              <a:buNone/>
              <a:defRPr sz="2400" kern="1200">
                <a:solidFill>
                  <a:schemeClr val="tx1">
                    <a:tint val="75000"/>
                  </a:schemeClr>
                </a:solidFill>
                <a:latin typeface="Arial" panose="020B0604020202020204" pitchFamily="34" charset="0"/>
                <a:ea typeface="+mn-ea"/>
                <a:cs typeface="Arial" panose="020B0604020202020204" pitchFamily="34" charset="0"/>
              </a:defRPr>
            </a:lvl2pPr>
            <a:lvl3pPr marL="685800" indent="0" algn="ctr" defTabSz="914400" rtl="0" eaLnBrk="1" latinLnBrk="0" hangingPunct="1">
              <a:spcBef>
                <a:spcPct val="20000"/>
              </a:spcBef>
              <a:buFont typeface="Wingdings" panose="05000000000000000000" pitchFamily="2" charset="2"/>
              <a:buNone/>
              <a:defRPr sz="2000" kern="1200">
                <a:solidFill>
                  <a:schemeClr val="tx1">
                    <a:tint val="75000"/>
                  </a:schemeClr>
                </a:solidFill>
                <a:latin typeface="Arial" panose="020B0604020202020204" pitchFamily="34" charset="0"/>
                <a:ea typeface="+mn-ea"/>
                <a:cs typeface="Arial" panose="020B0604020202020204" pitchFamily="34" charset="0"/>
              </a:defRPr>
            </a:lvl3pPr>
            <a:lvl4pPr marL="1028700" indent="0" algn="ctr" defTabSz="914400" rtl="0" eaLnBrk="1" latinLnBrk="0" hangingPunct="1">
              <a:spcBef>
                <a:spcPct val="20000"/>
              </a:spcBef>
              <a:buFont typeface="Wingdings" panose="05000000000000000000" pitchFamily="2" charset="2"/>
              <a:buNone/>
              <a:defRPr sz="1800" kern="1200">
                <a:solidFill>
                  <a:schemeClr val="tx1">
                    <a:tint val="75000"/>
                  </a:schemeClr>
                </a:solidFill>
                <a:latin typeface="Arial" panose="020B0604020202020204" pitchFamily="34" charset="0"/>
                <a:ea typeface="+mn-ea"/>
                <a:cs typeface="Arial" panose="020B0604020202020204" pitchFamily="34" charset="0"/>
              </a:defRPr>
            </a:lvl4pPr>
            <a:lvl5pPr marL="1371600" indent="0" algn="ctr" defTabSz="914400" rtl="0" eaLnBrk="1" latinLnBrk="0" hangingPunct="1">
              <a:spcBef>
                <a:spcPct val="20000"/>
              </a:spcBef>
              <a:buFont typeface="Wingdings" panose="05000000000000000000" pitchFamily="2" charset="2"/>
              <a:buNone/>
              <a:defRPr sz="1800" kern="1200">
                <a:solidFill>
                  <a:schemeClr val="tx1">
                    <a:tint val="75000"/>
                  </a:schemeClr>
                </a:solidFill>
                <a:latin typeface="Arial" panose="020B0604020202020204" pitchFamily="34" charset="0"/>
                <a:ea typeface="+mn-ea"/>
                <a:cs typeface="Arial" panose="020B0604020202020204" pitchFamily="34" charset="0"/>
              </a:defRPr>
            </a:lvl5pPr>
            <a:lvl6pPr marL="17145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057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24003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457200" indent="-457200" algn="l">
              <a:buFont typeface="Wingdings" pitchFamily="2" charset="2"/>
              <a:buChar char="q"/>
            </a:pPr>
            <a:endParaRPr lang="en-US" dirty="0"/>
          </a:p>
          <a:p>
            <a:pPr marL="457200" indent="-457200" algn="l">
              <a:buFont typeface="Wingdings" pitchFamily="2" charset="2"/>
              <a:buChar char="q"/>
            </a:pPr>
            <a:endParaRPr lang="en-US" dirty="0"/>
          </a:p>
          <a:p>
            <a:pPr marL="457200" indent="-457200" algn="l">
              <a:buFont typeface="Wingdings" pitchFamily="2" charset="2"/>
              <a:buChar char="q"/>
            </a:pPr>
            <a:endParaRPr lang="en-US" dirty="0"/>
          </a:p>
          <a:p>
            <a:pPr marL="457200" indent="-457200" algn="l">
              <a:buFont typeface="Wingdings" pitchFamily="2" charset="2"/>
              <a:buChar char="q"/>
            </a:pPr>
            <a:endParaRPr lang="en-US" dirty="0"/>
          </a:p>
          <a:p>
            <a:pPr marL="457200" indent="-457200" algn="l">
              <a:buFont typeface="Wingdings" pitchFamily="2" charset="2"/>
              <a:buChar char="q"/>
            </a:pPr>
            <a:endParaRPr lang="en-US" dirty="0"/>
          </a:p>
          <a:p>
            <a:pPr marL="457200" indent="-457200" algn="l">
              <a:buFont typeface="Wingdings" pitchFamily="2" charset="2"/>
              <a:buChar char="q"/>
            </a:pPr>
            <a:endParaRPr lang="en-US" dirty="0">
              <a:solidFill>
                <a:schemeClr val="tx1"/>
              </a:solidFill>
            </a:endParaRPr>
          </a:p>
          <a:p>
            <a:pPr marL="457200" indent="-457200" algn="l">
              <a:buFont typeface="Wingdings" pitchFamily="2" charset="2"/>
              <a:buChar char="q"/>
            </a:pPr>
            <a:endParaRPr lang="en-US" dirty="0">
              <a:solidFill>
                <a:schemeClr val="tx1"/>
              </a:solidFill>
            </a:endParaRPr>
          </a:p>
          <a:p>
            <a:pPr algn="l"/>
            <a:endParaRPr lang="en-US" dirty="0">
              <a:solidFill>
                <a:schemeClr val="tx1"/>
              </a:solidFill>
            </a:endParaRPr>
          </a:p>
        </p:txBody>
      </p:sp>
      <p:grpSp>
        <p:nvGrpSpPr>
          <p:cNvPr id="2" name="Group 1">
            <a:extLst>
              <a:ext uri="{FF2B5EF4-FFF2-40B4-BE49-F238E27FC236}">
                <a16:creationId xmlns:a16="http://schemas.microsoft.com/office/drawing/2014/main" id="{F7D43C75-6652-9D43-A7CD-0183D0CEBCD5}"/>
              </a:ext>
            </a:extLst>
          </p:cNvPr>
          <p:cNvGrpSpPr/>
          <p:nvPr/>
        </p:nvGrpSpPr>
        <p:grpSpPr>
          <a:xfrm>
            <a:off x="450592" y="1267396"/>
            <a:ext cx="6067194" cy="2923603"/>
            <a:chOff x="2176244" y="1817067"/>
            <a:chExt cx="4826771" cy="3142742"/>
          </a:xfrm>
        </p:grpSpPr>
        <p:sp>
          <p:nvSpPr>
            <p:cNvPr id="7" name="Oval 6"/>
            <p:cNvSpPr/>
            <p:nvPr/>
          </p:nvSpPr>
          <p:spPr>
            <a:xfrm>
              <a:off x="3546363" y="1817067"/>
              <a:ext cx="1996168" cy="1001146"/>
            </a:xfrm>
            <a:prstGeom prst="ellipse">
              <a:avLst/>
            </a:prstGeom>
            <a:solidFill>
              <a:schemeClr val="accent5">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75" dirty="0">
                  <a:solidFill>
                    <a:schemeClr val="tx1"/>
                  </a:solidFill>
                </a:rPr>
                <a:t>More Scientific Understanding</a:t>
              </a:r>
            </a:p>
          </p:txBody>
        </p:sp>
        <p:sp>
          <p:nvSpPr>
            <p:cNvPr id="14" name="Oval 13"/>
            <p:cNvSpPr/>
            <p:nvPr/>
          </p:nvSpPr>
          <p:spPr>
            <a:xfrm>
              <a:off x="5349748" y="2965465"/>
              <a:ext cx="1653267" cy="1001145"/>
            </a:xfrm>
            <a:prstGeom prst="ellipse">
              <a:avLst/>
            </a:prstGeom>
            <a:solidFill>
              <a:schemeClr val="accent5">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75" dirty="0">
                  <a:solidFill>
                    <a:schemeClr val="tx1"/>
                  </a:solidFill>
                </a:rPr>
                <a:t>Higher Fidelity</a:t>
              </a:r>
            </a:p>
            <a:p>
              <a:pPr algn="ctr"/>
              <a:r>
                <a:rPr lang="en-US" sz="1575" dirty="0">
                  <a:solidFill>
                    <a:schemeClr val="tx1"/>
                  </a:solidFill>
                </a:rPr>
                <a:t>Model</a:t>
              </a:r>
            </a:p>
          </p:txBody>
        </p:sp>
        <p:sp>
          <p:nvSpPr>
            <p:cNvPr id="15" name="Oval 14"/>
            <p:cNvSpPr/>
            <p:nvPr/>
          </p:nvSpPr>
          <p:spPr>
            <a:xfrm>
              <a:off x="3576979" y="3958663"/>
              <a:ext cx="1996168" cy="1001146"/>
            </a:xfrm>
            <a:prstGeom prst="ellipse">
              <a:avLst/>
            </a:prstGeom>
            <a:solidFill>
              <a:schemeClr val="accent5">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75" dirty="0">
                  <a:solidFill>
                    <a:schemeClr val="tx1"/>
                  </a:solidFill>
                </a:rPr>
                <a:t>More Diverse</a:t>
              </a:r>
            </a:p>
            <a:p>
              <a:pPr algn="ctr"/>
              <a:r>
                <a:rPr lang="en-US" sz="1575" dirty="0">
                  <a:solidFill>
                    <a:schemeClr val="tx1"/>
                  </a:solidFill>
                </a:rPr>
                <a:t>Solvers</a:t>
              </a:r>
            </a:p>
          </p:txBody>
        </p:sp>
        <p:sp>
          <p:nvSpPr>
            <p:cNvPr id="16" name="Oval 15"/>
            <p:cNvSpPr/>
            <p:nvPr/>
          </p:nvSpPr>
          <p:spPr>
            <a:xfrm>
              <a:off x="2176244" y="2965464"/>
              <a:ext cx="1653268" cy="1001146"/>
            </a:xfrm>
            <a:prstGeom prst="ellipse">
              <a:avLst/>
            </a:prstGeom>
            <a:solidFill>
              <a:schemeClr val="accent5">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75" dirty="0">
                  <a:solidFill>
                    <a:schemeClr val="tx1"/>
                  </a:solidFill>
                </a:rPr>
                <a:t>More Hardware </a:t>
              </a:r>
            </a:p>
            <a:p>
              <a:pPr algn="ctr"/>
              <a:r>
                <a:rPr lang="en-US" sz="1575" dirty="0">
                  <a:solidFill>
                    <a:schemeClr val="tx1"/>
                  </a:solidFill>
                </a:rPr>
                <a:t>Resources</a:t>
              </a:r>
            </a:p>
          </p:txBody>
        </p:sp>
        <p:cxnSp>
          <p:nvCxnSpPr>
            <p:cNvPr id="18" name="Curved Connector 17"/>
            <p:cNvCxnSpPr>
              <a:cxnSpLocks/>
              <a:stCxn id="7" idx="6"/>
              <a:endCxn id="14" idx="0"/>
            </p:cNvCxnSpPr>
            <p:nvPr/>
          </p:nvCxnSpPr>
          <p:spPr>
            <a:xfrm>
              <a:off x="5542531" y="2317640"/>
              <a:ext cx="633851" cy="647825"/>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Curved Connector 19"/>
            <p:cNvCxnSpPr>
              <a:cxnSpLocks/>
              <a:stCxn id="14" idx="4"/>
              <a:endCxn id="15" idx="6"/>
            </p:cNvCxnSpPr>
            <p:nvPr/>
          </p:nvCxnSpPr>
          <p:spPr>
            <a:xfrm rot="5400000">
              <a:off x="5628452" y="3911307"/>
              <a:ext cx="492626" cy="603235"/>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Curved Connector 21"/>
            <p:cNvCxnSpPr>
              <a:stCxn id="15" idx="2"/>
              <a:endCxn id="16" idx="4"/>
            </p:cNvCxnSpPr>
            <p:nvPr/>
          </p:nvCxnSpPr>
          <p:spPr>
            <a:xfrm rot="10800000">
              <a:off x="3002879" y="3966610"/>
              <a:ext cx="574101" cy="492627"/>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Curved Connector 23"/>
            <p:cNvCxnSpPr>
              <a:stCxn id="16" idx="0"/>
              <a:endCxn id="7" idx="2"/>
            </p:cNvCxnSpPr>
            <p:nvPr/>
          </p:nvCxnSpPr>
          <p:spPr>
            <a:xfrm rot="5400000" flipH="1" flipV="1">
              <a:off x="2950708" y="2369811"/>
              <a:ext cx="647823" cy="543485"/>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cxnSpLocks/>
              <a:stCxn id="14" idx="2"/>
              <a:endCxn id="16" idx="6"/>
            </p:cNvCxnSpPr>
            <p:nvPr/>
          </p:nvCxnSpPr>
          <p:spPr>
            <a:xfrm flipH="1" flipV="1">
              <a:off x="3829512" y="3466037"/>
              <a:ext cx="1520236" cy="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17" name="Title 1">
            <a:extLst>
              <a:ext uri="{FF2B5EF4-FFF2-40B4-BE49-F238E27FC236}">
                <a16:creationId xmlns:a16="http://schemas.microsoft.com/office/drawing/2014/main" id="{D8506537-DDB1-8448-B43A-3B158F846995}"/>
              </a:ext>
            </a:extLst>
          </p:cNvPr>
          <p:cNvSpPr txBox="1">
            <a:spLocks/>
          </p:cNvSpPr>
          <p:nvPr/>
        </p:nvSpPr>
        <p:spPr bwMode="auto">
          <a:xfrm>
            <a:off x="365760" y="411480"/>
            <a:ext cx="11372473" cy="914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a:lstStyle>
          <a:p>
            <a:r>
              <a:rPr lang="en-US" dirty="0"/>
              <a:t>HPC Computational Science Use-case</a:t>
            </a:r>
          </a:p>
        </p:txBody>
      </p:sp>
    </p:spTree>
    <p:extLst>
      <p:ext uri="{BB962C8B-B14F-4D97-AF65-F5344CB8AC3E}">
        <p14:creationId xmlns:p14="http://schemas.microsoft.com/office/powerpoint/2010/main" val="326621554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B3B40-7A22-89F8-6BB1-6167FDBA30F2}"/>
              </a:ext>
            </a:extLst>
          </p:cNvPr>
          <p:cNvSpPr>
            <a:spLocks noGrp="1"/>
          </p:cNvSpPr>
          <p:nvPr>
            <p:ph type="title"/>
          </p:nvPr>
        </p:nvSpPr>
        <p:spPr/>
        <p:txBody>
          <a:bodyPr/>
          <a:lstStyle/>
          <a:p>
            <a:r>
              <a:rPr lang="en-US" dirty="0"/>
              <a:t>Mechanisms Needed by the Code : Example Flash-X</a:t>
            </a:r>
          </a:p>
        </p:txBody>
      </p:sp>
      <p:sp>
        <p:nvSpPr>
          <p:cNvPr id="4" name="Rounded Rectangle 3">
            <a:extLst>
              <a:ext uri="{FF2B5EF4-FFF2-40B4-BE49-F238E27FC236}">
                <a16:creationId xmlns:a16="http://schemas.microsoft.com/office/drawing/2014/main" id="{471E77FC-1631-5458-51D2-E734CEC850D0}"/>
              </a:ext>
            </a:extLst>
          </p:cNvPr>
          <p:cNvSpPr/>
          <p:nvPr/>
        </p:nvSpPr>
        <p:spPr>
          <a:xfrm>
            <a:off x="522156" y="3874008"/>
            <a:ext cx="5266944" cy="2220468"/>
          </a:xfrm>
          <a:prstGeom prst="roundRect">
            <a:avLst/>
          </a:prstGeom>
          <a:solidFill>
            <a:schemeClr val="accent1">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nSpc>
                <a:spcPct val="90000"/>
              </a:lnSpc>
            </a:pPr>
            <a:r>
              <a:rPr lang="en-US" sz="2400" dirty="0">
                <a:solidFill>
                  <a:schemeClr val="bg1"/>
                </a:solidFill>
              </a:rPr>
              <a:t>Mechanisms to map work to computational targets</a:t>
            </a:r>
          </a:p>
          <a:p>
            <a:pPr>
              <a:lnSpc>
                <a:spcPct val="90000"/>
              </a:lnSpc>
            </a:pPr>
            <a:endParaRPr lang="en-US" sz="2400" dirty="0">
              <a:solidFill>
                <a:schemeClr val="bg1"/>
              </a:solidFill>
            </a:endParaRPr>
          </a:p>
          <a:p>
            <a:pPr algn="ctr">
              <a:lnSpc>
                <a:spcPct val="90000"/>
              </a:lnSpc>
            </a:pPr>
            <a:r>
              <a:rPr lang="en-US" sz="2400" dirty="0">
                <a:solidFill>
                  <a:schemeClr val="bg1"/>
                </a:solidFill>
              </a:rPr>
              <a:t>DSL for recipes with code generator</a:t>
            </a:r>
          </a:p>
        </p:txBody>
      </p:sp>
      <p:sp>
        <p:nvSpPr>
          <p:cNvPr id="7" name="Rounded Rectangle 6">
            <a:extLst>
              <a:ext uri="{FF2B5EF4-FFF2-40B4-BE49-F238E27FC236}">
                <a16:creationId xmlns:a16="http://schemas.microsoft.com/office/drawing/2014/main" id="{92BFB06A-BBA4-8BFB-FC00-AF67220E1D1D}"/>
              </a:ext>
            </a:extLst>
          </p:cNvPr>
          <p:cNvSpPr/>
          <p:nvPr/>
        </p:nvSpPr>
        <p:spPr>
          <a:xfrm>
            <a:off x="6130988" y="1106424"/>
            <a:ext cx="5266944" cy="2220468"/>
          </a:xfrm>
          <a:prstGeom prst="roundRect">
            <a:avLst/>
          </a:prstGeom>
          <a:solidFill>
            <a:srgbClr val="7030A0"/>
          </a:solidFill>
          <a:ln>
            <a:solidFill>
              <a:srgbClr val="0070C0"/>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nSpc>
                <a:spcPct val="90000"/>
              </a:lnSpc>
            </a:pPr>
            <a:r>
              <a:rPr lang="en-US" sz="2400" dirty="0">
                <a:solidFill>
                  <a:schemeClr val="bg1"/>
                </a:solidFill>
              </a:rPr>
              <a:t>Mechanisms to move work and data to computational targets</a:t>
            </a:r>
          </a:p>
          <a:p>
            <a:pPr marL="342900" indent="-342900">
              <a:lnSpc>
                <a:spcPct val="90000"/>
              </a:lnSpc>
              <a:buFont typeface="Arial" panose="020B0604020202020204" pitchFamily="34" charset="0"/>
              <a:buChar char="•"/>
            </a:pPr>
            <a:endParaRPr lang="en-US" sz="2400" dirty="0">
              <a:solidFill>
                <a:schemeClr val="bg1"/>
              </a:solidFill>
            </a:endParaRPr>
          </a:p>
          <a:p>
            <a:pPr algn="ctr">
              <a:lnSpc>
                <a:spcPct val="90000"/>
              </a:lnSpc>
            </a:pPr>
            <a:r>
              <a:rPr lang="en-US" sz="2400" dirty="0">
                <a:solidFill>
                  <a:schemeClr val="bg1"/>
                </a:solidFill>
              </a:rPr>
              <a:t>    Domain specific runtime</a:t>
            </a:r>
            <a:endParaRPr lang="en-US" sz="2000" dirty="0">
              <a:solidFill>
                <a:schemeClr val="bg1"/>
              </a:solidFill>
            </a:endParaRPr>
          </a:p>
        </p:txBody>
      </p:sp>
      <p:sp>
        <p:nvSpPr>
          <p:cNvPr id="8" name="Rounded Rectangle 7">
            <a:extLst>
              <a:ext uri="{FF2B5EF4-FFF2-40B4-BE49-F238E27FC236}">
                <a16:creationId xmlns:a16="http://schemas.microsoft.com/office/drawing/2014/main" id="{EF43E14F-733F-9C60-C28A-99FD74738BE7}"/>
              </a:ext>
            </a:extLst>
          </p:cNvPr>
          <p:cNvSpPr/>
          <p:nvPr/>
        </p:nvSpPr>
        <p:spPr>
          <a:xfrm>
            <a:off x="523744" y="1106424"/>
            <a:ext cx="5266944" cy="2220468"/>
          </a:xfrm>
          <a:prstGeom prst="roundRect">
            <a:avLst/>
          </a:prstGeom>
          <a:solidFill>
            <a:schemeClr val="accent4">
              <a:lumMod val="75000"/>
            </a:schemeClr>
          </a:solidFill>
          <a:ln>
            <a:solidFill>
              <a:srgbClr val="0070C0"/>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nSpc>
                <a:spcPct val="90000"/>
              </a:lnSpc>
            </a:pPr>
            <a:r>
              <a:rPr lang="en-US" sz="2400" dirty="0">
                <a:solidFill>
                  <a:schemeClr val="bg1"/>
                </a:solidFill>
              </a:rPr>
              <a:t>Mechanisms to unify expression of computation</a:t>
            </a:r>
          </a:p>
          <a:p>
            <a:pPr>
              <a:lnSpc>
                <a:spcPct val="90000"/>
              </a:lnSpc>
            </a:pPr>
            <a:endParaRPr lang="en-US" sz="2400" dirty="0">
              <a:solidFill>
                <a:schemeClr val="bg1"/>
              </a:solidFill>
            </a:endParaRPr>
          </a:p>
          <a:p>
            <a:pPr algn="ctr">
              <a:lnSpc>
                <a:spcPct val="90000"/>
              </a:lnSpc>
            </a:pPr>
            <a:r>
              <a:rPr lang="en-US" sz="2400" dirty="0">
                <a:solidFill>
                  <a:schemeClr val="bg1"/>
                </a:solidFill>
              </a:rPr>
              <a:t>   Macros with inheritance </a:t>
            </a:r>
          </a:p>
        </p:txBody>
      </p:sp>
      <p:sp>
        <p:nvSpPr>
          <p:cNvPr id="5" name="Rounded Rectangle 4">
            <a:extLst>
              <a:ext uri="{FF2B5EF4-FFF2-40B4-BE49-F238E27FC236}">
                <a16:creationId xmlns:a16="http://schemas.microsoft.com/office/drawing/2014/main" id="{03F4EA3B-2D5D-C05D-E165-FA8F8EF12B71}"/>
              </a:ext>
            </a:extLst>
          </p:cNvPr>
          <p:cNvSpPr/>
          <p:nvPr/>
        </p:nvSpPr>
        <p:spPr>
          <a:xfrm>
            <a:off x="6130988" y="3874008"/>
            <a:ext cx="5266944" cy="2220468"/>
          </a:xfrm>
          <a:prstGeom prst="roundRect">
            <a:avLst/>
          </a:prstGeom>
          <a:solidFill>
            <a:schemeClr val="accent5">
              <a:lumMod val="50000"/>
            </a:schemeClr>
          </a:solidFill>
          <a:ln>
            <a:solidFill>
              <a:srgbClr val="0070C0"/>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400" dirty="0">
              <a:solidFill>
                <a:schemeClr val="bg1"/>
              </a:solidFill>
            </a:endParaRPr>
          </a:p>
          <a:p>
            <a:pPr algn="ctr">
              <a:lnSpc>
                <a:spcPct val="90000"/>
              </a:lnSpc>
            </a:pPr>
            <a:r>
              <a:rPr lang="en-US" sz="2400" dirty="0">
                <a:solidFill>
                  <a:schemeClr val="bg1"/>
                </a:solidFill>
              </a:rPr>
              <a:t>Composability in the source</a:t>
            </a:r>
          </a:p>
          <a:p>
            <a:pPr algn="ctr">
              <a:lnSpc>
                <a:spcPct val="90000"/>
              </a:lnSpc>
            </a:pPr>
            <a:r>
              <a:rPr lang="en-US" sz="2400" dirty="0">
                <a:solidFill>
                  <a:schemeClr val="bg1"/>
                </a:solidFill>
              </a:rPr>
              <a:t>A toolset of each mechanism</a:t>
            </a:r>
          </a:p>
          <a:p>
            <a:pPr algn="ctr">
              <a:lnSpc>
                <a:spcPct val="90000"/>
              </a:lnSpc>
            </a:pPr>
            <a:r>
              <a:rPr lang="en-US" sz="2400" dirty="0">
                <a:solidFill>
                  <a:schemeClr val="bg1"/>
                </a:solidFill>
              </a:rPr>
              <a:t>Independent tool sets</a:t>
            </a:r>
          </a:p>
          <a:p>
            <a:pPr algn="ctr">
              <a:lnSpc>
                <a:spcPct val="90000"/>
              </a:lnSpc>
            </a:pPr>
            <a:endParaRPr lang="en-US" sz="2400" dirty="0">
              <a:solidFill>
                <a:schemeClr val="bg1"/>
              </a:solidFill>
            </a:endParaRPr>
          </a:p>
          <a:p>
            <a:pPr algn="ctr">
              <a:lnSpc>
                <a:spcPct val="90000"/>
              </a:lnSpc>
            </a:pPr>
            <a:r>
              <a:rPr lang="en-US" sz="2400" dirty="0">
                <a:solidFill>
                  <a:schemeClr val="bg1"/>
                </a:solidFill>
              </a:rPr>
              <a:t> </a:t>
            </a:r>
          </a:p>
        </p:txBody>
      </p:sp>
    </p:spTree>
    <p:extLst>
      <p:ext uri="{BB962C8B-B14F-4D97-AF65-F5344CB8AC3E}">
        <p14:creationId xmlns:p14="http://schemas.microsoft.com/office/powerpoint/2010/main" val="331717528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1F34345C-9FD3-574F-AE9E-15E8A49D5331}"/>
              </a:ext>
            </a:extLst>
          </p:cNvPr>
          <p:cNvGrpSpPr/>
          <p:nvPr/>
        </p:nvGrpSpPr>
        <p:grpSpPr>
          <a:xfrm>
            <a:off x="1209919" y="1385579"/>
            <a:ext cx="9961676" cy="4695278"/>
            <a:chOff x="-2" y="-1"/>
            <a:chExt cx="11291950" cy="5739950"/>
          </a:xfrm>
        </p:grpSpPr>
        <p:grpSp>
          <p:nvGrpSpPr>
            <p:cNvPr id="5" name="Rectangle 4">
              <a:extLst>
                <a:ext uri="{FF2B5EF4-FFF2-40B4-BE49-F238E27FC236}">
                  <a16:creationId xmlns:a16="http://schemas.microsoft.com/office/drawing/2014/main" id="{5C98D8B6-DEE9-7C43-90D5-D7BF06E64B3B}"/>
                </a:ext>
              </a:extLst>
            </p:cNvPr>
            <p:cNvGrpSpPr/>
            <p:nvPr/>
          </p:nvGrpSpPr>
          <p:grpSpPr>
            <a:xfrm>
              <a:off x="21409" y="3039218"/>
              <a:ext cx="2730535" cy="1171100"/>
              <a:chOff x="0" y="-1"/>
              <a:chExt cx="2730533" cy="1171099"/>
            </a:xfrm>
          </p:grpSpPr>
          <p:sp>
            <p:nvSpPr>
              <p:cNvPr id="68" name="Rectangle">
                <a:extLst>
                  <a:ext uri="{FF2B5EF4-FFF2-40B4-BE49-F238E27FC236}">
                    <a16:creationId xmlns:a16="http://schemas.microsoft.com/office/drawing/2014/main" id="{EADA70C0-658E-CA4A-9CC9-F264BDB96DC4}"/>
                  </a:ext>
                </a:extLst>
              </p:cNvPr>
              <p:cNvSpPr/>
              <p:nvPr/>
            </p:nvSpPr>
            <p:spPr>
              <a:xfrm>
                <a:off x="0" y="-1"/>
                <a:ext cx="2730533" cy="1171099"/>
              </a:xfrm>
              <a:prstGeom prst="rect">
                <a:avLst/>
              </a:prstGeom>
              <a:solidFill>
                <a:schemeClr val="accent1">
                  <a:lumMod val="60000"/>
                  <a:lumOff val="40000"/>
                </a:schemeClr>
              </a:solidFill>
              <a:ln w="25400" cap="flat">
                <a:solidFill>
                  <a:srgbClr val="1C466B"/>
                </a:solidFill>
                <a:prstDash val="solid"/>
                <a:round/>
              </a:ln>
              <a:effectLst/>
            </p:spPr>
            <p:txBody>
              <a:bodyPr wrap="square" lIns="34316" tIns="34316" rIns="34316" bIns="34316" numCol="1" anchor="ctr">
                <a:noAutofit/>
              </a:bodyPr>
              <a:lstStyle/>
              <a:p>
                <a:pPr algn="ctr">
                  <a:defRPr>
                    <a:solidFill>
                      <a:srgbClr val="FFFFFF"/>
                    </a:solidFill>
                  </a:defRPr>
                </a:pPr>
                <a:endParaRPr sz="1351"/>
              </a:p>
            </p:txBody>
          </p:sp>
          <p:sp>
            <p:nvSpPr>
              <p:cNvPr id="69" name="Library of templates for time-stepping">
                <a:extLst>
                  <a:ext uri="{FF2B5EF4-FFF2-40B4-BE49-F238E27FC236}">
                    <a16:creationId xmlns:a16="http://schemas.microsoft.com/office/drawing/2014/main" id="{8C756D37-6ACE-AF40-811E-B965C3780E12}"/>
                  </a:ext>
                </a:extLst>
              </p:cNvPr>
              <p:cNvSpPr txBox="1"/>
              <p:nvPr/>
            </p:nvSpPr>
            <p:spPr>
              <a:xfrm>
                <a:off x="58420" y="289126"/>
                <a:ext cx="2613695" cy="592846"/>
              </a:xfrm>
              <a:prstGeom prst="rect">
                <a:avLst/>
              </a:prstGeom>
              <a:solidFill>
                <a:schemeClr val="accent1">
                  <a:lumMod val="60000"/>
                  <a:lumOff val="40000"/>
                </a:schemeClr>
              </a:solid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316" tIns="34316" rIns="34316" bIns="34316" numCol="1" anchor="ctr">
                <a:spAutoFit/>
              </a:bodyPr>
              <a:lstStyle>
                <a:lvl1pPr algn="ctr"/>
              </a:lstStyle>
              <a:p>
                <a:r>
                  <a:rPr sz="1351"/>
                  <a:t>Library of templates for time-stepping </a:t>
                </a:r>
              </a:p>
            </p:txBody>
          </p:sp>
        </p:grpSp>
        <p:grpSp>
          <p:nvGrpSpPr>
            <p:cNvPr id="6" name="Rectangle 5">
              <a:extLst>
                <a:ext uri="{FF2B5EF4-FFF2-40B4-BE49-F238E27FC236}">
                  <a16:creationId xmlns:a16="http://schemas.microsoft.com/office/drawing/2014/main" id="{BE7BD37B-58B7-0841-82B0-45DC89CB5C3F}"/>
                </a:ext>
              </a:extLst>
            </p:cNvPr>
            <p:cNvGrpSpPr/>
            <p:nvPr/>
          </p:nvGrpSpPr>
          <p:grpSpPr>
            <a:xfrm>
              <a:off x="3066198" y="0"/>
              <a:ext cx="568872" cy="2361716"/>
              <a:chOff x="-1" y="0"/>
              <a:chExt cx="568871" cy="2361714"/>
            </a:xfrm>
          </p:grpSpPr>
          <p:sp>
            <p:nvSpPr>
              <p:cNvPr id="66" name="Rectangle">
                <a:extLst>
                  <a:ext uri="{FF2B5EF4-FFF2-40B4-BE49-F238E27FC236}">
                    <a16:creationId xmlns:a16="http://schemas.microsoft.com/office/drawing/2014/main" id="{F8640EEC-9E6A-1A43-B394-26A1F3BB6BD8}"/>
                  </a:ext>
                </a:extLst>
              </p:cNvPr>
              <p:cNvSpPr/>
              <p:nvPr/>
            </p:nvSpPr>
            <p:spPr>
              <a:xfrm>
                <a:off x="-1" y="0"/>
                <a:ext cx="568871" cy="2361714"/>
              </a:xfrm>
              <a:prstGeom prst="rect">
                <a:avLst/>
              </a:prstGeom>
              <a:solidFill>
                <a:srgbClr val="7030A0"/>
              </a:solidFill>
              <a:ln w="25400" cap="flat">
                <a:solidFill>
                  <a:srgbClr val="1C466B"/>
                </a:solidFill>
                <a:prstDash val="solid"/>
                <a:round/>
              </a:ln>
              <a:effectLst/>
            </p:spPr>
            <p:txBody>
              <a:bodyPr wrap="square" lIns="34316" tIns="34316" rIns="34316" bIns="34316" numCol="1" anchor="ctr">
                <a:noAutofit/>
              </a:bodyPr>
              <a:lstStyle/>
              <a:p>
                <a:pPr algn="ctr">
                  <a:defRPr>
                    <a:solidFill>
                      <a:srgbClr val="FFFFFF"/>
                    </a:solidFill>
                  </a:defRPr>
                </a:pPr>
                <a:endParaRPr sz="1351"/>
              </a:p>
            </p:txBody>
          </p:sp>
          <p:sp>
            <p:nvSpPr>
              <p:cNvPr id="67" name="Configurator">
                <a:extLst>
                  <a:ext uri="{FF2B5EF4-FFF2-40B4-BE49-F238E27FC236}">
                    <a16:creationId xmlns:a16="http://schemas.microsoft.com/office/drawing/2014/main" id="{B6110DB6-CC56-6947-A4D4-D1D773C4761E}"/>
                  </a:ext>
                </a:extLst>
              </p:cNvPr>
              <p:cNvSpPr txBox="1"/>
              <p:nvPr/>
            </p:nvSpPr>
            <p:spPr>
              <a:xfrm rot="16200000">
                <a:off x="-838003" y="1023789"/>
                <a:ext cx="2244875" cy="314133"/>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316" tIns="34316" rIns="34316" bIns="34316" numCol="1" anchor="ctr">
                <a:spAutoFit/>
              </a:bodyPr>
              <a:lstStyle>
                <a:lvl1pPr algn="ctr">
                  <a:defRPr>
                    <a:solidFill>
                      <a:srgbClr val="FFFFFF"/>
                    </a:solidFill>
                  </a:defRPr>
                </a:lvl1pPr>
              </a:lstStyle>
              <a:p>
                <a:r>
                  <a:rPr lang="en-US" sz="1351" dirty="0"/>
                  <a:t>Optimizer</a:t>
                </a:r>
                <a:r>
                  <a:rPr sz="1351" dirty="0"/>
                  <a:t> </a:t>
                </a:r>
              </a:p>
            </p:txBody>
          </p:sp>
        </p:grpSp>
        <p:grpSp>
          <p:nvGrpSpPr>
            <p:cNvPr id="7" name="Rectangle 6">
              <a:extLst>
                <a:ext uri="{FF2B5EF4-FFF2-40B4-BE49-F238E27FC236}">
                  <a16:creationId xmlns:a16="http://schemas.microsoft.com/office/drawing/2014/main" id="{45E05B79-2FDE-1849-92EA-3187A00C3997}"/>
                </a:ext>
              </a:extLst>
            </p:cNvPr>
            <p:cNvGrpSpPr/>
            <p:nvPr/>
          </p:nvGrpSpPr>
          <p:grpSpPr>
            <a:xfrm>
              <a:off x="3967514" y="0"/>
              <a:ext cx="1179793" cy="2361716"/>
              <a:chOff x="0" y="0"/>
              <a:chExt cx="1179791" cy="2361715"/>
            </a:xfrm>
          </p:grpSpPr>
          <p:sp>
            <p:nvSpPr>
              <p:cNvPr id="64" name="Rectangle">
                <a:extLst>
                  <a:ext uri="{FF2B5EF4-FFF2-40B4-BE49-F238E27FC236}">
                    <a16:creationId xmlns:a16="http://schemas.microsoft.com/office/drawing/2014/main" id="{CC413C79-E08E-1B48-A5E2-7D69138E33A8}"/>
                  </a:ext>
                </a:extLst>
              </p:cNvPr>
              <p:cNvSpPr/>
              <p:nvPr/>
            </p:nvSpPr>
            <p:spPr>
              <a:xfrm>
                <a:off x="0" y="0"/>
                <a:ext cx="1179791" cy="2361715"/>
              </a:xfrm>
              <a:prstGeom prst="rect">
                <a:avLst/>
              </a:prstGeom>
              <a:solidFill>
                <a:schemeClr val="accent6">
                  <a:lumMod val="60000"/>
                  <a:lumOff val="40000"/>
                </a:schemeClr>
              </a:solidFill>
              <a:ln w="25400" cap="flat">
                <a:solidFill>
                  <a:srgbClr val="1C466B"/>
                </a:solidFill>
                <a:prstDash val="solid"/>
                <a:round/>
              </a:ln>
              <a:effectLst/>
            </p:spPr>
            <p:txBody>
              <a:bodyPr wrap="square" lIns="34316" tIns="34316" rIns="34316" bIns="34316" numCol="1" anchor="ctr">
                <a:noAutofit/>
              </a:bodyPr>
              <a:lstStyle/>
              <a:p>
                <a:pPr algn="ctr">
                  <a:defRPr>
                    <a:solidFill>
                      <a:srgbClr val="FFFFFF"/>
                    </a:solidFill>
                  </a:defRPr>
                </a:pPr>
                <a:endParaRPr sz="1351"/>
              </a:p>
            </p:txBody>
          </p:sp>
          <p:sp>
            <p:nvSpPr>
              <p:cNvPr id="65" name="Keyed code for target device">
                <a:extLst>
                  <a:ext uri="{FF2B5EF4-FFF2-40B4-BE49-F238E27FC236}">
                    <a16:creationId xmlns:a16="http://schemas.microsoft.com/office/drawing/2014/main" id="{85B68DC9-C89E-8C49-806B-1F9001F26CED}"/>
                  </a:ext>
                </a:extLst>
              </p:cNvPr>
              <p:cNvSpPr txBox="1"/>
              <p:nvPr/>
            </p:nvSpPr>
            <p:spPr>
              <a:xfrm>
                <a:off x="58420" y="757402"/>
                <a:ext cx="1062950" cy="84691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316" tIns="34316" rIns="34316" bIns="34316" numCol="1" anchor="ctr">
                <a:spAutoFit/>
              </a:bodyPr>
              <a:lstStyle>
                <a:lvl1pPr algn="ctr"/>
              </a:lstStyle>
              <a:p>
                <a:r>
                  <a:rPr sz="1351" dirty="0"/>
                  <a:t> code for target device</a:t>
                </a:r>
              </a:p>
            </p:txBody>
          </p:sp>
        </p:grpSp>
        <p:grpSp>
          <p:nvGrpSpPr>
            <p:cNvPr id="8" name="Rectangle 7">
              <a:extLst>
                <a:ext uri="{FF2B5EF4-FFF2-40B4-BE49-F238E27FC236}">
                  <a16:creationId xmlns:a16="http://schemas.microsoft.com/office/drawing/2014/main" id="{22053E60-070C-B94B-B7BA-2ACA1F773769}"/>
                </a:ext>
              </a:extLst>
            </p:cNvPr>
            <p:cNvGrpSpPr/>
            <p:nvPr/>
          </p:nvGrpSpPr>
          <p:grpSpPr>
            <a:xfrm>
              <a:off x="21409" y="0"/>
              <a:ext cx="2712347" cy="1306531"/>
              <a:chOff x="-1" y="0"/>
              <a:chExt cx="2712346" cy="1306529"/>
            </a:xfrm>
          </p:grpSpPr>
          <p:sp>
            <p:nvSpPr>
              <p:cNvPr id="62" name="Rectangle">
                <a:extLst>
                  <a:ext uri="{FF2B5EF4-FFF2-40B4-BE49-F238E27FC236}">
                    <a16:creationId xmlns:a16="http://schemas.microsoft.com/office/drawing/2014/main" id="{F137F59A-B912-0943-A693-2AA01F1CD8FF}"/>
                  </a:ext>
                </a:extLst>
              </p:cNvPr>
              <p:cNvSpPr/>
              <p:nvPr/>
            </p:nvSpPr>
            <p:spPr>
              <a:xfrm>
                <a:off x="-1" y="0"/>
                <a:ext cx="2712346" cy="1306529"/>
              </a:xfrm>
              <a:prstGeom prst="rect">
                <a:avLst/>
              </a:prstGeom>
              <a:solidFill>
                <a:schemeClr val="accent1">
                  <a:lumMod val="60000"/>
                  <a:lumOff val="40000"/>
                </a:schemeClr>
              </a:solidFill>
              <a:ln w="25400" cap="flat">
                <a:solidFill>
                  <a:srgbClr val="1C466B"/>
                </a:solidFill>
                <a:prstDash val="solid"/>
                <a:round/>
              </a:ln>
              <a:effectLst/>
            </p:spPr>
            <p:txBody>
              <a:bodyPr wrap="square" lIns="34316" tIns="34316" rIns="34316" bIns="34316" numCol="1" anchor="ctr">
                <a:noAutofit/>
              </a:bodyPr>
              <a:lstStyle/>
              <a:p>
                <a:pPr>
                  <a:defRPr>
                    <a:solidFill>
                      <a:srgbClr val="FFFFFF"/>
                    </a:solidFill>
                  </a:defRPr>
                </a:pPr>
                <a:endParaRPr sz="1351"/>
              </a:p>
            </p:txBody>
          </p:sp>
          <p:sp>
            <p:nvSpPr>
              <p:cNvPr id="63" name="Static physics code…">
                <a:extLst>
                  <a:ext uri="{FF2B5EF4-FFF2-40B4-BE49-F238E27FC236}">
                    <a16:creationId xmlns:a16="http://schemas.microsoft.com/office/drawing/2014/main" id="{1B0E05CA-B3C2-AE49-AB27-271AAC1BFC90}"/>
                  </a:ext>
                </a:extLst>
              </p:cNvPr>
              <p:cNvSpPr txBox="1"/>
              <p:nvPr/>
            </p:nvSpPr>
            <p:spPr>
              <a:xfrm>
                <a:off x="58419" y="102780"/>
                <a:ext cx="2595507" cy="1100971"/>
              </a:xfrm>
              <a:prstGeom prst="rect">
                <a:avLst/>
              </a:prstGeom>
              <a:solidFill>
                <a:schemeClr val="accent1">
                  <a:lumMod val="60000"/>
                  <a:lumOff val="40000"/>
                </a:schemeClr>
              </a:solid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316" tIns="34316" rIns="34316" bIns="34316" numCol="1" anchor="ctr">
                <a:spAutoFit/>
              </a:bodyPr>
              <a:lstStyle/>
              <a:p>
                <a:pPr>
                  <a:defRPr b="1"/>
                </a:pPr>
                <a:r>
                  <a:rPr sz="1351" dirty="0"/>
                  <a:t>Static physics code</a:t>
                </a:r>
                <a:endParaRPr sz="1351" dirty="0">
                  <a:solidFill>
                    <a:srgbClr val="FFFFFF"/>
                  </a:solidFill>
                </a:endParaRPr>
              </a:p>
              <a:p>
                <a:pPr marL="214477" indent="-214477">
                  <a:buSzPct val="100000"/>
                  <a:buFont typeface="Arial"/>
                  <a:buChar char="•"/>
                </a:pPr>
                <a:r>
                  <a:rPr sz="1351" dirty="0"/>
                  <a:t>Encoded with </a:t>
                </a:r>
                <a:r>
                  <a:rPr lang="en-US" sz="1351" dirty="0"/>
                  <a:t>macros</a:t>
                </a:r>
                <a:endParaRPr sz="1351" dirty="0">
                  <a:solidFill>
                    <a:srgbClr val="FFFFFF"/>
                  </a:solidFill>
                </a:endParaRPr>
              </a:p>
              <a:p>
                <a:pPr marL="214477" indent="-214477">
                  <a:buSzPct val="100000"/>
                  <a:buFont typeface="Arial"/>
                  <a:buChar char="•"/>
                </a:pPr>
                <a:r>
                  <a:rPr sz="1351" dirty="0"/>
                  <a:t>Including optimization hints as directives</a:t>
                </a:r>
              </a:p>
            </p:txBody>
          </p:sp>
        </p:grpSp>
        <p:grpSp>
          <p:nvGrpSpPr>
            <p:cNvPr id="9" name="Rectangle 8">
              <a:extLst>
                <a:ext uri="{FF2B5EF4-FFF2-40B4-BE49-F238E27FC236}">
                  <a16:creationId xmlns:a16="http://schemas.microsoft.com/office/drawing/2014/main" id="{E7BF3B62-240B-B349-8CEF-ECCAB60B4405}"/>
                </a:ext>
              </a:extLst>
            </p:cNvPr>
            <p:cNvGrpSpPr/>
            <p:nvPr/>
          </p:nvGrpSpPr>
          <p:grpSpPr>
            <a:xfrm>
              <a:off x="-2" y="1577638"/>
              <a:ext cx="2733756" cy="1190475"/>
              <a:chOff x="-1" y="-1"/>
              <a:chExt cx="2733755" cy="1190474"/>
            </a:xfrm>
          </p:grpSpPr>
          <p:sp>
            <p:nvSpPr>
              <p:cNvPr id="60" name="Rectangle">
                <a:extLst>
                  <a:ext uri="{FF2B5EF4-FFF2-40B4-BE49-F238E27FC236}">
                    <a16:creationId xmlns:a16="http://schemas.microsoft.com/office/drawing/2014/main" id="{7029AB53-5D63-3A47-890D-95EC92993380}"/>
                  </a:ext>
                </a:extLst>
              </p:cNvPr>
              <p:cNvSpPr/>
              <p:nvPr/>
            </p:nvSpPr>
            <p:spPr>
              <a:xfrm>
                <a:off x="-1" y="-1"/>
                <a:ext cx="2733755" cy="1190474"/>
              </a:xfrm>
              <a:prstGeom prst="rect">
                <a:avLst/>
              </a:prstGeom>
              <a:solidFill>
                <a:schemeClr val="accent4">
                  <a:lumMod val="60000"/>
                  <a:lumOff val="40000"/>
                </a:schemeClr>
              </a:solidFill>
              <a:ln w="25400" cap="flat">
                <a:solidFill>
                  <a:srgbClr val="1C466B"/>
                </a:solidFill>
                <a:prstDash val="solid"/>
                <a:round/>
              </a:ln>
              <a:effectLst/>
            </p:spPr>
            <p:txBody>
              <a:bodyPr wrap="square" lIns="34316" tIns="34316" rIns="34316" bIns="34316" numCol="1" anchor="ctr">
                <a:noAutofit/>
              </a:bodyPr>
              <a:lstStyle/>
              <a:p>
                <a:pPr algn="ctr">
                  <a:defRPr>
                    <a:solidFill>
                      <a:srgbClr val="FFFFFF"/>
                    </a:solidFill>
                  </a:defRPr>
                </a:pPr>
                <a:endParaRPr sz="1351"/>
              </a:p>
            </p:txBody>
          </p:sp>
          <p:sp>
            <p:nvSpPr>
              <p:cNvPr id="61" name="Platform specific information">
                <a:extLst>
                  <a:ext uri="{FF2B5EF4-FFF2-40B4-BE49-F238E27FC236}">
                    <a16:creationId xmlns:a16="http://schemas.microsoft.com/office/drawing/2014/main" id="{773B971F-E59D-BF48-8A43-105EF1A90DCA}"/>
                  </a:ext>
                </a:extLst>
              </p:cNvPr>
              <p:cNvSpPr txBox="1"/>
              <p:nvPr/>
            </p:nvSpPr>
            <p:spPr>
              <a:xfrm>
                <a:off x="58419" y="425844"/>
                <a:ext cx="2616916" cy="338784"/>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316" tIns="34316" rIns="34316" bIns="34316" numCol="1" anchor="ctr">
                <a:spAutoFit/>
              </a:bodyPr>
              <a:lstStyle>
                <a:lvl1pPr algn="ctr"/>
              </a:lstStyle>
              <a:p>
                <a:r>
                  <a:rPr sz="1351"/>
                  <a:t>Platform specific information</a:t>
                </a:r>
              </a:p>
            </p:txBody>
          </p:sp>
        </p:grpSp>
        <p:grpSp>
          <p:nvGrpSpPr>
            <p:cNvPr id="10" name="Rectangle 9">
              <a:extLst>
                <a:ext uri="{FF2B5EF4-FFF2-40B4-BE49-F238E27FC236}">
                  <a16:creationId xmlns:a16="http://schemas.microsoft.com/office/drawing/2014/main" id="{7739EF9C-B482-5945-B2BD-BF42A8FA63EC}"/>
                </a:ext>
              </a:extLst>
            </p:cNvPr>
            <p:cNvGrpSpPr/>
            <p:nvPr/>
          </p:nvGrpSpPr>
          <p:grpSpPr>
            <a:xfrm>
              <a:off x="3899959" y="3231179"/>
              <a:ext cx="1247347" cy="2361717"/>
              <a:chOff x="0" y="0"/>
              <a:chExt cx="1247345" cy="2361715"/>
            </a:xfrm>
          </p:grpSpPr>
          <p:sp>
            <p:nvSpPr>
              <p:cNvPr id="58" name="Rectangle">
                <a:extLst>
                  <a:ext uri="{FF2B5EF4-FFF2-40B4-BE49-F238E27FC236}">
                    <a16:creationId xmlns:a16="http://schemas.microsoft.com/office/drawing/2014/main" id="{32225D52-6F36-E148-9F3D-D78B388890B8}"/>
                  </a:ext>
                </a:extLst>
              </p:cNvPr>
              <p:cNvSpPr/>
              <p:nvPr/>
            </p:nvSpPr>
            <p:spPr>
              <a:xfrm>
                <a:off x="0" y="0"/>
                <a:ext cx="1247345" cy="2361715"/>
              </a:xfrm>
              <a:prstGeom prst="rect">
                <a:avLst/>
              </a:prstGeom>
              <a:solidFill>
                <a:schemeClr val="accent6">
                  <a:lumMod val="60000"/>
                  <a:lumOff val="40000"/>
                </a:schemeClr>
              </a:solidFill>
              <a:ln w="25400" cap="flat">
                <a:solidFill>
                  <a:srgbClr val="1C466B"/>
                </a:solidFill>
                <a:prstDash val="solid"/>
                <a:round/>
              </a:ln>
              <a:effectLst/>
            </p:spPr>
            <p:txBody>
              <a:bodyPr wrap="square" lIns="34316" tIns="34316" rIns="34316" bIns="34316" numCol="1" anchor="ctr">
                <a:noAutofit/>
              </a:bodyPr>
              <a:lstStyle/>
              <a:p>
                <a:pPr algn="ctr">
                  <a:defRPr>
                    <a:solidFill>
                      <a:srgbClr val="FFFFFF"/>
                    </a:solidFill>
                  </a:defRPr>
                </a:pPr>
                <a:endParaRPr sz="1351"/>
              </a:p>
            </p:txBody>
          </p:sp>
          <p:sp>
            <p:nvSpPr>
              <p:cNvPr id="59" name="Recipe for control flow in time…">
                <a:extLst>
                  <a:ext uri="{FF2B5EF4-FFF2-40B4-BE49-F238E27FC236}">
                    <a16:creationId xmlns:a16="http://schemas.microsoft.com/office/drawing/2014/main" id="{0D00E2D4-94E3-9A43-82A2-469A1B871BB4}"/>
                  </a:ext>
                </a:extLst>
              </p:cNvPr>
              <p:cNvSpPr txBox="1"/>
              <p:nvPr/>
            </p:nvSpPr>
            <p:spPr>
              <a:xfrm>
                <a:off x="58420" y="630370"/>
                <a:ext cx="1130504" cy="1100972"/>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316" tIns="34316" rIns="34316" bIns="34316" numCol="1" anchor="ctr">
                <a:spAutoFit/>
              </a:bodyPr>
              <a:lstStyle/>
              <a:p>
                <a:pPr algn="ctr"/>
                <a:r>
                  <a:rPr sz="1351" dirty="0"/>
                  <a:t>Recipe for control flow in time</a:t>
                </a:r>
                <a:endParaRPr sz="1351" dirty="0">
                  <a:solidFill>
                    <a:srgbClr val="FFFFFF"/>
                  </a:solidFill>
                </a:endParaRPr>
              </a:p>
              <a:p>
                <a:pPr algn="ctr"/>
                <a:r>
                  <a:rPr sz="1351" dirty="0"/>
                  <a:t>stepping</a:t>
                </a:r>
              </a:p>
            </p:txBody>
          </p:sp>
        </p:grpSp>
        <p:grpSp>
          <p:nvGrpSpPr>
            <p:cNvPr id="11" name="Rectangle 10">
              <a:extLst>
                <a:ext uri="{FF2B5EF4-FFF2-40B4-BE49-F238E27FC236}">
                  <a16:creationId xmlns:a16="http://schemas.microsoft.com/office/drawing/2014/main" id="{0A51348D-7D20-B544-80EE-56D139F46E12}"/>
                </a:ext>
              </a:extLst>
            </p:cNvPr>
            <p:cNvGrpSpPr/>
            <p:nvPr/>
          </p:nvGrpSpPr>
          <p:grpSpPr>
            <a:xfrm>
              <a:off x="5472954" y="3231178"/>
              <a:ext cx="589762" cy="2361719"/>
              <a:chOff x="0" y="-1"/>
              <a:chExt cx="589760" cy="2361718"/>
            </a:xfrm>
          </p:grpSpPr>
          <p:sp>
            <p:nvSpPr>
              <p:cNvPr id="56" name="Rectangle">
                <a:extLst>
                  <a:ext uri="{FF2B5EF4-FFF2-40B4-BE49-F238E27FC236}">
                    <a16:creationId xmlns:a16="http://schemas.microsoft.com/office/drawing/2014/main" id="{11CF896D-2B3C-B745-931D-6974CA49CA64}"/>
                  </a:ext>
                </a:extLst>
              </p:cNvPr>
              <p:cNvSpPr/>
              <p:nvPr/>
            </p:nvSpPr>
            <p:spPr>
              <a:xfrm>
                <a:off x="0" y="-1"/>
                <a:ext cx="589760" cy="2361718"/>
              </a:xfrm>
              <a:prstGeom prst="rect">
                <a:avLst/>
              </a:prstGeom>
              <a:solidFill>
                <a:srgbClr val="7030A0"/>
              </a:solidFill>
              <a:ln w="25400" cap="flat">
                <a:solidFill>
                  <a:schemeClr val="accent1"/>
                </a:solidFill>
                <a:prstDash val="solid"/>
                <a:round/>
              </a:ln>
              <a:effectLst/>
            </p:spPr>
            <p:txBody>
              <a:bodyPr wrap="square" lIns="34316" tIns="34316" rIns="34316" bIns="34316" numCol="1" anchor="ctr">
                <a:noAutofit/>
              </a:bodyPr>
              <a:lstStyle/>
              <a:p>
                <a:pPr algn="ctr">
                  <a:defRPr>
                    <a:solidFill>
                      <a:srgbClr val="FFFFFF"/>
                    </a:solidFill>
                  </a:defRPr>
                </a:pPr>
                <a:endParaRPr sz="1351"/>
              </a:p>
            </p:txBody>
          </p:sp>
          <p:sp>
            <p:nvSpPr>
              <p:cNvPr id="57" name="Recipe translator">
                <a:extLst>
                  <a:ext uri="{FF2B5EF4-FFF2-40B4-BE49-F238E27FC236}">
                    <a16:creationId xmlns:a16="http://schemas.microsoft.com/office/drawing/2014/main" id="{9CEF4420-D076-6740-83E4-8046D6EF41C2}"/>
                  </a:ext>
                </a:extLst>
              </p:cNvPr>
              <p:cNvSpPr txBox="1"/>
              <p:nvPr/>
            </p:nvSpPr>
            <p:spPr>
              <a:xfrm rot="16200000">
                <a:off x="-827559" y="1023791"/>
                <a:ext cx="2244879" cy="314132"/>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316" tIns="34316" rIns="34316" bIns="34316" numCol="1" anchor="ctr">
                <a:spAutoFit/>
              </a:bodyPr>
              <a:lstStyle>
                <a:lvl1pPr algn="ctr">
                  <a:defRPr>
                    <a:solidFill>
                      <a:srgbClr val="FFFFFF"/>
                    </a:solidFill>
                  </a:defRPr>
                </a:lvl1pPr>
              </a:lstStyle>
              <a:p>
                <a:r>
                  <a:rPr sz="1351"/>
                  <a:t>Recipe translator</a:t>
                </a:r>
              </a:p>
            </p:txBody>
          </p:sp>
        </p:grpSp>
        <p:grpSp>
          <p:nvGrpSpPr>
            <p:cNvPr id="12" name="Rectangle 11">
              <a:extLst>
                <a:ext uri="{FF2B5EF4-FFF2-40B4-BE49-F238E27FC236}">
                  <a16:creationId xmlns:a16="http://schemas.microsoft.com/office/drawing/2014/main" id="{A76CB0B7-A24D-144D-9A35-58889B5CFC77}"/>
                </a:ext>
              </a:extLst>
            </p:cNvPr>
            <p:cNvGrpSpPr/>
            <p:nvPr/>
          </p:nvGrpSpPr>
          <p:grpSpPr>
            <a:xfrm>
              <a:off x="6534944" y="3231178"/>
              <a:ext cx="1179795" cy="2373484"/>
              <a:chOff x="-1" y="-1"/>
              <a:chExt cx="1179794" cy="2373483"/>
            </a:xfrm>
          </p:grpSpPr>
          <p:sp>
            <p:nvSpPr>
              <p:cNvPr id="54" name="Rectangle">
                <a:extLst>
                  <a:ext uri="{FF2B5EF4-FFF2-40B4-BE49-F238E27FC236}">
                    <a16:creationId xmlns:a16="http://schemas.microsoft.com/office/drawing/2014/main" id="{5FF6621B-0DAF-9C40-91A1-361487573AE8}"/>
                  </a:ext>
                </a:extLst>
              </p:cNvPr>
              <p:cNvSpPr/>
              <p:nvPr/>
            </p:nvSpPr>
            <p:spPr>
              <a:xfrm>
                <a:off x="-1" y="-1"/>
                <a:ext cx="1179794" cy="2373483"/>
              </a:xfrm>
              <a:prstGeom prst="rect">
                <a:avLst/>
              </a:prstGeom>
              <a:solidFill>
                <a:schemeClr val="accent1">
                  <a:lumMod val="75000"/>
                </a:schemeClr>
              </a:solidFill>
              <a:ln w="25400" cap="flat">
                <a:solidFill>
                  <a:srgbClr val="1C466B"/>
                </a:solidFill>
                <a:prstDash val="solid"/>
                <a:round/>
              </a:ln>
              <a:effectLst/>
            </p:spPr>
            <p:txBody>
              <a:bodyPr wrap="square" lIns="34316" tIns="34316" rIns="34316" bIns="34316" numCol="1" anchor="ctr">
                <a:noAutofit/>
              </a:bodyPr>
              <a:lstStyle/>
              <a:p>
                <a:pPr algn="ctr">
                  <a:defRPr>
                    <a:solidFill>
                      <a:srgbClr val="FFFFFF"/>
                    </a:solidFill>
                  </a:defRPr>
                </a:pPr>
                <a:endParaRPr sz="1351"/>
              </a:p>
            </p:txBody>
          </p:sp>
          <p:sp>
            <p:nvSpPr>
              <p:cNvPr id="55" name="Source code for time…">
                <a:extLst>
                  <a:ext uri="{FF2B5EF4-FFF2-40B4-BE49-F238E27FC236}">
                    <a16:creationId xmlns:a16="http://schemas.microsoft.com/office/drawing/2014/main" id="{E03E5F16-F717-8C49-83F0-2F4D6FE43D3C}"/>
                  </a:ext>
                </a:extLst>
              </p:cNvPr>
              <p:cNvSpPr txBox="1"/>
              <p:nvPr/>
            </p:nvSpPr>
            <p:spPr>
              <a:xfrm>
                <a:off x="58419" y="255160"/>
                <a:ext cx="1062956" cy="1863160"/>
              </a:xfrm>
              <a:prstGeom prst="rect">
                <a:avLst/>
              </a:prstGeom>
              <a:solidFill>
                <a:schemeClr val="accent1">
                  <a:lumMod val="75000"/>
                </a:schemeClr>
              </a:solid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316" tIns="34316" rIns="34316" bIns="34316" numCol="1" anchor="ctr">
                <a:spAutoFit/>
              </a:bodyPr>
              <a:lstStyle/>
              <a:p>
                <a:pPr algn="ctr">
                  <a:defRPr>
                    <a:solidFill>
                      <a:srgbClr val="FFFFFF"/>
                    </a:solidFill>
                  </a:defRPr>
                </a:pPr>
                <a:r>
                  <a:rPr sz="1351" dirty="0"/>
                  <a:t>Source code for time</a:t>
                </a:r>
              </a:p>
              <a:p>
                <a:pPr algn="ctr">
                  <a:defRPr>
                    <a:solidFill>
                      <a:srgbClr val="FFFFFF"/>
                    </a:solidFill>
                  </a:defRPr>
                </a:pPr>
                <a:r>
                  <a:rPr sz="1351" dirty="0"/>
                  <a:t>stepping</a:t>
                </a:r>
              </a:p>
              <a:p>
                <a:pPr algn="ctr">
                  <a:defRPr>
                    <a:solidFill>
                      <a:srgbClr val="FFFFFF"/>
                    </a:solidFill>
                  </a:defRPr>
                </a:pPr>
                <a:r>
                  <a:rPr lang="en-US" sz="1351" dirty="0"/>
                  <a:t>a</a:t>
                </a:r>
                <a:r>
                  <a:rPr sz="1351" dirty="0"/>
                  <a:t>nd </a:t>
                </a:r>
              </a:p>
              <a:p>
                <a:pPr algn="ctr">
                  <a:defRPr>
                    <a:solidFill>
                      <a:srgbClr val="FFFFFF"/>
                    </a:solidFill>
                  </a:defRPr>
                </a:pPr>
                <a:r>
                  <a:rPr lang="en-US" sz="1351" dirty="0"/>
                  <a:t>r</a:t>
                </a:r>
                <a:r>
                  <a:rPr sz="1351" dirty="0"/>
                  <a:t>untime pipeline</a:t>
                </a:r>
              </a:p>
            </p:txBody>
          </p:sp>
        </p:grpSp>
        <p:grpSp>
          <p:nvGrpSpPr>
            <p:cNvPr id="13" name="Rectangle 12">
              <a:extLst>
                <a:ext uri="{FF2B5EF4-FFF2-40B4-BE49-F238E27FC236}">
                  <a16:creationId xmlns:a16="http://schemas.microsoft.com/office/drawing/2014/main" id="{0FAB36EC-C3C2-894D-80DB-19BD6A4A829F}"/>
                </a:ext>
              </a:extLst>
            </p:cNvPr>
            <p:cNvGrpSpPr/>
            <p:nvPr/>
          </p:nvGrpSpPr>
          <p:grpSpPr>
            <a:xfrm>
              <a:off x="21409" y="4470184"/>
              <a:ext cx="2712345" cy="1171100"/>
              <a:chOff x="0" y="-1"/>
              <a:chExt cx="2712343" cy="1171099"/>
            </a:xfrm>
          </p:grpSpPr>
          <p:sp>
            <p:nvSpPr>
              <p:cNvPr id="52" name="Rectangle">
                <a:extLst>
                  <a:ext uri="{FF2B5EF4-FFF2-40B4-BE49-F238E27FC236}">
                    <a16:creationId xmlns:a16="http://schemas.microsoft.com/office/drawing/2014/main" id="{72635198-8F5D-504C-B591-1D3027D68478}"/>
                  </a:ext>
                </a:extLst>
              </p:cNvPr>
              <p:cNvSpPr/>
              <p:nvPr/>
            </p:nvSpPr>
            <p:spPr>
              <a:xfrm>
                <a:off x="0" y="-1"/>
                <a:ext cx="2712343" cy="1171099"/>
              </a:xfrm>
              <a:prstGeom prst="rect">
                <a:avLst/>
              </a:prstGeom>
              <a:solidFill>
                <a:schemeClr val="accent1">
                  <a:lumMod val="60000"/>
                  <a:lumOff val="40000"/>
                </a:schemeClr>
              </a:solidFill>
              <a:ln w="25400" cap="flat">
                <a:solidFill>
                  <a:srgbClr val="1C466B"/>
                </a:solidFill>
                <a:prstDash val="solid"/>
                <a:round/>
              </a:ln>
              <a:effectLst/>
            </p:spPr>
            <p:txBody>
              <a:bodyPr wrap="square" lIns="34316" tIns="34316" rIns="34316" bIns="34316" numCol="1" anchor="ctr">
                <a:noAutofit/>
              </a:bodyPr>
              <a:lstStyle/>
              <a:p>
                <a:pPr algn="ctr">
                  <a:defRPr>
                    <a:solidFill>
                      <a:srgbClr val="FFFFFF"/>
                    </a:solidFill>
                  </a:defRPr>
                </a:pPr>
                <a:endParaRPr sz="1351"/>
              </a:p>
            </p:txBody>
          </p:sp>
          <p:sp>
            <p:nvSpPr>
              <p:cNvPr id="53" name="Library of runtime configurations">
                <a:extLst>
                  <a:ext uri="{FF2B5EF4-FFF2-40B4-BE49-F238E27FC236}">
                    <a16:creationId xmlns:a16="http://schemas.microsoft.com/office/drawing/2014/main" id="{A84E478A-9800-B949-A595-E08022910DBC}"/>
                  </a:ext>
                </a:extLst>
              </p:cNvPr>
              <p:cNvSpPr txBox="1"/>
              <p:nvPr/>
            </p:nvSpPr>
            <p:spPr>
              <a:xfrm>
                <a:off x="58420" y="289124"/>
                <a:ext cx="2595504" cy="592846"/>
              </a:xfrm>
              <a:prstGeom prst="rect">
                <a:avLst/>
              </a:prstGeom>
              <a:solidFill>
                <a:schemeClr val="accent1">
                  <a:lumMod val="60000"/>
                  <a:lumOff val="40000"/>
                </a:schemeClr>
              </a:solid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316" tIns="34316" rIns="34316" bIns="34316" numCol="1" anchor="ctr">
                <a:spAutoFit/>
              </a:bodyPr>
              <a:lstStyle>
                <a:lvl1pPr algn="ctr"/>
              </a:lstStyle>
              <a:p>
                <a:r>
                  <a:rPr sz="1351"/>
                  <a:t>Library of runtime configurations</a:t>
                </a:r>
              </a:p>
            </p:txBody>
          </p:sp>
        </p:grpSp>
        <p:grpSp>
          <p:nvGrpSpPr>
            <p:cNvPr id="14" name="Rectangle 13">
              <a:extLst>
                <a:ext uri="{FF2B5EF4-FFF2-40B4-BE49-F238E27FC236}">
                  <a16:creationId xmlns:a16="http://schemas.microsoft.com/office/drawing/2014/main" id="{DFE8AD76-2E0E-9D4A-A46F-20789D67F248}"/>
                </a:ext>
              </a:extLst>
            </p:cNvPr>
            <p:cNvGrpSpPr/>
            <p:nvPr/>
          </p:nvGrpSpPr>
          <p:grpSpPr>
            <a:xfrm>
              <a:off x="5479750" y="11764"/>
              <a:ext cx="589762" cy="2361719"/>
              <a:chOff x="0" y="-1"/>
              <a:chExt cx="589760" cy="2361718"/>
            </a:xfrm>
          </p:grpSpPr>
          <p:sp>
            <p:nvSpPr>
              <p:cNvPr id="50" name="Rectangle">
                <a:extLst>
                  <a:ext uri="{FF2B5EF4-FFF2-40B4-BE49-F238E27FC236}">
                    <a16:creationId xmlns:a16="http://schemas.microsoft.com/office/drawing/2014/main" id="{5CB3395B-0899-A748-8E64-9F4E3FC38880}"/>
                  </a:ext>
                </a:extLst>
              </p:cNvPr>
              <p:cNvSpPr/>
              <p:nvPr/>
            </p:nvSpPr>
            <p:spPr>
              <a:xfrm>
                <a:off x="0" y="-1"/>
                <a:ext cx="589760" cy="2361718"/>
              </a:xfrm>
              <a:prstGeom prst="rect">
                <a:avLst/>
              </a:prstGeom>
              <a:solidFill>
                <a:srgbClr val="7030A0"/>
              </a:solidFill>
              <a:ln w="25400" cap="flat">
                <a:solidFill>
                  <a:schemeClr val="accent1"/>
                </a:solidFill>
                <a:prstDash val="solid"/>
                <a:round/>
              </a:ln>
              <a:effectLst/>
            </p:spPr>
            <p:txBody>
              <a:bodyPr wrap="square" lIns="34316" tIns="34316" rIns="34316" bIns="34316" numCol="1" anchor="ctr">
                <a:noAutofit/>
              </a:bodyPr>
              <a:lstStyle/>
              <a:p>
                <a:pPr algn="ctr">
                  <a:defRPr>
                    <a:solidFill>
                      <a:srgbClr val="FFFFFF"/>
                    </a:solidFill>
                  </a:defRPr>
                </a:pPr>
                <a:endParaRPr sz="1351"/>
              </a:p>
            </p:txBody>
          </p:sp>
          <p:sp>
            <p:nvSpPr>
              <p:cNvPr id="51" name="translator">
                <a:extLst>
                  <a:ext uri="{FF2B5EF4-FFF2-40B4-BE49-F238E27FC236}">
                    <a16:creationId xmlns:a16="http://schemas.microsoft.com/office/drawing/2014/main" id="{A0896222-9EC6-9842-A630-F02FA564F0B2}"/>
                  </a:ext>
                </a:extLst>
              </p:cNvPr>
              <p:cNvSpPr txBox="1"/>
              <p:nvPr/>
            </p:nvSpPr>
            <p:spPr>
              <a:xfrm rot="16200000">
                <a:off x="-827559" y="1023791"/>
                <a:ext cx="2244879" cy="314132"/>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316" tIns="34316" rIns="34316" bIns="34316" numCol="1" anchor="ctr">
                <a:spAutoFit/>
              </a:bodyPr>
              <a:lstStyle>
                <a:lvl1pPr algn="ctr">
                  <a:defRPr>
                    <a:solidFill>
                      <a:srgbClr val="FFFFFF"/>
                    </a:solidFill>
                  </a:defRPr>
                </a:lvl1pPr>
              </a:lstStyle>
              <a:p>
                <a:r>
                  <a:rPr lang="en-US" sz="1351" dirty="0"/>
                  <a:t>T</a:t>
                </a:r>
                <a:r>
                  <a:rPr sz="1351" dirty="0"/>
                  <a:t>ranslator</a:t>
                </a:r>
              </a:p>
            </p:txBody>
          </p:sp>
        </p:grpSp>
        <p:grpSp>
          <p:nvGrpSpPr>
            <p:cNvPr id="15" name="Rectangle 14">
              <a:extLst>
                <a:ext uri="{FF2B5EF4-FFF2-40B4-BE49-F238E27FC236}">
                  <a16:creationId xmlns:a16="http://schemas.microsoft.com/office/drawing/2014/main" id="{BF5014D2-F011-0849-979E-80C61980620A}"/>
                </a:ext>
              </a:extLst>
            </p:cNvPr>
            <p:cNvGrpSpPr/>
            <p:nvPr/>
          </p:nvGrpSpPr>
          <p:grpSpPr>
            <a:xfrm>
              <a:off x="6534947" y="-1"/>
              <a:ext cx="1179793" cy="2373483"/>
              <a:chOff x="0" y="-1"/>
              <a:chExt cx="1179791" cy="2373482"/>
            </a:xfrm>
          </p:grpSpPr>
          <p:sp>
            <p:nvSpPr>
              <p:cNvPr id="48" name="Rectangle">
                <a:extLst>
                  <a:ext uri="{FF2B5EF4-FFF2-40B4-BE49-F238E27FC236}">
                    <a16:creationId xmlns:a16="http://schemas.microsoft.com/office/drawing/2014/main" id="{95DB6F89-71BD-2948-9773-A5DDBEF871E3}"/>
                  </a:ext>
                </a:extLst>
              </p:cNvPr>
              <p:cNvSpPr/>
              <p:nvPr/>
            </p:nvSpPr>
            <p:spPr>
              <a:xfrm>
                <a:off x="0" y="-1"/>
                <a:ext cx="1179791" cy="2373482"/>
              </a:xfrm>
              <a:prstGeom prst="rect">
                <a:avLst/>
              </a:prstGeom>
              <a:solidFill>
                <a:schemeClr val="accent1">
                  <a:lumMod val="75000"/>
                </a:schemeClr>
              </a:solidFill>
              <a:ln w="25400" cap="flat">
                <a:solidFill>
                  <a:srgbClr val="1C466B"/>
                </a:solidFill>
                <a:prstDash val="solid"/>
                <a:round/>
              </a:ln>
              <a:effectLst/>
            </p:spPr>
            <p:txBody>
              <a:bodyPr wrap="square" lIns="34316" tIns="34316" rIns="34316" bIns="34316" numCol="1" anchor="ctr">
                <a:noAutofit/>
              </a:bodyPr>
              <a:lstStyle/>
              <a:p>
                <a:pPr algn="ctr">
                  <a:defRPr>
                    <a:solidFill>
                      <a:srgbClr val="FFFFFF"/>
                    </a:solidFill>
                  </a:defRPr>
                </a:pPr>
                <a:endParaRPr sz="1351"/>
              </a:p>
            </p:txBody>
          </p:sp>
          <p:sp>
            <p:nvSpPr>
              <p:cNvPr id="49" name="Source code for physics operators">
                <a:extLst>
                  <a:ext uri="{FF2B5EF4-FFF2-40B4-BE49-F238E27FC236}">
                    <a16:creationId xmlns:a16="http://schemas.microsoft.com/office/drawing/2014/main" id="{3A692CEB-474F-CC4D-B6DF-AEE53F33174B}"/>
                  </a:ext>
                </a:extLst>
              </p:cNvPr>
              <p:cNvSpPr txBox="1"/>
              <p:nvPr/>
            </p:nvSpPr>
            <p:spPr>
              <a:xfrm>
                <a:off x="58420" y="636254"/>
                <a:ext cx="1062950" cy="1100972"/>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316" tIns="34316" rIns="34316" bIns="34316" numCol="1" anchor="ctr">
                <a:spAutoFit/>
              </a:bodyPr>
              <a:lstStyle>
                <a:lvl1pPr algn="ctr">
                  <a:defRPr>
                    <a:solidFill>
                      <a:srgbClr val="FFFFFF"/>
                    </a:solidFill>
                  </a:defRPr>
                </a:lvl1pPr>
              </a:lstStyle>
              <a:p>
                <a:r>
                  <a:rPr sz="1351"/>
                  <a:t>Source code for physics operators</a:t>
                </a:r>
              </a:p>
            </p:txBody>
          </p:sp>
        </p:grpSp>
        <p:grpSp>
          <p:nvGrpSpPr>
            <p:cNvPr id="16" name="Rectangle 15">
              <a:extLst>
                <a:ext uri="{FF2B5EF4-FFF2-40B4-BE49-F238E27FC236}">
                  <a16:creationId xmlns:a16="http://schemas.microsoft.com/office/drawing/2014/main" id="{ABC54C09-2984-5940-AACE-0662A634CC3F}"/>
                </a:ext>
              </a:extLst>
            </p:cNvPr>
            <p:cNvGrpSpPr/>
            <p:nvPr/>
          </p:nvGrpSpPr>
          <p:grpSpPr>
            <a:xfrm>
              <a:off x="3041516" y="3231179"/>
              <a:ext cx="593554" cy="2361716"/>
              <a:chOff x="0" y="0"/>
              <a:chExt cx="593552" cy="2361714"/>
            </a:xfrm>
          </p:grpSpPr>
          <p:sp>
            <p:nvSpPr>
              <p:cNvPr id="46" name="Rectangle">
                <a:extLst>
                  <a:ext uri="{FF2B5EF4-FFF2-40B4-BE49-F238E27FC236}">
                    <a16:creationId xmlns:a16="http://schemas.microsoft.com/office/drawing/2014/main" id="{A1CCF214-2225-9749-AE73-8A08ECA8B4B0}"/>
                  </a:ext>
                </a:extLst>
              </p:cNvPr>
              <p:cNvSpPr/>
              <p:nvPr/>
            </p:nvSpPr>
            <p:spPr>
              <a:xfrm>
                <a:off x="0" y="0"/>
                <a:ext cx="593552" cy="2361714"/>
              </a:xfrm>
              <a:prstGeom prst="rect">
                <a:avLst/>
              </a:prstGeom>
              <a:solidFill>
                <a:srgbClr val="7030A0"/>
              </a:solidFill>
              <a:ln w="25400" cap="flat">
                <a:solidFill>
                  <a:srgbClr val="1C466B"/>
                </a:solidFill>
                <a:prstDash val="solid"/>
                <a:round/>
              </a:ln>
              <a:effectLst/>
            </p:spPr>
            <p:txBody>
              <a:bodyPr wrap="square" lIns="34316" tIns="34316" rIns="34316" bIns="34316" numCol="1" anchor="ctr">
                <a:noAutofit/>
              </a:bodyPr>
              <a:lstStyle/>
              <a:p>
                <a:pPr algn="ctr">
                  <a:defRPr>
                    <a:solidFill>
                      <a:srgbClr val="FFFFFF"/>
                    </a:solidFill>
                  </a:defRPr>
                </a:pPr>
                <a:endParaRPr sz="1351"/>
              </a:p>
            </p:txBody>
          </p:sp>
          <p:sp>
            <p:nvSpPr>
              <p:cNvPr id="47" name="Human in the loop">
                <a:extLst>
                  <a:ext uri="{FF2B5EF4-FFF2-40B4-BE49-F238E27FC236}">
                    <a16:creationId xmlns:a16="http://schemas.microsoft.com/office/drawing/2014/main" id="{9F0A97E1-1C39-C547-BA44-8AB2F4B5FE2D}"/>
                  </a:ext>
                </a:extLst>
              </p:cNvPr>
              <p:cNvSpPr txBox="1"/>
              <p:nvPr/>
            </p:nvSpPr>
            <p:spPr>
              <a:xfrm rot="16200000">
                <a:off x="-825661" y="1023791"/>
                <a:ext cx="2244875" cy="314132"/>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316" tIns="34316" rIns="34316" bIns="34316" numCol="1" anchor="ctr">
                <a:spAutoFit/>
              </a:bodyPr>
              <a:lstStyle>
                <a:lvl1pPr algn="ctr">
                  <a:defRPr>
                    <a:solidFill>
                      <a:srgbClr val="FFFFFF"/>
                    </a:solidFill>
                  </a:defRPr>
                </a:lvl1pPr>
              </a:lstStyle>
              <a:p>
                <a:r>
                  <a:rPr sz="1351"/>
                  <a:t>Human in the loop</a:t>
                </a:r>
              </a:p>
            </p:txBody>
          </p:sp>
        </p:grpSp>
        <p:sp>
          <p:nvSpPr>
            <p:cNvPr id="17" name="Straight Arrow Connector 16">
              <a:extLst>
                <a:ext uri="{FF2B5EF4-FFF2-40B4-BE49-F238E27FC236}">
                  <a16:creationId xmlns:a16="http://schemas.microsoft.com/office/drawing/2014/main" id="{27587CEB-C0A5-594E-8510-160B1CA67CD6}"/>
                </a:ext>
              </a:extLst>
            </p:cNvPr>
            <p:cNvSpPr/>
            <p:nvPr/>
          </p:nvSpPr>
          <p:spPr>
            <a:xfrm>
              <a:off x="2733755" y="653266"/>
              <a:ext cx="332445" cy="4609"/>
            </a:xfrm>
            <a:prstGeom prst="line">
              <a:avLst/>
            </a:prstGeom>
            <a:noFill/>
            <a:ln w="38100" cap="flat">
              <a:solidFill>
                <a:srgbClr val="000000"/>
              </a:solidFill>
              <a:prstDash val="solid"/>
              <a:round/>
              <a:tailEnd type="triangle" w="med" len="med"/>
            </a:ln>
            <a:effectLst/>
          </p:spPr>
          <p:txBody>
            <a:bodyPr wrap="square" lIns="34316" tIns="34316" rIns="34316" bIns="34316" numCol="1" anchor="t">
              <a:noAutofit/>
            </a:bodyPr>
            <a:lstStyle/>
            <a:p>
              <a:endParaRPr sz="1351"/>
            </a:p>
          </p:txBody>
        </p:sp>
        <p:sp>
          <p:nvSpPr>
            <p:cNvPr id="18" name="Straight Arrow Connector 17">
              <a:extLst>
                <a:ext uri="{FF2B5EF4-FFF2-40B4-BE49-F238E27FC236}">
                  <a16:creationId xmlns:a16="http://schemas.microsoft.com/office/drawing/2014/main" id="{14DCD9D0-78BA-A442-887E-6D36A6E92DE0}"/>
                </a:ext>
              </a:extLst>
            </p:cNvPr>
            <p:cNvSpPr/>
            <p:nvPr/>
          </p:nvSpPr>
          <p:spPr>
            <a:xfrm>
              <a:off x="2733753" y="2160918"/>
              <a:ext cx="307763" cy="4609"/>
            </a:xfrm>
            <a:prstGeom prst="line">
              <a:avLst/>
            </a:prstGeom>
            <a:noFill/>
            <a:ln w="38100" cap="flat">
              <a:solidFill>
                <a:srgbClr val="000000"/>
              </a:solidFill>
              <a:prstDash val="solid"/>
              <a:round/>
              <a:tailEnd type="triangle" w="med" len="med"/>
            </a:ln>
            <a:effectLst/>
          </p:spPr>
          <p:txBody>
            <a:bodyPr wrap="square" lIns="34316" tIns="34316" rIns="34316" bIns="34316" numCol="1" anchor="t">
              <a:noAutofit/>
            </a:bodyPr>
            <a:lstStyle/>
            <a:p>
              <a:endParaRPr sz="1351"/>
            </a:p>
          </p:txBody>
        </p:sp>
        <p:sp>
          <p:nvSpPr>
            <p:cNvPr id="19" name="Elbow Connector 18">
              <a:extLst>
                <a:ext uri="{FF2B5EF4-FFF2-40B4-BE49-F238E27FC236}">
                  <a16:creationId xmlns:a16="http://schemas.microsoft.com/office/drawing/2014/main" id="{8CE47963-1F86-A94F-A9BC-92F57D212F8A}"/>
                </a:ext>
              </a:extLst>
            </p:cNvPr>
            <p:cNvSpPr/>
            <p:nvPr/>
          </p:nvSpPr>
          <p:spPr>
            <a:xfrm rot="16200000" flipH="1">
              <a:off x="2648009" y="2540896"/>
              <a:ext cx="776027" cy="60454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815" y="0"/>
                  </a:lnTo>
                  <a:lnTo>
                    <a:pt x="815" y="21600"/>
                  </a:lnTo>
                  <a:lnTo>
                    <a:pt x="21600" y="21600"/>
                  </a:lnTo>
                </a:path>
              </a:pathLst>
            </a:custGeom>
            <a:noFill/>
            <a:ln w="38100" cap="flat">
              <a:solidFill>
                <a:srgbClr val="000000"/>
              </a:solidFill>
              <a:prstDash val="solid"/>
              <a:round/>
              <a:tailEnd type="triangle" w="med" len="med"/>
            </a:ln>
            <a:effectLst/>
          </p:spPr>
          <p:txBody>
            <a:bodyPr wrap="square" lIns="34316" tIns="34316" rIns="34316" bIns="34316" numCol="1" anchor="ctr">
              <a:noAutofit/>
            </a:bodyPr>
            <a:lstStyle/>
            <a:p>
              <a:endParaRPr sz="1351"/>
            </a:p>
          </p:txBody>
        </p:sp>
        <p:sp>
          <p:nvSpPr>
            <p:cNvPr id="20" name="Straight Arrow Connector 19">
              <a:extLst>
                <a:ext uri="{FF2B5EF4-FFF2-40B4-BE49-F238E27FC236}">
                  <a16:creationId xmlns:a16="http://schemas.microsoft.com/office/drawing/2014/main" id="{95BCA8FA-9C73-9845-9AEA-149879AA4D32}"/>
                </a:ext>
              </a:extLst>
            </p:cNvPr>
            <p:cNvSpPr/>
            <p:nvPr/>
          </p:nvSpPr>
          <p:spPr>
            <a:xfrm flipV="1">
              <a:off x="2751943" y="3623414"/>
              <a:ext cx="314257" cy="1356"/>
            </a:xfrm>
            <a:prstGeom prst="line">
              <a:avLst/>
            </a:prstGeom>
            <a:noFill/>
            <a:ln w="38100" cap="flat">
              <a:solidFill>
                <a:srgbClr val="000000"/>
              </a:solidFill>
              <a:prstDash val="solid"/>
              <a:round/>
              <a:tailEnd type="triangle" w="med" len="med"/>
            </a:ln>
            <a:effectLst/>
          </p:spPr>
          <p:txBody>
            <a:bodyPr wrap="square" lIns="34316" tIns="34316" rIns="34316" bIns="34316" numCol="1" anchor="t">
              <a:noAutofit/>
            </a:bodyPr>
            <a:lstStyle/>
            <a:p>
              <a:endParaRPr sz="1351"/>
            </a:p>
          </p:txBody>
        </p:sp>
        <p:sp>
          <p:nvSpPr>
            <p:cNvPr id="21" name="Straight Arrow Connector 20">
              <a:extLst>
                <a:ext uri="{FF2B5EF4-FFF2-40B4-BE49-F238E27FC236}">
                  <a16:creationId xmlns:a16="http://schemas.microsoft.com/office/drawing/2014/main" id="{41CBEFA0-A5D7-0D4C-93B8-5316CF5BD445}"/>
                </a:ext>
              </a:extLst>
            </p:cNvPr>
            <p:cNvSpPr/>
            <p:nvPr/>
          </p:nvSpPr>
          <p:spPr>
            <a:xfrm>
              <a:off x="2733753" y="5055734"/>
              <a:ext cx="278410" cy="24048"/>
            </a:xfrm>
            <a:prstGeom prst="line">
              <a:avLst/>
            </a:prstGeom>
            <a:noFill/>
            <a:ln w="38100" cap="flat">
              <a:solidFill>
                <a:srgbClr val="000000"/>
              </a:solidFill>
              <a:prstDash val="solid"/>
              <a:round/>
              <a:tailEnd type="triangle" w="med" len="med"/>
            </a:ln>
            <a:effectLst/>
          </p:spPr>
          <p:txBody>
            <a:bodyPr wrap="square" lIns="34316" tIns="34316" rIns="34316" bIns="34316" numCol="1" anchor="t">
              <a:noAutofit/>
            </a:bodyPr>
            <a:lstStyle/>
            <a:p>
              <a:endParaRPr sz="1351"/>
            </a:p>
          </p:txBody>
        </p:sp>
        <p:sp>
          <p:nvSpPr>
            <p:cNvPr id="22" name="Straight Arrow Connector 21">
              <a:extLst>
                <a:ext uri="{FF2B5EF4-FFF2-40B4-BE49-F238E27FC236}">
                  <a16:creationId xmlns:a16="http://schemas.microsoft.com/office/drawing/2014/main" id="{D034F452-E295-194B-8E3E-3721BC18EE21}"/>
                </a:ext>
              </a:extLst>
            </p:cNvPr>
            <p:cNvSpPr/>
            <p:nvPr/>
          </p:nvSpPr>
          <p:spPr>
            <a:xfrm>
              <a:off x="3635068" y="4412036"/>
              <a:ext cx="264892" cy="1"/>
            </a:xfrm>
            <a:prstGeom prst="line">
              <a:avLst/>
            </a:prstGeom>
            <a:noFill/>
            <a:ln w="38100" cap="flat">
              <a:solidFill>
                <a:srgbClr val="000000"/>
              </a:solidFill>
              <a:prstDash val="solid"/>
              <a:round/>
              <a:tailEnd type="triangle" w="med" len="med"/>
            </a:ln>
            <a:effectLst/>
          </p:spPr>
          <p:txBody>
            <a:bodyPr wrap="square" lIns="34316" tIns="34316" rIns="34316" bIns="34316" numCol="1" anchor="t">
              <a:noAutofit/>
            </a:bodyPr>
            <a:lstStyle/>
            <a:p>
              <a:endParaRPr sz="1351"/>
            </a:p>
          </p:txBody>
        </p:sp>
        <p:sp>
          <p:nvSpPr>
            <p:cNvPr id="23" name="Straight Arrow Connector 22">
              <a:extLst>
                <a:ext uri="{FF2B5EF4-FFF2-40B4-BE49-F238E27FC236}">
                  <a16:creationId xmlns:a16="http://schemas.microsoft.com/office/drawing/2014/main" id="{72890BED-4187-6841-99E9-8EC9F5BD901D}"/>
                </a:ext>
              </a:extLst>
            </p:cNvPr>
            <p:cNvSpPr/>
            <p:nvPr/>
          </p:nvSpPr>
          <p:spPr>
            <a:xfrm>
              <a:off x="5147305" y="1180858"/>
              <a:ext cx="332446" cy="11766"/>
            </a:xfrm>
            <a:prstGeom prst="line">
              <a:avLst/>
            </a:prstGeom>
            <a:noFill/>
            <a:ln w="38100" cap="flat">
              <a:solidFill>
                <a:srgbClr val="000000"/>
              </a:solidFill>
              <a:prstDash val="solid"/>
              <a:round/>
              <a:tailEnd type="triangle" w="med" len="med"/>
            </a:ln>
            <a:effectLst/>
          </p:spPr>
          <p:txBody>
            <a:bodyPr wrap="square" lIns="34316" tIns="34316" rIns="34316" bIns="34316" numCol="1" anchor="t">
              <a:noAutofit/>
            </a:bodyPr>
            <a:lstStyle/>
            <a:p>
              <a:endParaRPr sz="1351"/>
            </a:p>
          </p:txBody>
        </p:sp>
        <p:sp>
          <p:nvSpPr>
            <p:cNvPr id="24" name="Straight Arrow Connector 23">
              <a:extLst>
                <a:ext uri="{FF2B5EF4-FFF2-40B4-BE49-F238E27FC236}">
                  <a16:creationId xmlns:a16="http://schemas.microsoft.com/office/drawing/2014/main" id="{8CF8F909-CCF5-4446-9C94-1FB8C7E44A96}"/>
                </a:ext>
              </a:extLst>
            </p:cNvPr>
            <p:cNvSpPr/>
            <p:nvPr/>
          </p:nvSpPr>
          <p:spPr>
            <a:xfrm>
              <a:off x="3635069" y="1180858"/>
              <a:ext cx="332446" cy="1"/>
            </a:xfrm>
            <a:prstGeom prst="line">
              <a:avLst/>
            </a:prstGeom>
            <a:noFill/>
            <a:ln w="38100" cap="flat">
              <a:solidFill>
                <a:srgbClr val="000000"/>
              </a:solidFill>
              <a:prstDash val="solid"/>
              <a:round/>
              <a:tailEnd type="triangle" w="med" len="med"/>
            </a:ln>
            <a:effectLst/>
          </p:spPr>
          <p:txBody>
            <a:bodyPr wrap="square" lIns="34316" tIns="34316" rIns="34316" bIns="34316" numCol="1" anchor="t">
              <a:noAutofit/>
            </a:bodyPr>
            <a:lstStyle/>
            <a:p>
              <a:endParaRPr sz="1351"/>
            </a:p>
          </p:txBody>
        </p:sp>
        <p:sp>
          <p:nvSpPr>
            <p:cNvPr id="25" name="Straight Arrow Connector 24">
              <a:extLst>
                <a:ext uri="{FF2B5EF4-FFF2-40B4-BE49-F238E27FC236}">
                  <a16:creationId xmlns:a16="http://schemas.microsoft.com/office/drawing/2014/main" id="{DBF80A7B-B179-0F46-896D-D0B99A257FBB}"/>
                </a:ext>
              </a:extLst>
            </p:cNvPr>
            <p:cNvSpPr/>
            <p:nvPr/>
          </p:nvSpPr>
          <p:spPr>
            <a:xfrm flipV="1">
              <a:off x="6069511" y="1186741"/>
              <a:ext cx="465437" cy="5883"/>
            </a:xfrm>
            <a:prstGeom prst="line">
              <a:avLst/>
            </a:prstGeom>
            <a:noFill/>
            <a:ln w="38100" cap="flat">
              <a:solidFill>
                <a:srgbClr val="000000"/>
              </a:solidFill>
              <a:prstDash val="solid"/>
              <a:round/>
              <a:tailEnd type="triangle" w="med" len="med"/>
            </a:ln>
            <a:effectLst/>
          </p:spPr>
          <p:txBody>
            <a:bodyPr wrap="square" lIns="34316" tIns="34316" rIns="34316" bIns="34316" numCol="1" anchor="t">
              <a:noAutofit/>
            </a:bodyPr>
            <a:lstStyle/>
            <a:p>
              <a:endParaRPr sz="1351"/>
            </a:p>
          </p:txBody>
        </p:sp>
        <p:sp>
          <p:nvSpPr>
            <p:cNvPr id="26" name="Straight Arrow Connector 25">
              <a:extLst>
                <a:ext uri="{FF2B5EF4-FFF2-40B4-BE49-F238E27FC236}">
                  <a16:creationId xmlns:a16="http://schemas.microsoft.com/office/drawing/2014/main" id="{3C5D20E9-7F16-4D4F-8051-0432DDD1658C}"/>
                </a:ext>
              </a:extLst>
            </p:cNvPr>
            <p:cNvSpPr/>
            <p:nvPr/>
          </p:nvSpPr>
          <p:spPr>
            <a:xfrm>
              <a:off x="5147305" y="4412037"/>
              <a:ext cx="325649" cy="1"/>
            </a:xfrm>
            <a:prstGeom prst="line">
              <a:avLst/>
            </a:prstGeom>
            <a:noFill/>
            <a:ln w="38100" cap="flat">
              <a:solidFill>
                <a:srgbClr val="000000"/>
              </a:solidFill>
              <a:prstDash val="solid"/>
              <a:round/>
              <a:tailEnd type="triangle" w="med" len="med"/>
            </a:ln>
            <a:effectLst/>
          </p:spPr>
          <p:txBody>
            <a:bodyPr wrap="square" lIns="34316" tIns="34316" rIns="34316" bIns="34316" numCol="1" anchor="t">
              <a:noAutofit/>
            </a:bodyPr>
            <a:lstStyle/>
            <a:p>
              <a:endParaRPr sz="1351"/>
            </a:p>
          </p:txBody>
        </p:sp>
        <p:sp>
          <p:nvSpPr>
            <p:cNvPr id="27" name="Straight Arrow Connector 26">
              <a:extLst>
                <a:ext uri="{FF2B5EF4-FFF2-40B4-BE49-F238E27FC236}">
                  <a16:creationId xmlns:a16="http://schemas.microsoft.com/office/drawing/2014/main" id="{E54C3D3A-9A30-A247-BAA8-A458055D291D}"/>
                </a:ext>
              </a:extLst>
            </p:cNvPr>
            <p:cNvSpPr/>
            <p:nvPr/>
          </p:nvSpPr>
          <p:spPr>
            <a:xfrm>
              <a:off x="6062714" y="4412037"/>
              <a:ext cx="472232" cy="5884"/>
            </a:xfrm>
            <a:prstGeom prst="line">
              <a:avLst/>
            </a:prstGeom>
            <a:noFill/>
            <a:ln w="38100" cap="flat">
              <a:solidFill>
                <a:srgbClr val="000000"/>
              </a:solidFill>
              <a:prstDash val="solid"/>
              <a:round/>
              <a:tailEnd type="triangle" w="med" len="med"/>
            </a:ln>
            <a:effectLst/>
          </p:spPr>
          <p:txBody>
            <a:bodyPr wrap="square" lIns="34316" tIns="34316" rIns="34316" bIns="34316" numCol="1" anchor="t">
              <a:noAutofit/>
            </a:bodyPr>
            <a:lstStyle/>
            <a:p>
              <a:endParaRPr sz="1351"/>
            </a:p>
          </p:txBody>
        </p:sp>
        <p:grpSp>
          <p:nvGrpSpPr>
            <p:cNvPr id="28" name="Rectangle 27">
              <a:extLst>
                <a:ext uri="{FF2B5EF4-FFF2-40B4-BE49-F238E27FC236}">
                  <a16:creationId xmlns:a16="http://schemas.microsoft.com/office/drawing/2014/main" id="{BAC1F6A3-518D-0741-BFD5-BD79DC78F26A}"/>
                </a:ext>
              </a:extLst>
            </p:cNvPr>
            <p:cNvGrpSpPr/>
            <p:nvPr/>
          </p:nvGrpSpPr>
          <p:grpSpPr>
            <a:xfrm>
              <a:off x="8047183" y="605568"/>
              <a:ext cx="589762" cy="4668026"/>
              <a:chOff x="0" y="-1"/>
              <a:chExt cx="589760" cy="4668025"/>
            </a:xfrm>
          </p:grpSpPr>
          <p:sp>
            <p:nvSpPr>
              <p:cNvPr id="44" name="Rectangle">
                <a:extLst>
                  <a:ext uri="{FF2B5EF4-FFF2-40B4-BE49-F238E27FC236}">
                    <a16:creationId xmlns:a16="http://schemas.microsoft.com/office/drawing/2014/main" id="{A5E7082A-A652-2041-B12A-EC392B08A9FC}"/>
                  </a:ext>
                </a:extLst>
              </p:cNvPr>
              <p:cNvSpPr/>
              <p:nvPr/>
            </p:nvSpPr>
            <p:spPr>
              <a:xfrm>
                <a:off x="0" y="-1"/>
                <a:ext cx="589760" cy="4668025"/>
              </a:xfrm>
              <a:prstGeom prst="rect">
                <a:avLst/>
              </a:prstGeom>
              <a:solidFill>
                <a:srgbClr val="7030A0"/>
              </a:solidFill>
              <a:ln w="25400" cap="flat">
                <a:solidFill>
                  <a:schemeClr val="accent1"/>
                </a:solidFill>
                <a:prstDash val="solid"/>
                <a:round/>
              </a:ln>
              <a:effectLst/>
            </p:spPr>
            <p:txBody>
              <a:bodyPr wrap="square" lIns="34316" tIns="34316" rIns="34316" bIns="34316" numCol="1" anchor="ctr">
                <a:noAutofit/>
              </a:bodyPr>
              <a:lstStyle/>
              <a:p>
                <a:pPr algn="ctr">
                  <a:defRPr>
                    <a:solidFill>
                      <a:srgbClr val="FFFFFF"/>
                    </a:solidFill>
                  </a:defRPr>
                </a:pPr>
                <a:endParaRPr sz="1351"/>
              </a:p>
            </p:txBody>
          </p:sp>
          <p:sp>
            <p:nvSpPr>
              <p:cNvPr id="45" name="Code Assembler">
                <a:extLst>
                  <a:ext uri="{FF2B5EF4-FFF2-40B4-BE49-F238E27FC236}">
                    <a16:creationId xmlns:a16="http://schemas.microsoft.com/office/drawing/2014/main" id="{F3E2D1A0-8C2D-BE43-8F2C-F6CC690C9A67}"/>
                  </a:ext>
                </a:extLst>
              </p:cNvPr>
              <p:cNvSpPr txBox="1"/>
              <p:nvPr/>
            </p:nvSpPr>
            <p:spPr>
              <a:xfrm rot="16200000">
                <a:off x="-1980712" y="2176946"/>
                <a:ext cx="4551184" cy="314132"/>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316" tIns="34316" rIns="34316" bIns="34316" numCol="1" anchor="ctr">
                <a:spAutoFit/>
              </a:bodyPr>
              <a:lstStyle>
                <a:lvl1pPr algn="ctr">
                  <a:defRPr>
                    <a:solidFill>
                      <a:srgbClr val="FFFFFF"/>
                    </a:solidFill>
                  </a:defRPr>
                </a:lvl1pPr>
              </a:lstStyle>
              <a:p>
                <a:r>
                  <a:rPr sz="1351" dirty="0"/>
                  <a:t>Code </a:t>
                </a:r>
                <a:r>
                  <a:rPr lang="en-US" sz="1351" dirty="0"/>
                  <a:t>a</a:t>
                </a:r>
                <a:r>
                  <a:rPr sz="1351" dirty="0"/>
                  <a:t>ssembler</a:t>
                </a:r>
              </a:p>
            </p:txBody>
          </p:sp>
        </p:grpSp>
        <p:grpSp>
          <p:nvGrpSpPr>
            <p:cNvPr id="29" name="Rectangle 28">
              <a:extLst>
                <a:ext uri="{FF2B5EF4-FFF2-40B4-BE49-F238E27FC236}">
                  <a16:creationId xmlns:a16="http://schemas.microsoft.com/office/drawing/2014/main" id="{5A03E08E-EEF8-174D-86DE-870CB696E17D}"/>
                </a:ext>
              </a:extLst>
            </p:cNvPr>
            <p:cNvGrpSpPr/>
            <p:nvPr/>
          </p:nvGrpSpPr>
          <p:grpSpPr>
            <a:xfrm>
              <a:off x="9386707" y="307916"/>
              <a:ext cx="1560353" cy="2808802"/>
              <a:chOff x="0" y="-291023"/>
              <a:chExt cx="1560351" cy="2808801"/>
            </a:xfrm>
          </p:grpSpPr>
          <p:sp>
            <p:nvSpPr>
              <p:cNvPr id="42" name="Rectangle">
                <a:extLst>
                  <a:ext uri="{FF2B5EF4-FFF2-40B4-BE49-F238E27FC236}">
                    <a16:creationId xmlns:a16="http://schemas.microsoft.com/office/drawing/2014/main" id="{E06CE736-E957-734B-B46F-5E6917A6CF05}"/>
                  </a:ext>
                </a:extLst>
              </p:cNvPr>
              <p:cNvSpPr/>
              <p:nvPr/>
            </p:nvSpPr>
            <p:spPr>
              <a:xfrm>
                <a:off x="0" y="-291023"/>
                <a:ext cx="1560351" cy="2808801"/>
              </a:xfrm>
              <a:prstGeom prst="rect">
                <a:avLst/>
              </a:prstGeom>
              <a:solidFill>
                <a:schemeClr val="accent2">
                  <a:lumMod val="40000"/>
                  <a:lumOff val="60000"/>
                </a:schemeClr>
              </a:solidFill>
              <a:ln w="25400" cap="flat">
                <a:solidFill>
                  <a:srgbClr val="1C466B"/>
                </a:solidFill>
                <a:prstDash val="solid"/>
                <a:round/>
              </a:ln>
              <a:effectLst/>
            </p:spPr>
            <p:txBody>
              <a:bodyPr wrap="square" lIns="34316" tIns="34316" rIns="34316" bIns="34316" numCol="1" anchor="ctr">
                <a:noAutofit/>
              </a:bodyPr>
              <a:lstStyle/>
              <a:p>
                <a:pPr algn="ctr">
                  <a:defRPr>
                    <a:solidFill>
                      <a:srgbClr val="FFFFFF"/>
                    </a:solidFill>
                  </a:defRPr>
                </a:pPr>
                <a:endParaRPr sz="1351" dirty="0"/>
              </a:p>
            </p:txBody>
          </p:sp>
          <p:sp>
            <p:nvSpPr>
              <p:cNvPr id="43" name="Fully assembled and configured source code">
                <a:extLst>
                  <a:ext uri="{FF2B5EF4-FFF2-40B4-BE49-F238E27FC236}">
                    <a16:creationId xmlns:a16="http://schemas.microsoft.com/office/drawing/2014/main" id="{32FEE793-F7B6-3147-8917-CB5DEA013B56}"/>
                  </a:ext>
                </a:extLst>
              </p:cNvPr>
              <p:cNvSpPr txBox="1"/>
              <p:nvPr/>
            </p:nvSpPr>
            <p:spPr>
              <a:xfrm>
                <a:off x="58420" y="824381"/>
                <a:ext cx="1443511" cy="1100972"/>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316" tIns="34316" rIns="34316" bIns="34316" numCol="1" anchor="ctr">
                <a:spAutoFit/>
              </a:bodyPr>
              <a:lstStyle>
                <a:lvl1pPr algn="ctr"/>
              </a:lstStyle>
              <a:p>
                <a:r>
                  <a:rPr sz="1351" dirty="0"/>
                  <a:t>Fully assembled and configured source code</a:t>
                </a:r>
              </a:p>
            </p:txBody>
          </p:sp>
        </p:grpSp>
        <p:grpSp>
          <p:nvGrpSpPr>
            <p:cNvPr id="30" name="Oval 29">
              <a:extLst>
                <a:ext uri="{FF2B5EF4-FFF2-40B4-BE49-F238E27FC236}">
                  <a16:creationId xmlns:a16="http://schemas.microsoft.com/office/drawing/2014/main" id="{0930237A-F798-4D4E-8618-3067BD91F537}"/>
                </a:ext>
              </a:extLst>
            </p:cNvPr>
            <p:cNvGrpSpPr/>
            <p:nvPr/>
          </p:nvGrpSpPr>
          <p:grpSpPr>
            <a:xfrm>
              <a:off x="9357522" y="3525516"/>
              <a:ext cx="1648531" cy="956629"/>
              <a:chOff x="-1" y="-1"/>
              <a:chExt cx="1648530" cy="956628"/>
            </a:xfrm>
          </p:grpSpPr>
          <p:sp>
            <p:nvSpPr>
              <p:cNvPr id="40" name="Oval">
                <a:extLst>
                  <a:ext uri="{FF2B5EF4-FFF2-40B4-BE49-F238E27FC236}">
                    <a16:creationId xmlns:a16="http://schemas.microsoft.com/office/drawing/2014/main" id="{2A5A6621-F110-3C41-9F9A-B7FDD6E7D2DE}"/>
                  </a:ext>
                </a:extLst>
              </p:cNvPr>
              <p:cNvSpPr/>
              <p:nvPr/>
            </p:nvSpPr>
            <p:spPr>
              <a:xfrm>
                <a:off x="-1" y="-1"/>
                <a:ext cx="1648530" cy="956628"/>
              </a:xfrm>
              <a:prstGeom prst="ellipse">
                <a:avLst/>
              </a:prstGeom>
              <a:solidFill>
                <a:srgbClr val="1B8DC3"/>
              </a:solidFill>
              <a:ln w="25400" cap="flat">
                <a:solidFill>
                  <a:srgbClr val="1C466B"/>
                </a:solidFill>
                <a:prstDash val="solid"/>
                <a:round/>
              </a:ln>
              <a:effectLst/>
            </p:spPr>
            <p:txBody>
              <a:bodyPr wrap="square" lIns="34316" tIns="34316" rIns="34316" bIns="34316" numCol="1" anchor="ctr">
                <a:noAutofit/>
              </a:bodyPr>
              <a:lstStyle/>
              <a:p>
                <a:pPr algn="ctr">
                  <a:defRPr>
                    <a:solidFill>
                      <a:srgbClr val="FFFFFF"/>
                    </a:solidFill>
                  </a:defRPr>
                </a:pPr>
                <a:endParaRPr sz="1351"/>
              </a:p>
            </p:txBody>
          </p:sp>
          <p:sp>
            <p:nvSpPr>
              <p:cNvPr id="41" name="Compiler">
                <a:extLst>
                  <a:ext uri="{FF2B5EF4-FFF2-40B4-BE49-F238E27FC236}">
                    <a16:creationId xmlns:a16="http://schemas.microsoft.com/office/drawing/2014/main" id="{F6166567-DD73-1949-AB2F-ED83BB6DD45D}"/>
                  </a:ext>
                </a:extLst>
              </p:cNvPr>
              <p:cNvSpPr txBox="1"/>
              <p:nvPr/>
            </p:nvSpPr>
            <p:spPr>
              <a:xfrm>
                <a:off x="299839" y="308921"/>
                <a:ext cx="1048847" cy="338784"/>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316" tIns="34316" rIns="34316" bIns="34316" numCol="1" anchor="ctr">
                <a:spAutoFit/>
              </a:bodyPr>
              <a:lstStyle>
                <a:lvl1pPr algn="ctr">
                  <a:defRPr>
                    <a:solidFill>
                      <a:srgbClr val="FFFFFF"/>
                    </a:solidFill>
                  </a:defRPr>
                </a:lvl1pPr>
              </a:lstStyle>
              <a:p>
                <a:r>
                  <a:rPr sz="1351" dirty="0"/>
                  <a:t>Compiler</a:t>
                </a:r>
              </a:p>
            </p:txBody>
          </p:sp>
        </p:grpSp>
        <p:grpSp>
          <p:nvGrpSpPr>
            <p:cNvPr id="31" name="Rounded Rectangle 30">
              <a:extLst>
                <a:ext uri="{FF2B5EF4-FFF2-40B4-BE49-F238E27FC236}">
                  <a16:creationId xmlns:a16="http://schemas.microsoft.com/office/drawing/2014/main" id="{DFDD298A-A375-4749-863D-3251E4C7F93D}"/>
                </a:ext>
              </a:extLst>
            </p:cNvPr>
            <p:cNvGrpSpPr/>
            <p:nvPr/>
          </p:nvGrpSpPr>
          <p:grpSpPr>
            <a:xfrm>
              <a:off x="9178577" y="4890943"/>
              <a:ext cx="1869853" cy="585935"/>
              <a:chOff x="0" y="0"/>
              <a:chExt cx="1869851" cy="585934"/>
            </a:xfrm>
          </p:grpSpPr>
          <p:sp>
            <p:nvSpPr>
              <p:cNvPr id="38" name="Rounded Rectangle">
                <a:extLst>
                  <a:ext uri="{FF2B5EF4-FFF2-40B4-BE49-F238E27FC236}">
                    <a16:creationId xmlns:a16="http://schemas.microsoft.com/office/drawing/2014/main" id="{2FB42381-450A-6F4B-9A3F-301A22BD4BD5}"/>
                  </a:ext>
                </a:extLst>
              </p:cNvPr>
              <p:cNvSpPr/>
              <p:nvPr/>
            </p:nvSpPr>
            <p:spPr>
              <a:xfrm>
                <a:off x="0" y="0"/>
                <a:ext cx="1869851" cy="585934"/>
              </a:xfrm>
              <a:prstGeom prst="roundRect">
                <a:avLst>
                  <a:gd name="adj" fmla="val 16667"/>
                </a:avLst>
              </a:prstGeom>
              <a:solidFill>
                <a:schemeClr val="accent2">
                  <a:lumMod val="40000"/>
                  <a:lumOff val="60000"/>
                </a:schemeClr>
              </a:solidFill>
              <a:ln w="25400" cap="flat">
                <a:solidFill>
                  <a:srgbClr val="1C466B"/>
                </a:solidFill>
                <a:prstDash val="solid"/>
                <a:round/>
              </a:ln>
              <a:effectLst/>
            </p:spPr>
            <p:txBody>
              <a:bodyPr wrap="square" lIns="34316" tIns="34316" rIns="34316" bIns="34316" numCol="1" anchor="ctr">
                <a:noAutofit/>
              </a:bodyPr>
              <a:lstStyle/>
              <a:p>
                <a:pPr algn="ctr">
                  <a:defRPr>
                    <a:solidFill>
                      <a:srgbClr val="FFFFFF"/>
                    </a:solidFill>
                  </a:defRPr>
                </a:pPr>
                <a:endParaRPr sz="1351"/>
              </a:p>
            </p:txBody>
          </p:sp>
          <p:sp>
            <p:nvSpPr>
              <p:cNvPr id="39" name="Executable">
                <a:extLst>
                  <a:ext uri="{FF2B5EF4-FFF2-40B4-BE49-F238E27FC236}">
                    <a16:creationId xmlns:a16="http://schemas.microsoft.com/office/drawing/2014/main" id="{3A6525DC-4C19-5843-97ED-873B881147F0}"/>
                  </a:ext>
                </a:extLst>
              </p:cNvPr>
              <p:cNvSpPr txBox="1"/>
              <p:nvPr/>
            </p:nvSpPr>
            <p:spPr>
              <a:xfrm>
                <a:off x="87023" y="123575"/>
                <a:ext cx="1695806" cy="338784"/>
              </a:xfrm>
              <a:prstGeom prst="rect">
                <a:avLst/>
              </a:prstGeom>
              <a:solidFill>
                <a:schemeClr val="accent2">
                  <a:lumMod val="40000"/>
                  <a:lumOff val="60000"/>
                </a:schemeClr>
              </a:solid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316" tIns="34316" rIns="34316" bIns="34316" numCol="1" anchor="ctr">
                <a:spAutoFit/>
              </a:bodyPr>
              <a:lstStyle>
                <a:lvl1pPr algn="ctr"/>
              </a:lstStyle>
              <a:p>
                <a:r>
                  <a:rPr sz="1351"/>
                  <a:t>Executable</a:t>
                </a:r>
              </a:p>
            </p:txBody>
          </p:sp>
        </p:grpSp>
        <p:sp>
          <p:nvSpPr>
            <p:cNvPr id="32" name="Straight Arrow Connector 31">
              <a:extLst>
                <a:ext uri="{FF2B5EF4-FFF2-40B4-BE49-F238E27FC236}">
                  <a16:creationId xmlns:a16="http://schemas.microsoft.com/office/drawing/2014/main" id="{56FF4EBC-F170-E141-A7D1-618954DB0595}"/>
                </a:ext>
              </a:extLst>
            </p:cNvPr>
            <p:cNvSpPr/>
            <p:nvPr/>
          </p:nvSpPr>
          <p:spPr>
            <a:xfrm>
              <a:off x="7714738" y="1186741"/>
              <a:ext cx="332445" cy="5883"/>
            </a:xfrm>
            <a:prstGeom prst="line">
              <a:avLst/>
            </a:prstGeom>
            <a:noFill/>
            <a:ln w="38100" cap="flat">
              <a:solidFill>
                <a:srgbClr val="000000"/>
              </a:solidFill>
              <a:prstDash val="solid"/>
              <a:round/>
              <a:tailEnd type="triangle" w="med" len="med"/>
            </a:ln>
            <a:effectLst/>
          </p:spPr>
          <p:txBody>
            <a:bodyPr wrap="square" lIns="34316" tIns="34316" rIns="34316" bIns="34316" numCol="1" anchor="t">
              <a:noAutofit/>
            </a:bodyPr>
            <a:lstStyle/>
            <a:p>
              <a:endParaRPr sz="1351"/>
            </a:p>
          </p:txBody>
        </p:sp>
        <p:sp>
          <p:nvSpPr>
            <p:cNvPr id="33" name="Straight Arrow Connector 32">
              <a:extLst>
                <a:ext uri="{FF2B5EF4-FFF2-40B4-BE49-F238E27FC236}">
                  <a16:creationId xmlns:a16="http://schemas.microsoft.com/office/drawing/2014/main" id="{715B6486-358B-6C42-9CFB-54E1505775EF}"/>
                </a:ext>
              </a:extLst>
            </p:cNvPr>
            <p:cNvSpPr/>
            <p:nvPr/>
          </p:nvSpPr>
          <p:spPr>
            <a:xfrm>
              <a:off x="7714737" y="4417920"/>
              <a:ext cx="343434" cy="1"/>
            </a:xfrm>
            <a:prstGeom prst="line">
              <a:avLst/>
            </a:prstGeom>
            <a:noFill/>
            <a:ln w="38100" cap="flat">
              <a:solidFill>
                <a:srgbClr val="000000"/>
              </a:solidFill>
              <a:prstDash val="solid"/>
              <a:round/>
              <a:tailEnd type="triangle" w="med" len="med"/>
            </a:ln>
            <a:effectLst/>
          </p:spPr>
          <p:txBody>
            <a:bodyPr wrap="square" lIns="34316" tIns="34316" rIns="34316" bIns="34316" numCol="1" anchor="t">
              <a:noAutofit/>
            </a:bodyPr>
            <a:lstStyle/>
            <a:p>
              <a:endParaRPr sz="1351"/>
            </a:p>
          </p:txBody>
        </p:sp>
        <p:sp>
          <p:nvSpPr>
            <p:cNvPr id="34" name="Straight Arrow Connector 33">
              <a:extLst>
                <a:ext uri="{FF2B5EF4-FFF2-40B4-BE49-F238E27FC236}">
                  <a16:creationId xmlns:a16="http://schemas.microsoft.com/office/drawing/2014/main" id="{AB340F16-C34E-6B49-AED3-B36BFCFC15EB}"/>
                </a:ext>
              </a:extLst>
            </p:cNvPr>
            <p:cNvSpPr/>
            <p:nvPr/>
          </p:nvSpPr>
          <p:spPr>
            <a:xfrm>
              <a:off x="8636943" y="1973804"/>
              <a:ext cx="749766" cy="1"/>
            </a:xfrm>
            <a:prstGeom prst="line">
              <a:avLst/>
            </a:prstGeom>
            <a:noFill/>
            <a:ln w="38100" cap="flat">
              <a:solidFill>
                <a:srgbClr val="000000"/>
              </a:solidFill>
              <a:prstDash val="solid"/>
              <a:round/>
              <a:tailEnd type="triangle" w="med" len="med"/>
            </a:ln>
            <a:effectLst/>
          </p:spPr>
          <p:txBody>
            <a:bodyPr wrap="square" lIns="34316" tIns="34316" rIns="34316" bIns="34316" numCol="1" anchor="t">
              <a:noAutofit/>
            </a:bodyPr>
            <a:lstStyle/>
            <a:p>
              <a:endParaRPr sz="1351"/>
            </a:p>
          </p:txBody>
        </p:sp>
        <p:sp>
          <p:nvSpPr>
            <p:cNvPr id="35" name="Straight Arrow Connector 34">
              <a:extLst>
                <a:ext uri="{FF2B5EF4-FFF2-40B4-BE49-F238E27FC236}">
                  <a16:creationId xmlns:a16="http://schemas.microsoft.com/office/drawing/2014/main" id="{19257A86-9C32-054F-8F92-E76DEC6CF3A7}"/>
                </a:ext>
              </a:extLst>
            </p:cNvPr>
            <p:cNvSpPr/>
            <p:nvPr/>
          </p:nvSpPr>
          <p:spPr>
            <a:xfrm flipH="1">
              <a:off x="10181786" y="3116717"/>
              <a:ext cx="1" cy="408801"/>
            </a:xfrm>
            <a:prstGeom prst="line">
              <a:avLst/>
            </a:prstGeom>
            <a:noFill/>
            <a:ln w="38100" cap="flat">
              <a:solidFill>
                <a:srgbClr val="000000"/>
              </a:solidFill>
              <a:prstDash val="solid"/>
              <a:round/>
              <a:tailEnd type="triangle" w="med" len="med"/>
            </a:ln>
            <a:effectLst/>
          </p:spPr>
          <p:txBody>
            <a:bodyPr wrap="square" lIns="34316" tIns="34316" rIns="34316" bIns="34316" numCol="1" anchor="t">
              <a:noAutofit/>
            </a:bodyPr>
            <a:lstStyle/>
            <a:p>
              <a:endParaRPr sz="1351"/>
            </a:p>
          </p:txBody>
        </p:sp>
        <p:sp>
          <p:nvSpPr>
            <p:cNvPr id="36" name="Straight Arrow Connector 35">
              <a:extLst>
                <a:ext uri="{FF2B5EF4-FFF2-40B4-BE49-F238E27FC236}">
                  <a16:creationId xmlns:a16="http://schemas.microsoft.com/office/drawing/2014/main" id="{1B13153A-EE5E-5A49-8189-E9410B42A4C6}"/>
                </a:ext>
              </a:extLst>
            </p:cNvPr>
            <p:cNvSpPr/>
            <p:nvPr/>
          </p:nvSpPr>
          <p:spPr>
            <a:xfrm>
              <a:off x="10181787" y="4482143"/>
              <a:ext cx="5927" cy="408801"/>
            </a:xfrm>
            <a:prstGeom prst="line">
              <a:avLst/>
            </a:prstGeom>
            <a:noFill/>
            <a:ln w="38100" cap="flat">
              <a:solidFill>
                <a:srgbClr val="000000"/>
              </a:solidFill>
              <a:prstDash val="solid"/>
              <a:round/>
              <a:tailEnd type="triangle" w="med" len="med"/>
            </a:ln>
            <a:effectLst/>
          </p:spPr>
          <p:txBody>
            <a:bodyPr wrap="square" lIns="34316" tIns="34316" rIns="34316" bIns="34316" numCol="1" anchor="t">
              <a:noAutofit/>
            </a:bodyPr>
            <a:lstStyle/>
            <a:p>
              <a:endParaRPr sz="1351"/>
            </a:p>
          </p:txBody>
        </p:sp>
        <p:sp>
          <p:nvSpPr>
            <p:cNvPr id="37" name="Rectangle 36">
              <a:extLst>
                <a:ext uri="{FF2B5EF4-FFF2-40B4-BE49-F238E27FC236}">
                  <a16:creationId xmlns:a16="http://schemas.microsoft.com/office/drawing/2014/main" id="{0A92DF2D-2792-3444-95FA-0E8BC4F3D770}"/>
                </a:ext>
              </a:extLst>
            </p:cNvPr>
            <p:cNvSpPr/>
            <p:nvPr/>
          </p:nvSpPr>
          <p:spPr>
            <a:xfrm>
              <a:off x="8936482" y="70182"/>
              <a:ext cx="2355466" cy="5669767"/>
            </a:xfrm>
            <a:prstGeom prst="rect">
              <a:avLst/>
            </a:prstGeom>
            <a:noFill/>
            <a:ln w="25400" cap="flat">
              <a:solidFill>
                <a:srgbClr val="1C466B"/>
              </a:solidFill>
              <a:prstDash val="solid"/>
              <a:round/>
            </a:ln>
            <a:effectLst/>
          </p:spPr>
          <p:txBody>
            <a:bodyPr wrap="square" lIns="34316" tIns="34316" rIns="34316" bIns="34316" numCol="1" anchor="ctr">
              <a:noAutofit/>
            </a:bodyPr>
            <a:lstStyle/>
            <a:p>
              <a:pPr algn="ctr">
                <a:defRPr>
                  <a:solidFill>
                    <a:srgbClr val="FFFFFF"/>
                  </a:solidFill>
                </a:defRPr>
              </a:pPr>
              <a:endParaRPr sz="1351"/>
            </a:p>
          </p:txBody>
        </p:sp>
      </p:grpSp>
      <p:sp>
        <p:nvSpPr>
          <p:cNvPr id="72" name="Title 1">
            <a:extLst>
              <a:ext uri="{FF2B5EF4-FFF2-40B4-BE49-F238E27FC236}">
                <a16:creationId xmlns:a16="http://schemas.microsoft.com/office/drawing/2014/main" id="{BD152E73-0A93-8236-75A8-875C287D03EA}"/>
              </a:ext>
            </a:extLst>
          </p:cNvPr>
          <p:cNvSpPr>
            <a:spLocks noGrp="1"/>
          </p:cNvSpPr>
          <p:nvPr>
            <p:ph type="title"/>
          </p:nvPr>
        </p:nvSpPr>
        <p:spPr>
          <a:xfrm>
            <a:off x="335862" y="71985"/>
            <a:ext cx="10512862" cy="1325218"/>
          </a:xfrm>
        </p:spPr>
        <p:txBody>
          <a:bodyPr/>
          <a:lstStyle/>
          <a:p>
            <a:r>
              <a:rPr lang="en-US" dirty="0"/>
              <a:t>Overview of Flash-X Design Approach with Separation of Concerns in tools</a:t>
            </a:r>
          </a:p>
        </p:txBody>
      </p:sp>
    </p:spTree>
    <p:extLst>
      <p:ext uri="{BB962C8B-B14F-4D97-AF65-F5344CB8AC3E}">
        <p14:creationId xmlns:p14="http://schemas.microsoft.com/office/powerpoint/2010/main" val="67989062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20FE5BE-D6D7-42CF-8A5E-D501516A65A8}"/>
              </a:ext>
            </a:extLst>
          </p:cNvPr>
          <p:cNvSpPr>
            <a:spLocks noGrp="1"/>
          </p:cNvSpPr>
          <p:nvPr>
            <p:ph type="title"/>
          </p:nvPr>
        </p:nvSpPr>
        <p:spPr>
          <a:xfrm>
            <a:off x="365760" y="411480"/>
            <a:ext cx="11372473" cy="914400"/>
          </a:xfrm>
        </p:spPr>
        <p:txBody>
          <a:bodyPr/>
          <a:lstStyle/>
          <a:p>
            <a:r>
              <a:rPr lang="en-US" dirty="0"/>
              <a:t>Final takeaways</a:t>
            </a:r>
          </a:p>
        </p:txBody>
      </p:sp>
      <p:sp>
        <p:nvSpPr>
          <p:cNvPr id="4" name="Content Placeholder 3">
            <a:extLst>
              <a:ext uri="{FF2B5EF4-FFF2-40B4-BE49-F238E27FC236}">
                <a16:creationId xmlns:a16="http://schemas.microsoft.com/office/drawing/2014/main" id="{9EAF9B28-68BD-45D5-89A7-A961B5872359}"/>
              </a:ext>
            </a:extLst>
          </p:cNvPr>
          <p:cNvSpPr>
            <a:spLocks noGrp="1"/>
          </p:cNvSpPr>
          <p:nvPr>
            <p:ph idx="1"/>
          </p:nvPr>
        </p:nvSpPr>
        <p:spPr>
          <a:xfrm>
            <a:off x="365125" y="1106112"/>
            <a:ext cx="11369675" cy="5050848"/>
          </a:xfrm>
        </p:spPr>
        <p:txBody>
          <a:bodyPr/>
          <a:lstStyle/>
          <a:p>
            <a:r>
              <a:rPr lang="en-US" dirty="0"/>
              <a:t>The key to both performance portability and longevity is careful software design</a:t>
            </a:r>
          </a:p>
          <a:p>
            <a:r>
              <a:rPr lang="en-US" dirty="0"/>
              <a:t>Extensibility should be built into the design</a:t>
            </a:r>
          </a:p>
          <a:p>
            <a:r>
              <a:rPr lang="en-US" dirty="0"/>
              <a:t>Design should be independent of any specific programming model</a:t>
            </a:r>
          </a:p>
          <a:p>
            <a:r>
              <a:rPr lang="en-US" dirty="0"/>
              <a:t>Composability and flexibility help with performance portability</a:t>
            </a:r>
          </a:p>
          <a:p>
            <a:r>
              <a:rPr lang="en-US" dirty="0"/>
              <a:t>Resources:</a:t>
            </a:r>
          </a:p>
          <a:p>
            <a:pPr lvl="1"/>
            <a:r>
              <a:rPr lang="en-US" dirty="0">
                <a:hlinkClick r:id="rId2" tooltip="https://www.exascaleproject.org/">
                  <a:extLst>
                    <a:ext uri="{A12FA001-AC4F-418D-AE19-62706E023703}">
                      <ahyp:hlinkClr xmlns:ahyp="http://schemas.microsoft.com/office/drawing/2018/hyperlinkcolor" val="tx"/>
                    </a:ext>
                  </a:extLst>
                </a:hlinkClick>
              </a:rPr>
              <a:t>https://www.exascaleproject.org/</a:t>
            </a:r>
            <a:endParaRPr lang="en-US" dirty="0"/>
          </a:p>
          <a:p>
            <a:pPr lvl="1"/>
            <a:r>
              <a:rPr lang="en-US" dirty="0">
                <a:hlinkClick r:id="rId3">
                  <a:extLst>
                    <a:ext uri="{A12FA001-AC4F-418D-AE19-62706E023703}">
                      <ahyp:hlinkClr xmlns:ahyp="http://schemas.microsoft.com/office/drawing/2018/hyperlinkcolor" val="tx"/>
                    </a:ext>
                  </a:extLst>
                </a:hlinkClick>
              </a:rPr>
              <a:t>https://doi.org/10.6084/m9.figshare.13283714.v1</a:t>
            </a:r>
            <a:endParaRPr lang="en-US" dirty="0"/>
          </a:p>
          <a:p>
            <a:pPr lvl="1"/>
            <a:r>
              <a:rPr lang="en-US" dirty="0">
                <a:hlinkClick r:id="rId4" tooltip="https://bssw.io/blog_posts/performance-portability-and-the-exascale-computing-project">
                  <a:extLst>
                    <a:ext uri="{A12FA001-AC4F-418D-AE19-62706E023703}">
                      <ahyp:hlinkClr xmlns:ahyp="http://schemas.microsoft.com/office/drawing/2018/hyperlinkcolor" val="tx"/>
                    </a:ext>
                  </a:extLst>
                </a:hlinkClick>
              </a:rPr>
              <a:t>https://bssw.io/blog_posts/performance-portability-and-the-exascale-computing-project</a:t>
            </a:r>
            <a:endParaRPr lang="en-US" dirty="0"/>
          </a:p>
          <a:p>
            <a:pPr lvl="1"/>
            <a:r>
              <a:rPr lang="en-US" dirty="0">
                <a:hlinkClick r:id="rId5" tooltip="https://www.exascaleproject.org/event/kokkos-class-series">
                  <a:extLst>
                    <a:ext uri="{A12FA001-AC4F-418D-AE19-62706E023703}">
                      <ahyp:hlinkClr xmlns:ahyp="http://schemas.microsoft.com/office/drawing/2018/hyperlinkcolor" val="tx"/>
                    </a:ext>
                  </a:extLst>
                </a:hlinkClick>
              </a:rPr>
              <a:t>https://www.exascaleproject.org/event/kokkos-class-series</a:t>
            </a:r>
            <a:endParaRPr lang="en-US" sz="2400" dirty="0"/>
          </a:p>
          <a:p>
            <a:pPr lvl="1"/>
            <a:r>
              <a:rPr lang="en-US" sz="2000" dirty="0">
                <a:hlinkClick r:id="rId6"/>
              </a:rPr>
              <a:t>A Design Proposal for a Next Generation Scientific Software Framework</a:t>
            </a:r>
            <a:endParaRPr lang="en-US" sz="2000" dirty="0"/>
          </a:p>
          <a:p>
            <a:pPr lvl="1"/>
            <a:r>
              <a:rPr lang="en-US" sz="2000">
                <a:hlinkClick r:id="rId7"/>
              </a:rPr>
              <a:t>Software </a:t>
            </a:r>
            <a:r>
              <a:rPr lang="en-US" sz="2000" dirty="0">
                <a:hlinkClick r:id="rId7"/>
              </a:rPr>
              <a:t>Design for Longevity with Performance Portability</a:t>
            </a:r>
            <a:endParaRPr lang="en-US" sz="2000" dirty="0"/>
          </a:p>
          <a:p>
            <a:pPr lvl="1"/>
            <a:endParaRPr lang="en-US" dirty="0"/>
          </a:p>
          <a:p>
            <a:endParaRPr lang="en-US" dirty="0"/>
          </a:p>
        </p:txBody>
      </p:sp>
    </p:spTree>
    <p:extLst>
      <p:ext uri="{BB962C8B-B14F-4D97-AF65-F5344CB8AC3E}">
        <p14:creationId xmlns:p14="http://schemas.microsoft.com/office/powerpoint/2010/main" val="40622430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2">
            <a:extLst>
              <a:ext uri="{FF2B5EF4-FFF2-40B4-BE49-F238E27FC236}">
                <a16:creationId xmlns:a16="http://schemas.microsoft.com/office/drawing/2014/main" id="{969AAFBA-E7D9-0542-BEAD-C2722F011739}"/>
              </a:ext>
            </a:extLst>
          </p:cNvPr>
          <p:cNvSpPr txBox="1">
            <a:spLocks/>
          </p:cNvSpPr>
          <p:nvPr/>
        </p:nvSpPr>
        <p:spPr>
          <a:xfrm>
            <a:off x="608719" y="1128060"/>
            <a:ext cx="8650062" cy="550134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Wingdings" panose="05000000000000000000" pitchFamily="2" charset="2"/>
              <a:buNone/>
              <a:defRPr sz="2800" kern="1200">
                <a:solidFill>
                  <a:schemeClr val="tx1">
                    <a:tint val="75000"/>
                  </a:schemeClr>
                </a:solidFill>
                <a:latin typeface="Arial" panose="020B0604020202020204" pitchFamily="34" charset="0"/>
                <a:ea typeface="+mn-ea"/>
                <a:cs typeface="Arial" panose="020B0604020202020204" pitchFamily="34" charset="0"/>
              </a:defRPr>
            </a:lvl1pPr>
            <a:lvl2pPr marL="342900" indent="0" algn="ctr" defTabSz="914400" rtl="0" eaLnBrk="1" latinLnBrk="0" hangingPunct="1">
              <a:spcBef>
                <a:spcPct val="20000"/>
              </a:spcBef>
              <a:buFont typeface="Wingdings" panose="05000000000000000000" pitchFamily="2" charset="2"/>
              <a:buNone/>
              <a:defRPr sz="2400" kern="1200">
                <a:solidFill>
                  <a:schemeClr val="tx1">
                    <a:tint val="75000"/>
                  </a:schemeClr>
                </a:solidFill>
                <a:latin typeface="Arial" panose="020B0604020202020204" pitchFamily="34" charset="0"/>
                <a:ea typeface="+mn-ea"/>
                <a:cs typeface="Arial" panose="020B0604020202020204" pitchFamily="34" charset="0"/>
              </a:defRPr>
            </a:lvl2pPr>
            <a:lvl3pPr marL="685800" indent="0" algn="ctr" defTabSz="914400" rtl="0" eaLnBrk="1" latinLnBrk="0" hangingPunct="1">
              <a:spcBef>
                <a:spcPct val="20000"/>
              </a:spcBef>
              <a:buFont typeface="Wingdings" panose="05000000000000000000" pitchFamily="2" charset="2"/>
              <a:buNone/>
              <a:defRPr sz="2000" kern="1200">
                <a:solidFill>
                  <a:schemeClr val="tx1">
                    <a:tint val="75000"/>
                  </a:schemeClr>
                </a:solidFill>
                <a:latin typeface="Arial" panose="020B0604020202020204" pitchFamily="34" charset="0"/>
                <a:ea typeface="+mn-ea"/>
                <a:cs typeface="Arial" panose="020B0604020202020204" pitchFamily="34" charset="0"/>
              </a:defRPr>
            </a:lvl3pPr>
            <a:lvl4pPr marL="1028700" indent="0" algn="ctr" defTabSz="914400" rtl="0" eaLnBrk="1" latinLnBrk="0" hangingPunct="1">
              <a:spcBef>
                <a:spcPct val="20000"/>
              </a:spcBef>
              <a:buFont typeface="Wingdings" panose="05000000000000000000" pitchFamily="2" charset="2"/>
              <a:buNone/>
              <a:defRPr sz="1800" kern="1200">
                <a:solidFill>
                  <a:schemeClr val="tx1">
                    <a:tint val="75000"/>
                  </a:schemeClr>
                </a:solidFill>
                <a:latin typeface="Arial" panose="020B0604020202020204" pitchFamily="34" charset="0"/>
                <a:ea typeface="+mn-ea"/>
                <a:cs typeface="Arial" panose="020B0604020202020204" pitchFamily="34" charset="0"/>
              </a:defRPr>
            </a:lvl4pPr>
            <a:lvl5pPr marL="1371600" indent="0" algn="ctr" defTabSz="914400" rtl="0" eaLnBrk="1" latinLnBrk="0" hangingPunct="1">
              <a:spcBef>
                <a:spcPct val="20000"/>
              </a:spcBef>
              <a:buFont typeface="Wingdings" panose="05000000000000000000" pitchFamily="2" charset="2"/>
              <a:buNone/>
              <a:defRPr sz="1800" kern="1200">
                <a:solidFill>
                  <a:schemeClr val="tx1">
                    <a:tint val="75000"/>
                  </a:schemeClr>
                </a:solidFill>
                <a:latin typeface="Arial" panose="020B0604020202020204" pitchFamily="34" charset="0"/>
                <a:ea typeface="+mn-ea"/>
                <a:cs typeface="Arial" panose="020B0604020202020204" pitchFamily="34" charset="0"/>
              </a:defRPr>
            </a:lvl5pPr>
            <a:lvl6pPr marL="17145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057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24003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457200" indent="-457200" algn="l">
              <a:buFont typeface="Wingdings" pitchFamily="2" charset="2"/>
              <a:buChar char="q"/>
            </a:pPr>
            <a:endParaRPr lang="en-US" dirty="0"/>
          </a:p>
          <a:p>
            <a:pPr marL="457200" indent="-457200" algn="l">
              <a:buFont typeface="Wingdings" pitchFamily="2" charset="2"/>
              <a:buChar char="q"/>
            </a:pPr>
            <a:endParaRPr lang="en-US" dirty="0"/>
          </a:p>
          <a:p>
            <a:pPr marL="457200" indent="-457200" algn="l">
              <a:buFont typeface="Wingdings" pitchFamily="2" charset="2"/>
              <a:buChar char="q"/>
            </a:pPr>
            <a:endParaRPr lang="en-US" dirty="0"/>
          </a:p>
          <a:p>
            <a:pPr marL="457200" indent="-457200" algn="l">
              <a:buFont typeface="Wingdings" pitchFamily="2" charset="2"/>
              <a:buChar char="q"/>
            </a:pPr>
            <a:endParaRPr lang="en-US" dirty="0"/>
          </a:p>
          <a:p>
            <a:pPr marL="457200" indent="-457200" algn="l">
              <a:buFont typeface="Wingdings" pitchFamily="2" charset="2"/>
              <a:buChar char="q"/>
            </a:pPr>
            <a:endParaRPr lang="en-US" dirty="0"/>
          </a:p>
          <a:p>
            <a:pPr marL="457200" indent="-457200" algn="l">
              <a:buFont typeface="Wingdings" pitchFamily="2" charset="2"/>
              <a:buChar char="q"/>
            </a:pPr>
            <a:endParaRPr lang="en-US" dirty="0">
              <a:solidFill>
                <a:schemeClr val="tx1"/>
              </a:solidFill>
            </a:endParaRPr>
          </a:p>
          <a:p>
            <a:pPr marL="457200" indent="-457200" algn="l">
              <a:buFont typeface="Wingdings" pitchFamily="2" charset="2"/>
              <a:buChar char="q"/>
            </a:pPr>
            <a:endParaRPr lang="en-US" dirty="0">
              <a:solidFill>
                <a:schemeClr val="tx1"/>
              </a:solidFill>
            </a:endParaRPr>
          </a:p>
          <a:p>
            <a:pPr algn="l"/>
            <a:endParaRPr lang="en-US" dirty="0">
              <a:solidFill>
                <a:schemeClr val="tx1"/>
              </a:solidFill>
            </a:endParaRPr>
          </a:p>
        </p:txBody>
      </p:sp>
      <p:grpSp>
        <p:nvGrpSpPr>
          <p:cNvPr id="2" name="Group 1">
            <a:extLst>
              <a:ext uri="{FF2B5EF4-FFF2-40B4-BE49-F238E27FC236}">
                <a16:creationId xmlns:a16="http://schemas.microsoft.com/office/drawing/2014/main" id="{F7D43C75-6652-9D43-A7CD-0183D0CEBCD5}"/>
              </a:ext>
            </a:extLst>
          </p:cNvPr>
          <p:cNvGrpSpPr/>
          <p:nvPr/>
        </p:nvGrpSpPr>
        <p:grpSpPr>
          <a:xfrm>
            <a:off x="450592" y="1267396"/>
            <a:ext cx="6067194" cy="2923603"/>
            <a:chOff x="2176244" y="1817067"/>
            <a:chExt cx="4826771" cy="3142742"/>
          </a:xfrm>
        </p:grpSpPr>
        <p:sp>
          <p:nvSpPr>
            <p:cNvPr id="7" name="Oval 6"/>
            <p:cNvSpPr/>
            <p:nvPr/>
          </p:nvSpPr>
          <p:spPr>
            <a:xfrm>
              <a:off x="3546363" y="1817067"/>
              <a:ext cx="1996168" cy="1001146"/>
            </a:xfrm>
            <a:prstGeom prst="ellipse">
              <a:avLst/>
            </a:prstGeom>
            <a:solidFill>
              <a:schemeClr val="accent5">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75" dirty="0">
                  <a:solidFill>
                    <a:schemeClr val="tx1"/>
                  </a:solidFill>
                </a:rPr>
                <a:t>More Scientific Understanding</a:t>
              </a:r>
            </a:p>
          </p:txBody>
        </p:sp>
        <p:sp>
          <p:nvSpPr>
            <p:cNvPr id="14" name="Oval 13"/>
            <p:cNvSpPr/>
            <p:nvPr/>
          </p:nvSpPr>
          <p:spPr>
            <a:xfrm>
              <a:off x="5349748" y="2965465"/>
              <a:ext cx="1653267" cy="1001145"/>
            </a:xfrm>
            <a:prstGeom prst="ellipse">
              <a:avLst/>
            </a:prstGeom>
            <a:solidFill>
              <a:schemeClr val="accent5">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75" dirty="0">
                  <a:solidFill>
                    <a:schemeClr val="tx1"/>
                  </a:solidFill>
                </a:rPr>
                <a:t>Higher Fidelity</a:t>
              </a:r>
            </a:p>
            <a:p>
              <a:pPr algn="ctr"/>
              <a:r>
                <a:rPr lang="en-US" sz="1575" dirty="0">
                  <a:solidFill>
                    <a:schemeClr val="tx1"/>
                  </a:solidFill>
                </a:rPr>
                <a:t>Model</a:t>
              </a:r>
            </a:p>
          </p:txBody>
        </p:sp>
        <p:sp>
          <p:nvSpPr>
            <p:cNvPr id="15" name="Oval 14"/>
            <p:cNvSpPr/>
            <p:nvPr/>
          </p:nvSpPr>
          <p:spPr>
            <a:xfrm>
              <a:off x="3576979" y="3958663"/>
              <a:ext cx="1996168" cy="1001146"/>
            </a:xfrm>
            <a:prstGeom prst="ellipse">
              <a:avLst/>
            </a:prstGeom>
            <a:solidFill>
              <a:schemeClr val="accent5">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75" dirty="0">
                  <a:solidFill>
                    <a:schemeClr val="tx1"/>
                  </a:solidFill>
                </a:rPr>
                <a:t>More Diverse</a:t>
              </a:r>
            </a:p>
            <a:p>
              <a:pPr algn="ctr"/>
              <a:r>
                <a:rPr lang="en-US" sz="1575" dirty="0">
                  <a:solidFill>
                    <a:schemeClr val="tx1"/>
                  </a:solidFill>
                </a:rPr>
                <a:t>Solvers</a:t>
              </a:r>
            </a:p>
          </p:txBody>
        </p:sp>
        <p:sp>
          <p:nvSpPr>
            <p:cNvPr id="16" name="Oval 15"/>
            <p:cNvSpPr/>
            <p:nvPr/>
          </p:nvSpPr>
          <p:spPr>
            <a:xfrm>
              <a:off x="2176244" y="2965464"/>
              <a:ext cx="1653268" cy="1001146"/>
            </a:xfrm>
            <a:prstGeom prst="ellipse">
              <a:avLst/>
            </a:prstGeom>
            <a:solidFill>
              <a:schemeClr val="accent5">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75" dirty="0">
                  <a:solidFill>
                    <a:schemeClr val="tx1"/>
                  </a:solidFill>
                </a:rPr>
                <a:t>More Hardware </a:t>
              </a:r>
            </a:p>
            <a:p>
              <a:pPr algn="ctr"/>
              <a:r>
                <a:rPr lang="en-US" sz="1575" dirty="0">
                  <a:solidFill>
                    <a:schemeClr val="tx1"/>
                  </a:solidFill>
                </a:rPr>
                <a:t>Resources</a:t>
              </a:r>
            </a:p>
          </p:txBody>
        </p:sp>
        <p:cxnSp>
          <p:nvCxnSpPr>
            <p:cNvPr id="18" name="Curved Connector 17"/>
            <p:cNvCxnSpPr>
              <a:cxnSpLocks/>
              <a:stCxn id="7" idx="6"/>
              <a:endCxn id="14" idx="0"/>
            </p:cNvCxnSpPr>
            <p:nvPr/>
          </p:nvCxnSpPr>
          <p:spPr>
            <a:xfrm>
              <a:off x="5542531" y="2317640"/>
              <a:ext cx="633851" cy="647825"/>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Curved Connector 19"/>
            <p:cNvCxnSpPr>
              <a:cxnSpLocks/>
              <a:stCxn id="14" idx="4"/>
              <a:endCxn id="15" idx="6"/>
            </p:cNvCxnSpPr>
            <p:nvPr/>
          </p:nvCxnSpPr>
          <p:spPr>
            <a:xfrm rot="5400000">
              <a:off x="5628452" y="3911307"/>
              <a:ext cx="492626" cy="603235"/>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Curved Connector 21"/>
            <p:cNvCxnSpPr>
              <a:stCxn id="15" idx="2"/>
              <a:endCxn id="16" idx="4"/>
            </p:cNvCxnSpPr>
            <p:nvPr/>
          </p:nvCxnSpPr>
          <p:spPr>
            <a:xfrm rot="10800000">
              <a:off x="3002879" y="3966610"/>
              <a:ext cx="574101" cy="492627"/>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Curved Connector 23"/>
            <p:cNvCxnSpPr>
              <a:stCxn id="16" idx="0"/>
              <a:endCxn id="7" idx="2"/>
            </p:cNvCxnSpPr>
            <p:nvPr/>
          </p:nvCxnSpPr>
          <p:spPr>
            <a:xfrm rot="5400000" flipH="1" flipV="1">
              <a:off x="2950708" y="2369811"/>
              <a:ext cx="647823" cy="543485"/>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cxnSpLocks/>
              <a:stCxn id="14" idx="2"/>
              <a:endCxn id="16" idx="6"/>
            </p:cNvCxnSpPr>
            <p:nvPr/>
          </p:nvCxnSpPr>
          <p:spPr>
            <a:xfrm flipH="1" flipV="1">
              <a:off x="3829512" y="3466037"/>
              <a:ext cx="1520236" cy="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17" name="Title 1">
            <a:extLst>
              <a:ext uri="{FF2B5EF4-FFF2-40B4-BE49-F238E27FC236}">
                <a16:creationId xmlns:a16="http://schemas.microsoft.com/office/drawing/2014/main" id="{D8506537-DDB1-8448-B43A-3B158F846995}"/>
              </a:ext>
            </a:extLst>
          </p:cNvPr>
          <p:cNvSpPr txBox="1">
            <a:spLocks/>
          </p:cNvSpPr>
          <p:nvPr/>
        </p:nvSpPr>
        <p:spPr bwMode="auto">
          <a:xfrm>
            <a:off x="365760" y="411480"/>
            <a:ext cx="11372473" cy="914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a:lstStyle>
          <a:p>
            <a:r>
              <a:rPr lang="en-US" dirty="0"/>
              <a:t>HPC Computational Science Use-case</a:t>
            </a:r>
          </a:p>
        </p:txBody>
      </p:sp>
      <p:grpSp>
        <p:nvGrpSpPr>
          <p:cNvPr id="3" name="Group 2">
            <a:extLst>
              <a:ext uri="{FF2B5EF4-FFF2-40B4-BE49-F238E27FC236}">
                <a16:creationId xmlns:a16="http://schemas.microsoft.com/office/drawing/2014/main" id="{673FEECD-EE88-E040-895C-0240D635E635}"/>
              </a:ext>
            </a:extLst>
          </p:cNvPr>
          <p:cNvGrpSpPr/>
          <p:nvPr/>
        </p:nvGrpSpPr>
        <p:grpSpPr>
          <a:xfrm>
            <a:off x="6979801" y="729343"/>
            <a:ext cx="4265142" cy="3524330"/>
            <a:chOff x="6979801" y="729343"/>
            <a:chExt cx="4265142" cy="3524330"/>
          </a:xfrm>
        </p:grpSpPr>
        <p:cxnSp>
          <p:nvCxnSpPr>
            <p:cNvPr id="9" name="Straight Arrow Connector 8">
              <a:extLst>
                <a:ext uri="{FF2B5EF4-FFF2-40B4-BE49-F238E27FC236}">
                  <a16:creationId xmlns:a16="http://schemas.microsoft.com/office/drawing/2014/main" id="{74C943FE-45EB-EF4A-A9C9-DBCCA64BE107}"/>
                </a:ext>
              </a:extLst>
            </p:cNvPr>
            <p:cNvCxnSpPr/>
            <p:nvPr/>
          </p:nvCxnSpPr>
          <p:spPr>
            <a:xfrm>
              <a:off x="7402286" y="3725330"/>
              <a:ext cx="3842657"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1" name="Straight Arrow Connector 10">
              <a:extLst>
                <a:ext uri="{FF2B5EF4-FFF2-40B4-BE49-F238E27FC236}">
                  <a16:creationId xmlns:a16="http://schemas.microsoft.com/office/drawing/2014/main" id="{9EE4B5B6-D325-DA4A-9BFD-BCFD54BA1E1E}"/>
                </a:ext>
              </a:extLst>
            </p:cNvPr>
            <p:cNvCxnSpPr/>
            <p:nvPr/>
          </p:nvCxnSpPr>
          <p:spPr>
            <a:xfrm flipV="1">
              <a:off x="7424057" y="729343"/>
              <a:ext cx="0" cy="299598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3" name="TextBox 12">
              <a:extLst>
                <a:ext uri="{FF2B5EF4-FFF2-40B4-BE49-F238E27FC236}">
                  <a16:creationId xmlns:a16="http://schemas.microsoft.com/office/drawing/2014/main" id="{4D803AAA-CB4F-1144-8B15-F5B2C8FB7A51}"/>
                </a:ext>
              </a:extLst>
            </p:cNvPr>
            <p:cNvSpPr txBox="1"/>
            <p:nvPr/>
          </p:nvSpPr>
          <p:spPr>
            <a:xfrm>
              <a:off x="8290189" y="3819708"/>
              <a:ext cx="2253437" cy="433965"/>
            </a:xfrm>
            <a:prstGeom prst="rect">
              <a:avLst/>
            </a:prstGeom>
            <a:noFill/>
          </p:spPr>
          <p:txBody>
            <a:bodyPr wrap="none" lIns="118872" tIns="91440" rIns="118872" bIns="91440" rtlCol="0" anchor="ctr" anchorCtr="0">
              <a:spAutoFit/>
            </a:bodyPr>
            <a:lstStyle/>
            <a:p>
              <a:pPr algn="l">
                <a:lnSpc>
                  <a:spcPct val="90000"/>
                </a:lnSpc>
              </a:pPr>
              <a:r>
                <a:rPr lang="en-US" dirty="0"/>
                <a:t>Platform complexity</a:t>
              </a:r>
            </a:p>
          </p:txBody>
        </p:sp>
        <p:sp>
          <p:nvSpPr>
            <p:cNvPr id="25" name="TextBox 24">
              <a:extLst>
                <a:ext uri="{FF2B5EF4-FFF2-40B4-BE49-F238E27FC236}">
                  <a16:creationId xmlns:a16="http://schemas.microsoft.com/office/drawing/2014/main" id="{1F2B8E5A-6747-6840-9AB5-298CEE998CFB}"/>
                </a:ext>
              </a:extLst>
            </p:cNvPr>
            <p:cNvSpPr txBox="1"/>
            <p:nvPr/>
          </p:nvSpPr>
          <p:spPr>
            <a:xfrm rot="-5400000">
              <a:off x="6046587" y="2061274"/>
              <a:ext cx="2304733" cy="438305"/>
            </a:xfrm>
            <a:prstGeom prst="rect">
              <a:avLst/>
            </a:prstGeom>
            <a:noFill/>
          </p:spPr>
          <p:txBody>
            <a:bodyPr wrap="square" lIns="118872" tIns="91440" rIns="118872" bIns="91440" rtlCol="0" anchor="ctr" anchorCtr="0">
              <a:spAutoFit/>
            </a:bodyPr>
            <a:lstStyle/>
            <a:p>
              <a:pPr algn="l">
                <a:lnSpc>
                  <a:spcPct val="90000"/>
                </a:lnSpc>
              </a:pPr>
              <a:r>
                <a:rPr lang="en-US" dirty="0"/>
                <a:t>Software complexity</a:t>
              </a:r>
            </a:p>
          </p:txBody>
        </p:sp>
        <p:cxnSp>
          <p:nvCxnSpPr>
            <p:cNvPr id="27" name="Straight Connector 26">
              <a:extLst>
                <a:ext uri="{FF2B5EF4-FFF2-40B4-BE49-F238E27FC236}">
                  <a16:creationId xmlns:a16="http://schemas.microsoft.com/office/drawing/2014/main" id="{F0944214-B922-DE4E-8201-F097C1607D13}"/>
                </a:ext>
              </a:extLst>
            </p:cNvPr>
            <p:cNvCxnSpPr/>
            <p:nvPr/>
          </p:nvCxnSpPr>
          <p:spPr>
            <a:xfrm flipV="1">
              <a:off x="7871254" y="1865870"/>
              <a:ext cx="271849" cy="1401184"/>
            </a:xfrm>
            <a:prstGeom prst="line">
              <a:avLst/>
            </a:prstGeom>
            <a:ln w="5715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946CC992-F868-F041-8AF1-1C98255A058E}"/>
                </a:ext>
              </a:extLst>
            </p:cNvPr>
            <p:cNvCxnSpPr>
              <a:cxnSpLocks/>
            </p:cNvCxnSpPr>
            <p:nvPr/>
          </p:nvCxnSpPr>
          <p:spPr>
            <a:xfrm flipV="1">
              <a:off x="8113046" y="868682"/>
              <a:ext cx="2759259" cy="1012232"/>
            </a:xfrm>
            <a:prstGeom prst="line">
              <a:avLst/>
            </a:prstGeom>
            <a:ln w="53975">
              <a:solidFill>
                <a:srgbClr val="7030A0"/>
              </a:solidFill>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35D10778-614C-0842-B0F5-17C22D27A489}"/>
                </a:ext>
              </a:extLst>
            </p:cNvPr>
            <p:cNvSpPr txBox="1"/>
            <p:nvPr/>
          </p:nvSpPr>
          <p:spPr>
            <a:xfrm>
              <a:off x="8063618" y="1663931"/>
              <a:ext cx="271849" cy="433965"/>
            </a:xfrm>
            <a:prstGeom prst="rect">
              <a:avLst/>
            </a:prstGeom>
            <a:noFill/>
          </p:spPr>
          <p:txBody>
            <a:bodyPr wrap="square" lIns="118872" tIns="91440" rIns="118872" bIns="91440" rtlCol="0" anchor="ctr" anchorCtr="0">
              <a:spAutoFit/>
            </a:bodyPr>
            <a:lstStyle/>
            <a:p>
              <a:pPr algn="l">
                <a:lnSpc>
                  <a:spcPct val="90000"/>
                </a:lnSpc>
              </a:pPr>
              <a:endParaRPr lang="en-US" dirty="0"/>
            </a:p>
          </p:txBody>
        </p:sp>
        <p:sp>
          <p:nvSpPr>
            <p:cNvPr id="32" name="TextBox 31">
              <a:extLst>
                <a:ext uri="{FF2B5EF4-FFF2-40B4-BE49-F238E27FC236}">
                  <a16:creationId xmlns:a16="http://schemas.microsoft.com/office/drawing/2014/main" id="{F5FBECCC-FDD4-DE4B-A88C-B7AF2B546EAE}"/>
                </a:ext>
              </a:extLst>
            </p:cNvPr>
            <p:cNvSpPr txBox="1"/>
            <p:nvPr/>
          </p:nvSpPr>
          <p:spPr>
            <a:xfrm>
              <a:off x="8453742" y="2528855"/>
              <a:ext cx="1407052" cy="932563"/>
            </a:xfrm>
            <a:prstGeom prst="rect">
              <a:avLst/>
            </a:prstGeom>
            <a:noFill/>
          </p:spPr>
          <p:txBody>
            <a:bodyPr wrap="none" lIns="118872" tIns="91440" rIns="118872" bIns="91440" rtlCol="0" anchor="ctr" anchorCtr="0">
              <a:spAutoFit/>
            </a:bodyPr>
            <a:lstStyle/>
            <a:p>
              <a:pPr algn="l">
                <a:lnSpc>
                  <a:spcPct val="90000"/>
                </a:lnSpc>
              </a:pPr>
              <a:r>
                <a:rPr lang="en-US" dirty="0"/>
                <a:t>Distributed </a:t>
              </a:r>
            </a:p>
            <a:p>
              <a:pPr algn="l">
                <a:lnSpc>
                  <a:spcPct val="90000"/>
                </a:lnSpc>
              </a:pPr>
              <a:r>
                <a:rPr lang="en-US" dirty="0"/>
                <a:t>memory</a:t>
              </a:r>
            </a:p>
            <a:p>
              <a:pPr algn="l">
                <a:lnSpc>
                  <a:spcPct val="90000"/>
                </a:lnSpc>
              </a:pPr>
              <a:r>
                <a:rPr lang="en-US" dirty="0"/>
                <a:t>model</a:t>
              </a:r>
            </a:p>
          </p:txBody>
        </p:sp>
        <p:sp>
          <p:nvSpPr>
            <p:cNvPr id="33" name="Left Arrow 32">
              <a:extLst>
                <a:ext uri="{FF2B5EF4-FFF2-40B4-BE49-F238E27FC236}">
                  <a16:creationId xmlns:a16="http://schemas.microsoft.com/office/drawing/2014/main" id="{6032F769-EB60-3346-ADD9-4B2D1BB53B93}"/>
                </a:ext>
              </a:extLst>
            </p:cNvPr>
            <p:cNvSpPr/>
            <p:nvPr/>
          </p:nvSpPr>
          <p:spPr>
            <a:xfrm>
              <a:off x="7990874" y="2889070"/>
              <a:ext cx="437831" cy="218824"/>
            </a:xfrm>
            <a:prstGeom prst="leftArrow">
              <a:avLst/>
            </a:prstGeom>
            <a:solidFill>
              <a:schemeClr val="accent4"/>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34" name="TextBox 33">
              <a:extLst>
                <a:ext uri="{FF2B5EF4-FFF2-40B4-BE49-F238E27FC236}">
                  <a16:creationId xmlns:a16="http://schemas.microsoft.com/office/drawing/2014/main" id="{C346DD6B-4509-764A-AE45-5F142DE3C708}"/>
                </a:ext>
              </a:extLst>
            </p:cNvPr>
            <p:cNvSpPr txBox="1"/>
            <p:nvPr/>
          </p:nvSpPr>
          <p:spPr>
            <a:xfrm>
              <a:off x="9327147" y="1554669"/>
              <a:ext cx="1817421" cy="683264"/>
            </a:xfrm>
            <a:prstGeom prst="rect">
              <a:avLst/>
            </a:prstGeom>
            <a:noFill/>
          </p:spPr>
          <p:txBody>
            <a:bodyPr wrap="none" lIns="118872" tIns="91440" rIns="118872" bIns="91440" rtlCol="0" anchor="ctr" anchorCtr="0">
              <a:spAutoFit/>
            </a:bodyPr>
            <a:lstStyle/>
            <a:p>
              <a:pPr algn="l">
                <a:lnSpc>
                  <a:spcPct val="90000"/>
                </a:lnSpc>
              </a:pPr>
              <a:r>
                <a:rPr lang="en-US" dirty="0"/>
                <a:t>Heterogeneous</a:t>
              </a:r>
            </a:p>
            <a:p>
              <a:pPr algn="l">
                <a:lnSpc>
                  <a:spcPct val="90000"/>
                </a:lnSpc>
              </a:pPr>
              <a:r>
                <a:rPr lang="en-US" dirty="0"/>
                <a:t>models</a:t>
              </a:r>
            </a:p>
          </p:txBody>
        </p:sp>
        <p:sp>
          <p:nvSpPr>
            <p:cNvPr id="36" name="Up Arrow 35">
              <a:extLst>
                <a:ext uri="{FF2B5EF4-FFF2-40B4-BE49-F238E27FC236}">
                  <a16:creationId xmlns:a16="http://schemas.microsoft.com/office/drawing/2014/main" id="{F0879347-097A-CF4B-B62B-6EAB93ABA995}"/>
                </a:ext>
              </a:extLst>
            </p:cNvPr>
            <p:cNvSpPr/>
            <p:nvPr/>
          </p:nvSpPr>
          <p:spPr>
            <a:xfrm>
              <a:off x="9980612" y="1267396"/>
              <a:ext cx="156950" cy="322396"/>
            </a:xfrm>
            <a:prstGeom prst="upArrow">
              <a:avLst/>
            </a:prstGeom>
            <a:solidFill>
              <a:schemeClr val="accent1">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spTree>
    <p:extLst>
      <p:ext uri="{BB962C8B-B14F-4D97-AF65-F5344CB8AC3E}">
        <p14:creationId xmlns:p14="http://schemas.microsoft.com/office/powerpoint/2010/main" val="41981658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2">
            <a:extLst>
              <a:ext uri="{FF2B5EF4-FFF2-40B4-BE49-F238E27FC236}">
                <a16:creationId xmlns:a16="http://schemas.microsoft.com/office/drawing/2014/main" id="{969AAFBA-E7D9-0542-BEAD-C2722F011739}"/>
              </a:ext>
            </a:extLst>
          </p:cNvPr>
          <p:cNvSpPr txBox="1">
            <a:spLocks/>
          </p:cNvSpPr>
          <p:nvPr/>
        </p:nvSpPr>
        <p:spPr>
          <a:xfrm>
            <a:off x="608719" y="1128060"/>
            <a:ext cx="8650062" cy="550134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Wingdings" panose="05000000000000000000" pitchFamily="2" charset="2"/>
              <a:buNone/>
              <a:defRPr sz="2800" kern="1200">
                <a:solidFill>
                  <a:schemeClr val="tx1">
                    <a:tint val="75000"/>
                  </a:schemeClr>
                </a:solidFill>
                <a:latin typeface="Arial" panose="020B0604020202020204" pitchFamily="34" charset="0"/>
                <a:ea typeface="+mn-ea"/>
                <a:cs typeface="Arial" panose="020B0604020202020204" pitchFamily="34" charset="0"/>
              </a:defRPr>
            </a:lvl1pPr>
            <a:lvl2pPr marL="342900" indent="0" algn="ctr" defTabSz="914400" rtl="0" eaLnBrk="1" latinLnBrk="0" hangingPunct="1">
              <a:spcBef>
                <a:spcPct val="20000"/>
              </a:spcBef>
              <a:buFont typeface="Wingdings" panose="05000000000000000000" pitchFamily="2" charset="2"/>
              <a:buNone/>
              <a:defRPr sz="2400" kern="1200">
                <a:solidFill>
                  <a:schemeClr val="tx1">
                    <a:tint val="75000"/>
                  </a:schemeClr>
                </a:solidFill>
                <a:latin typeface="Arial" panose="020B0604020202020204" pitchFamily="34" charset="0"/>
                <a:ea typeface="+mn-ea"/>
                <a:cs typeface="Arial" panose="020B0604020202020204" pitchFamily="34" charset="0"/>
              </a:defRPr>
            </a:lvl2pPr>
            <a:lvl3pPr marL="685800" indent="0" algn="ctr" defTabSz="914400" rtl="0" eaLnBrk="1" latinLnBrk="0" hangingPunct="1">
              <a:spcBef>
                <a:spcPct val="20000"/>
              </a:spcBef>
              <a:buFont typeface="Wingdings" panose="05000000000000000000" pitchFamily="2" charset="2"/>
              <a:buNone/>
              <a:defRPr sz="2000" kern="1200">
                <a:solidFill>
                  <a:schemeClr val="tx1">
                    <a:tint val="75000"/>
                  </a:schemeClr>
                </a:solidFill>
                <a:latin typeface="Arial" panose="020B0604020202020204" pitchFamily="34" charset="0"/>
                <a:ea typeface="+mn-ea"/>
                <a:cs typeface="Arial" panose="020B0604020202020204" pitchFamily="34" charset="0"/>
              </a:defRPr>
            </a:lvl3pPr>
            <a:lvl4pPr marL="1028700" indent="0" algn="ctr" defTabSz="914400" rtl="0" eaLnBrk="1" latinLnBrk="0" hangingPunct="1">
              <a:spcBef>
                <a:spcPct val="20000"/>
              </a:spcBef>
              <a:buFont typeface="Wingdings" panose="05000000000000000000" pitchFamily="2" charset="2"/>
              <a:buNone/>
              <a:defRPr sz="1800" kern="1200">
                <a:solidFill>
                  <a:schemeClr val="tx1">
                    <a:tint val="75000"/>
                  </a:schemeClr>
                </a:solidFill>
                <a:latin typeface="Arial" panose="020B0604020202020204" pitchFamily="34" charset="0"/>
                <a:ea typeface="+mn-ea"/>
                <a:cs typeface="Arial" panose="020B0604020202020204" pitchFamily="34" charset="0"/>
              </a:defRPr>
            </a:lvl4pPr>
            <a:lvl5pPr marL="1371600" indent="0" algn="ctr" defTabSz="914400" rtl="0" eaLnBrk="1" latinLnBrk="0" hangingPunct="1">
              <a:spcBef>
                <a:spcPct val="20000"/>
              </a:spcBef>
              <a:buFont typeface="Wingdings" panose="05000000000000000000" pitchFamily="2" charset="2"/>
              <a:buNone/>
              <a:defRPr sz="1800" kern="1200">
                <a:solidFill>
                  <a:schemeClr val="tx1">
                    <a:tint val="75000"/>
                  </a:schemeClr>
                </a:solidFill>
                <a:latin typeface="Arial" panose="020B0604020202020204" pitchFamily="34" charset="0"/>
                <a:ea typeface="+mn-ea"/>
                <a:cs typeface="Arial" panose="020B0604020202020204" pitchFamily="34" charset="0"/>
              </a:defRPr>
            </a:lvl5pPr>
            <a:lvl6pPr marL="17145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057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24003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457200" indent="-457200" algn="l">
              <a:buFont typeface="Wingdings" pitchFamily="2" charset="2"/>
              <a:buChar char="q"/>
            </a:pPr>
            <a:endParaRPr lang="en-US" dirty="0"/>
          </a:p>
          <a:p>
            <a:pPr marL="457200" indent="-457200" algn="l">
              <a:buFont typeface="Wingdings" pitchFamily="2" charset="2"/>
              <a:buChar char="q"/>
            </a:pPr>
            <a:endParaRPr lang="en-US" dirty="0"/>
          </a:p>
          <a:p>
            <a:pPr marL="457200" indent="-457200" algn="l">
              <a:buFont typeface="Wingdings" pitchFamily="2" charset="2"/>
              <a:buChar char="q"/>
            </a:pPr>
            <a:endParaRPr lang="en-US" dirty="0"/>
          </a:p>
          <a:p>
            <a:pPr marL="457200" indent="-457200" algn="l">
              <a:buFont typeface="Wingdings" pitchFamily="2" charset="2"/>
              <a:buChar char="q"/>
            </a:pPr>
            <a:endParaRPr lang="en-US" dirty="0"/>
          </a:p>
          <a:p>
            <a:pPr marL="457200" indent="-457200" algn="l">
              <a:buFont typeface="Wingdings" pitchFamily="2" charset="2"/>
              <a:buChar char="q"/>
            </a:pPr>
            <a:endParaRPr lang="en-US" dirty="0"/>
          </a:p>
          <a:p>
            <a:pPr marL="457200" indent="-457200" algn="l">
              <a:buFont typeface="Wingdings" pitchFamily="2" charset="2"/>
              <a:buChar char="q"/>
            </a:pPr>
            <a:endParaRPr lang="en-US" dirty="0">
              <a:solidFill>
                <a:schemeClr val="tx1"/>
              </a:solidFill>
            </a:endParaRPr>
          </a:p>
          <a:p>
            <a:pPr marL="457200" indent="-457200" algn="l">
              <a:buFont typeface="Wingdings" pitchFamily="2" charset="2"/>
              <a:buChar char="q"/>
            </a:pPr>
            <a:endParaRPr lang="en-US" dirty="0">
              <a:solidFill>
                <a:schemeClr val="tx1"/>
              </a:solidFill>
            </a:endParaRPr>
          </a:p>
          <a:p>
            <a:pPr algn="l"/>
            <a:endParaRPr lang="en-US" dirty="0">
              <a:solidFill>
                <a:schemeClr val="tx1"/>
              </a:solidFill>
            </a:endParaRPr>
          </a:p>
        </p:txBody>
      </p:sp>
      <p:grpSp>
        <p:nvGrpSpPr>
          <p:cNvPr id="2" name="Group 1">
            <a:extLst>
              <a:ext uri="{FF2B5EF4-FFF2-40B4-BE49-F238E27FC236}">
                <a16:creationId xmlns:a16="http://schemas.microsoft.com/office/drawing/2014/main" id="{F7D43C75-6652-9D43-A7CD-0183D0CEBCD5}"/>
              </a:ext>
            </a:extLst>
          </p:cNvPr>
          <p:cNvGrpSpPr/>
          <p:nvPr/>
        </p:nvGrpSpPr>
        <p:grpSpPr>
          <a:xfrm>
            <a:off x="450592" y="1267396"/>
            <a:ext cx="6067194" cy="2923603"/>
            <a:chOff x="2176244" y="1817067"/>
            <a:chExt cx="4826771" cy="3142742"/>
          </a:xfrm>
        </p:grpSpPr>
        <p:sp>
          <p:nvSpPr>
            <p:cNvPr id="7" name="Oval 6"/>
            <p:cNvSpPr/>
            <p:nvPr/>
          </p:nvSpPr>
          <p:spPr>
            <a:xfrm>
              <a:off x="3546363" y="1817067"/>
              <a:ext cx="1996168" cy="1001146"/>
            </a:xfrm>
            <a:prstGeom prst="ellipse">
              <a:avLst/>
            </a:prstGeom>
            <a:solidFill>
              <a:schemeClr val="accent5">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75" dirty="0">
                  <a:solidFill>
                    <a:schemeClr val="tx1"/>
                  </a:solidFill>
                </a:rPr>
                <a:t>More Scientific Understanding</a:t>
              </a:r>
            </a:p>
          </p:txBody>
        </p:sp>
        <p:sp>
          <p:nvSpPr>
            <p:cNvPr id="14" name="Oval 13"/>
            <p:cNvSpPr/>
            <p:nvPr/>
          </p:nvSpPr>
          <p:spPr>
            <a:xfrm>
              <a:off x="5349748" y="2965465"/>
              <a:ext cx="1653267" cy="1001145"/>
            </a:xfrm>
            <a:prstGeom prst="ellipse">
              <a:avLst/>
            </a:prstGeom>
            <a:solidFill>
              <a:schemeClr val="accent5">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75" dirty="0">
                  <a:solidFill>
                    <a:schemeClr val="tx1"/>
                  </a:solidFill>
                </a:rPr>
                <a:t>Higher Fidelity</a:t>
              </a:r>
            </a:p>
            <a:p>
              <a:pPr algn="ctr"/>
              <a:r>
                <a:rPr lang="en-US" sz="1575" dirty="0">
                  <a:solidFill>
                    <a:schemeClr val="tx1"/>
                  </a:solidFill>
                </a:rPr>
                <a:t>Model</a:t>
              </a:r>
            </a:p>
          </p:txBody>
        </p:sp>
        <p:sp>
          <p:nvSpPr>
            <p:cNvPr id="15" name="Oval 14"/>
            <p:cNvSpPr/>
            <p:nvPr/>
          </p:nvSpPr>
          <p:spPr>
            <a:xfrm>
              <a:off x="3576979" y="3958663"/>
              <a:ext cx="1996168" cy="1001146"/>
            </a:xfrm>
            <a:prstGeom prst="ellipse">
              <a:avLst/>
            </a:prstGeom>
            <a:solidFill>
              <a:schemeClr val="accent5">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75" dirty="0">
                  <a:solidFill>
                    <a:schemeClr val="tx1"/>
                  </a:solidFill>
                </a:rPr>
                <a:t>More Diverse</a:t>
              </a:r>
            </a:p>
            <a:p>
              <a:pPr algn="ctr"/>
              <a:r>
                <a:rPr lang="en-US" sz="1575" dirty="0">
                  <a:solidFill>
                    <a:schemeClr val="tx1"/>
                  </a:solidFill>
                </a:rPr>
                <a:t>Solvers</a:t>
              </a:r>
            </a:p>
          </p:txBody>
        </p:sp>
        <p:sp>
          <p:nvSpPr>
            <p:cNvPr id="16" name="Oval 15"/>
            <p:cNvSpPr/>
            <p:nvPr/>
          </p:nvSpPr>
          <p:spPr>
            <a:xfrm>
              <a:off x="2176244" y="2965464"/>
              <a:ext cx="1653268" cy="1001146"/>
            </a:xfrm>
            <a:prstGeom prst="ellipse">
              <a:avLst/>
            </a:prstGeom>
            <a:solidFill>
              <a:schemeClr val="accent5">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75" dirty="0">
                  <a:solidFill>
                    <a:schemeClr val="tx1"/>
                  </a:solidFill>
                </a:rPr>
                <a:t>More Hardware </a:t>
              </a:r>
            </a:p>
            <a:p>
              <a:pPr algn="ctr"/>
              <a:r>
                <a:rPr lang="en-US" sz="1575" dirty="0">
                  <a:solidFill>
                    <a:schemeClr val="tx1"/>
                  </a:solidFill>
                </a:rPr>
                <a:t>Resources</a:t>
              </a:r>
            </a:p>
          </p:txBody>
        </p:sp>
        <p:cxnSp>
          <p:nvCxnSpPr>
            <p:cNvPr id="18" name="Curved Connector 17"/>
            <p:cNvCxnSpPr>
              <a:cxnSpLocks/>
              <a:stCxn id="7" idx="6"/>
              <a:endCxn id="14" idx="0"/>
            </p:cNvCxnSpPr>
            <p:nvPr/>
          </p:nvCxnSpPr>
          <p:spPr>
            <a:xfrm>
              <a:off x="5542531" y="2317640"/>
              <a:ext cx="633851" cy="647825"/>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Curved Connector 19"/>
            <p:cNvCxnSpPr>
              <a:cxnSpLocks/>
              <a:stCxn id="14" idx="4"/>
              <a:endCxn id="15" idx="6"/>
            </p:cNvCxnSpPr>
            <p:nvPr/>
          </p:nvCxnSpPr>
          <p:spPr>
            <a:xfrm rot="5400000">
              <a:off x="5628452" y="3911307"/>
              <a:ext cx="492626" cy="603235"/>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Curved Connector 21"/>
            <p:cNvCxnSpPr>
              <a:stCxn id="15" idx="2"/>
              <a:endCxn id="16" idx="4"/>
            </p:cNvCxnSpPr>
            <p:nvPr/>
          </p:nvCxnSpPr>
          <p:spPr>
            <a:xfrm rot="10800000">
              <a:off x="3002879" y="3966610"/>
              <a:ext cx="574101" cy="492627"/>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Curved Connector 23"/>
            <p:cNvCxnSpPr>
              <a:stCxn id="16" idx="0"/>
              <a:endCxn id="7" idx="2"/>
            </p:cNvCxnSpPr>
            <p:nvPr/>
          </p:nvCxnSpPr>
          <p:spPr>
            <a:xfrm rot="5400000" flipH="1" flipV="1">
              <a:off x="2950708" y="2369811"/>
              <a:ext cx="647823" cy="543485"/>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cxnSpLocks/>
              <a:stCxn id="14" idx="2"/>
              <a:endCxn id="16" idx="6"/>
            </p:cNvCxnSpPr>
            <p:nvPr/>
          </p:nvCxnSpPr>
          <p:spPr>
            <a:xfrm flipH="1" flipV="1">
              <a:off x="3829512" y="3466037"/>
              <a:ext cx="1520236" cy="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17" name="Title 1">
            <a:extLst>
              <a:ext uri="{FF2B5EF4-FFF2-40B4-BE49-F238E27FC236}">
                <a16:creationId xmlns:a16="http://schemas.microsoft.com/office/drawing/2014/main" id="{D8506537-DDB1-8448-B43A-3B158F846995}"/>
              </a:ext>
            </a:extLst>
          </p:cNvPr>
          <p:cNvSpPr txBox="1">
            <a:spLocks/>
          </p:cNvSpPr>
          <p:nvPr/>
        </p:nvSpPr>
        <p:spPr bwMode="auto">
          <a:xfrm>
            <a:off x="365760" y="411480"/>
            <a:ext cx="11372473" cy="914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a:lstStyle>
          <a:p>
            <a:r>
              <a:rPr lang="en-US" dirty="0"/>
              <a:t>HPC Computational Science Use-case</a:t>
            </a:r>
          </a:p>
        </p:txBody>
      </p:sp>
      <p:grpSp>
        <p:nvGrpSpPr>
          <p:cNvPr id="3" name="Group 2">
            <a:extLst>
              <a:ext uri="{FF2B5EF4-FFF2-40B4-BE49-F238E27FC236}">
                <a16:creationId xmlns:a16="http://schemas.microsoft.com/office/drawing/2014/main" id="{673FEECD-EE88-E040-895C-0240D635E635}"/>
              </a:ext>
            </a:extLst>
          </p:cNvPr>
          <p:cNvGrpSpPr/>
          <p:nvPr/>
        </p:nvGrpSpPr>
        <p:grpSpPr>
          <a:xfrm>
            <a:off x="6979801" y="729343"/>
            <a:ext cx="4265142" cy="3524330"/>
            <a:chOff x="6979801" y="729343"/>
            <a:chExt cx="4265142" cy="3524330"/>
          </a:xfrm>
        </p:grpSpPr>
        <p:cxnSp>
          <p:nvCxnSpPr>
            <p:cNvPr id="9" name="Straight Arrow Connector 8">
              <a:extLst>
                <a:ext uri="{FF2B5EF4-FFF2-40B4-BE49-F238E27FC236}">
                  <a16:creationId xmlns:a16="http://schemas.microsoft.com/office/drawing/2014/main" id="{74C943FE-45EB-EF4A-A9C9-DBCCA64BE107}"/>
                </a:ext>
              </a:extLst>
            </p:cNvPr>
            <p:cNvCxnSpPr/>
            <p:nvPr/>
          </p:nvCxnSpPr>
          <p:spPr>
            <a:xfrm>
              <a:off x="7402286" y="3725330"/>
              <a:ext cx="3842657"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1" name="Straight Arrow Connector 10">
              <a:extLst>
                <a:ext uri="{FF2B5EF4-FFF2-40B4-BE49-F238E27FC236}">
                  <a16:creationId xmlns:a16="http://schemas.microsoft.com/office/drawing/2014/main" id="{9EE4B5B6-D325-DA4A-9BFD-BCFD54BA1E1E}"/>
                </a:ext>
              </a:extLst>
            </p:cNvPr>
            <p:cNvCxnSpPr/>
            <p:nvPr/>
          </p:nvCxnSpPr>
          <p:spPr>
            <a:xfrm flipV="1">
              <a:off x="7424057" y="729343"/>
              <a:ext cx="0" cy="299598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3" name="TextBox 12">
              <a:extLst>
                <a:ext uri="{FF2B5EF4-FFF2-40B4-BE49-F238E27FC236}">
                  <a16:creationId xmlns:a16="http://schemas.microsoft.com/office/drawing/2014/main" id="{4D803AAA-CB4F-1144-8B15-F5B2C8FB7A51}"/>
                </a:ext>
              </a:extLst>
            </p:cNvPr>
            <p:cNvSpPr txBox="1"/>
            <p:nvPr/>
          </p:nvSpPr>
          <p:spPr>
            <a:xfrm>
              <a:off x="8290189" y="3819708"/>
              <a:ext cx="2253437" cy="433965"/>
            </a:xfrm>
            <a:prstGeom prst="rect">
              <a:avLst/>
            </a:prstGeom>
            <a:noFill/>
          </p:spPr>
          <p:txBody>
            <a:bodyPr wrap="none" lIns="118872" tIns="91440" rIns="118872" bIns="91440" rtlCol="0" anchor="ctr" anchorCtr="0">
              <a:spAutoFit/>
            </a:bodyPr>
            <a:lstStyle/>
            <a:p>
              <a:pPr algn="l">
                <a:lnSpc>
                  <a:spcPct val="90000"/>
                </a:lnSpc>
              </a:pPr>
              <a:r>
                <a:rPr lang="en-US" dirty="0"/>
                <a:t>Platform complexity</a:t>
              </a:r>
            </a:p>
          </p:txBody>
        </p:sp>
        <p:sp>
          <p:nvSpPr>
            <p:cNvPr id="25" name="TextBox 24">
              <a:extLst>
                <a:ext uri="{FF2B5EF4-FFF2-40B4-BE49-F238E27FC236}">
                  <a16:creationId xmlns:a16="http://schemas.microsoft.com/office/drawing/2014/main" id="{1F2B8E5A-6747-6840-9AB5-298CEE998CFB}"/>
                </a:ext>
              </a:extLst>
            </p:cNvPr>
            <p:cNvSpPr txBox="1"/>
            <p:nvPr/>
          </p:nvSpPr>
          <p:spPr>
            <a:xfrm rot="-5400000">
              <a:off x="6046587" y="2061274"/>
              <a:ext cx="2304733" cy="438305"/>
            </a:xfrm>
            <a:prstGeom prst="rect">
              <a:avLst/>
            </a:prstGeom>
            <a:noFill/>
          </p:spPr>
          <p:txBody>
            <a:bodyPr wrap="square" lIns="118872" tIns="91440" rIns="118872" bIns="91440" rtlCol="0" anchor="ctr" anchorCtr="0">
              <a:spAutoFit/>
            </a:bodyPr>
            <a:lstStyle/>
            <a:p>
              <a:pPr algn="l">
                <a:lnSpc>
                  <a:spcPct val="90000"/>
                </a:lnSpc>
              </a:pPr>
              <a:r>
                <a:rPr lang="en-US" dirty="0"/>
                <a:t>Software complexity</a:t>
              </a:r>
            </a:p>
          </p:txBody>
        </p:sp>
        <p:cxnSp>
          <p:nvCxnSpPr>
            <p:cNvPr id="27" name="Straight Connector 26">
              <a:extLst>
                <a:ext uri="{FF2B5EF4-FFF2-40B4-BE49-F238E27FC236}">
                  <a16:creationId xmlns:a16="http://schemas.microsoft.com/office/drawing/2014/main" id="{F0944214-B922-DE4E-8201-F097C1607D13}"/>
                </a:ext>
              </a:extLst>
            </p:cNvPr>
            <p:cNvCxnSpPr/>
            <p:nvPr/>
          </p:nvCxnSpPr>
          <p:spPr>
            <a:xfrm flipV="1">
              <a:off x="7871254" y="1865870"/>
              <a:ext cx="271849" cy="1401184"/>
            </a:xfrm>
            <a:prstGeom prst="line">
              <a:avLst/>
            </a:prstGeom>
            <a:ln w="5715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946CC992-F868-F041-8AF1-1C98255A058E}"/>
                </a:ext>
              </a:extLst>
            </p:cNvPr>
            <p:cNvCxnSpPr>
              <a:cxnSpLocks/>
            </p:cNvCxnSpPr>
            <p:nvPr/>
          </p:nvCxnSpPr>
          <p:spPr>
            <a:xfrm flipV="1">
              <a:off x="8113046" y="868682"/>
              <a:ext cx="2759259" cy="1012232"/>
            </a:xfrm>
            <a:prstGeom prst="line">
              <a:avLst/>
            </a:prstGeom>
            <a:ln w="53975">
              <a:solidFill>
                <a:srgbClr val="7030A0"/>
              </a:solidFill>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35D10778-614C-0842-B0F5-17C22D27A489}"/>
                </a:ext>
              </a:extLst>
            </p:cNvPr>
            <p:cNvSpPr txBox="1"/>
            <p:nvPr/>
          </p:nvSpPr>
          <p:spPr>
            <a:xfrm>
              <a:off x="8063618" y="1663931"/>
              <a:ext cx="271849" cy="433965"/>
            </a:xfrm>
            <a:prstGeom prst="rect">
              <a:avLst/>
            </a:prstGeom>
            <a:noFill/>
          </p:spPr>
          <p:txBody>
            <a:bodyPr wrap="square" lIns="118872" tIns="91440" rIns="118872" bIns="91440" rtlCol="0" anchor="ctr" anchorCtr="0">
              <a:spAutoFit/>
            </a:bodyPr>
            <a:lstStyle/>
            <a:p>
              <a:pPr algn="l">
                <a:lnSpc>
                  <a:spcPct val="90000"/>
                </a:lnSpc>
              </a:pPr>
              <a:endParaRPr lang="en-US" dirty="0"/>
            </a:p>
          </p:txBody>
        </p:sp>
        <p:sp>
          <p:nvSpPr>
            <p:cNvPr id="32" name="TextBox 31">
              <a:extLst>
                <a:ext uri="{FF2B5EF4-FFF2-40B4-BE49-F238E27FC236}">
                  <a16:creationId xmlns:a16="http://schemas.microsoft.com/office/drawing/2014/main" id="{F5FBECCC-FDD4-DE4B-A88C-B7AF2B546EAE}"/>
                </a:ext>
              </a:extLst>
            </p:cNvPr>
            <p:cNvSpPr txBox="1"/>
            <p:nvPr/>
          </p:nvSpPr>
          <p:spPr>
            <a:xfrm>
              <a:off x="8453742" y="2528855"/>
              <a:ext cx="1407052" cy="932563"/>
            </a:xfrm>
            <a:prstGeom prst="rect">
              <a:avLst/>
            </a:prstGeom>
            <a:noFill/>
          </p:spPr>
          <p:txBody>
            <a:bodyPr wrap="none" lIns="118872" tIns="91440" rIns="118872" bIns="91440" rtlCol="0" anchor="ctr" anchorCtr="0">
              <a:spAutoFit/>
            </a:bodyPr>
            <a:lstStyle/>
            <a:p>
              <a:pPr algn="l">
                <a:lnSpc>
                  <a:spcPct val="90000"/>
                </a:lnSpc>
              </a:pPr>
              <a:r>
                <a:rPr lang="en-US" dirty="0"/>
                <a:t>Distributed </a:t>
              </a:r>
            </a:p>
            <a:p>
              <a:pPr algn="l">
                <a:lnSpc>
                  <a:spcPct val="90000"/>
                </a:lnSpc>
              </a:pPr>
              <a:r>
                <a:rPr lang="en-US" dirty="0"/>
                <a:t>memory</a:t>
              </a:r>
            </a:p>
            <a:p>
              <a:pPr algn="l">
                <a:lnSpc>
                  <a:spcPct val="90000"/>
                </a:lnSpc>
              </a:pPr>
              <a:r>
                <a:rPr lang="en-US" dirty="0"/>
                <a:t>model</a:t>
              </a:r>
            </a:p>
          </p:txBody>
        </p:sp>
        <p:sp>
          <p:nvSpPr>
            <p:cNvPr id="33" name="Left Arrow 32">
              <a:extLst>
                <a:ext uri="{FF2B5EF4-FFF2-40B4-BE49-F238E27FC236}">
                  <a16:creationId xmlns:a16="http://schemas.microsoft.com/office/drawing/2014/main" id="{6032F769-EB60-3346-ADD9-4B2D1BB53B93}"/>
                </a:ext>
              </a:extLst>
            </p:cNvPr>
            <p:cNvSpPr/>
            <p:nvPr/>
          </p:nvSpPr>
          <p:spPr>
            <a:xfrm>
              <a:off x="7990874" y="2889070"/>
              <a:ext cx="437831" cy="218824"/>
            </a:xfrm>
            <a:prstGeom prst="leftArrow">
              <a:avLst/>
            </a:prstGeom>
            <a:solidFill>
              <a:schemeClr val="accent4"/>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34" name="TextBox 33">
              <a:extLst>
                <a:ext uri="{FF2B5EF4-FFF2-40B4-BE49-F238E27FC236}">
                  <a16:creationId xmlns:a16="http://schemas.microsoft.com/office/drawing/2014/main" id="{C346DD6B-4509-764A-AE45-5F142DE3C708}"/>
                </a:ext>
              </a:extLst>
            </p:cNvPr>
            <p:cNvSpPr txBox="1"/>
            <p:nvPr/>
          </p:nvSpPr>
          <p:spPr>
            <a:xfrm>
              <a:off x="9327147" y="1554669"/>
              <a:ext cx="1817421" cy="683264"/>
            </a:xfrm>
            <a:prstGeom prst="rect">
              <a:avLst/>
            </a:prstGeom>
            <a:noFill/>
          </p:spPr>
          <p:txBody>
            <a:bodyPr wrap="none" lIns="118872" tIns="91440" rIns="118872" bIns="91440" rtlCol="0" anchor="ctr" anchorCtr="0">
              <a:spAutoFit/>
            </a:bodyPr>
            <a:lstStyle/>
            <a:p>
              <a:pPr algn="l">
                <a:lnSpc>
                  <a:spcPct val="90000"/>
                </a:lnSpc>
              </a:pPr>
              <a:r>
                <a:rPr lang="en-US" dirty="0"/>
                <a:t>Heterogeneous</a:t>
              </a:r>
            </a:p>
            <a:p>
              <a:pPr algn="l">
                <a:lnSpc>
                  <a:spcPct val="90000"/>
                </a:lnSpc>
              </a:pPr>
              <a:r>
                <a:rPr lang="en-US" dirty="0"/>
                <a:t>models</a:t>
              </a:r>
            </a:p>
          </p:txBody>
        </p:sp>
        <p:sp>
          <p:nvSpPr>
            <p:cNvPr id="36" name="Up Arrow 35">
              <a:extLst>
                <a:ext uri="{FF2B5EF4-FFF2-40B4-BE49-F238E27FC236}">
                  <a16:creationId xmlns:a16="http://schemas.microsoft.com/office/drawing/2014/main" id="{F0879347-097A-CF4B-B62B-6EAB93ABA995}"/>
                </a:ext>
              </a:extLst>
            </p:cNvPr>
            <p:cNvSpPr/>
            <p:nvPr/>
          </p:nvSpPr>
          <p:spPr>
            <a:xfrm>
              <a:off x="9980612" y="1267396"/>
              <a:ext cx="156950" cy="322396"/>
            </a:xfrm>
            <a:prstGeom prst="upArrow">
              <a:avLst/>
            </a:prstGeom>
            <a:solidFill>
              <a:schemeClr val="accent1">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sp>
        <p:nvSpPr>
          <p:cNvPr id="28" name="Content Placeholder 2">
            <a:extLst>
              <a:ext uri="{FF2B5EF4-FFF2-40B4-BE49-F238E27FC236}">
                <a16:creationId xmlns:a16="http://schemas.microsoft.com/office/drawing/2014/main" id="{3F571E98-505F-974E-9667-67BC4BE58687}"/>
              </a:ext>
            </a:extLst>
          </p:cNvPr>
          <p:cNvSpPr txBox="1">
            <a:spLocks/>
          </p:cNvSpPr>
          <p:nvPr/>
        </p:nvSpPr>
        <p:spPr>
          <a:xfrm>
            <a:off x="761119" y="1280460"/>
            <a:ext cx="8650062" cy="550134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Wingdings" panose="05000000000000000000" pitchFamily="2" charset="2"/>
              <a:buNone/>
              <a:defRPr sz="2800" kern="1200">
                <a:solidFill>
                  <a:schemeClr val="tx1">
                    <a:tint val="75000"/>
                  </a:schemeClr>
                </a:solidFill>
                <a:latin typeface="Arial" panose="020B0604020202020204" pitchFamily="34" charset="0"/>
                <a:ea typeface="+mn-ea"/>
                <a:cs typeface="Arial" panose="020B0604020202020204" pitchFamily="34" charset="0"/>
              </a:defRPr>
            </a:lvl1pPr>
            <a:lvl2pPr marL="342900" indent="0" algn="ctr" defTabSz="914400" rtl="0" eaLnBrk="1" latinLnBrk="0" hangingPunct="1">
              <a:spcBef>
                <a:spcPct val="20000"/>
              </a:spcBef>
              <a:buFont typeface="Wingdings" panose="05000000000000000000" pitchFamily="2" charset="2"/>
              <a:buNone/>
              <a:defRPr sz="2400" kern="1200">
                <a:solidFill>
                  <a:schemeClr val="tx1">
                    <a:tint val="75000"/>
                  </a:schemeClr>
                </a:solidFill>
                <a:latin typeface="Arial" panose="020B0604020202020204" pitchFamily="34" charset="0"/>
                <a:ea typeface="+mn-ea"/>
                <a:cs typeface="Arial" panose="020B0604020202020204" pitchFamily="34" charset="0"/>
              </a:defRPr>
            </a:lvl2pPr>
            <a:lvl3pPr marL="685800" indent="0" algn="ctr" defTabSz="914400" rtl="0" eaLnBrk="1" latinLnBrk="0" hangingPunct="1">
              <a:spcBef>
                <a:spcPct val="20000"/>
              </a:spcBef>
              <a:buFont typeface="Wingdings" panose="05000000000000000000" pitchFamily="2" charset="2"/>
              <a:buNone/>
              <a:defRPr sz="2000" kern="1200">
                <a:solidFill>
                  <a:schemeClr val="tx1">
                    <a:tint val="75000"/>
                  </a:schemeClr>
                </a:solidFill>
                <a:latin typeface="Arial" panose="020B0604020202020204" pitchFamily="34" charset="0"/>
                <a:ea typeface="+mn-ea"/>
                <a:cs typeface="Arial" panose="020B0604020202020204" pitchFamily="34" charset="0"/>
              </a:defRPr>
            </a:lvl3pPr>
            <a:lvl4pPr marL="1028700" indent="0" algn="ctr" defTabSz="914400" rtl="0" eaLnBrk="1" latinLnBrk="0" hangingPunct="1">
              <a:spcBef>
                <a:spcPct val="20000"/>
              </a:spcBef>
              <a:buFont typeface="Wingdings" panose="05000000000000000000" pitchFamily="2" charset="2"/>
              <a:buNone/>
              <a:defRPr sz="1800" kern="1200">
                <a:solidFill>
                  <a:schemeClr val="tx1">
                    <a:tint val="75000"/>
                  </a:schemeClr>
                </a:solidFill>
                <a:latin typeface="Arial" panose="020B0604020202020204" pitchFamily="34" charset="0"/>
                <a:ea typeface="+mn-ea"/>
                <a:cs typeface="Arial" panose="020B0604020202020204" pitchFamily="34" charset="0"/>
              </a:defRPr>
            </a:lvl4pPr>
            <a:lvl5pPr marL="1371600" indent="0" algn="ctr" defTabSz="914400" rtl="0" eaLnBrk="1" latinLnBrk="0" hangingPunct="1">
              <a:spcBef>
                <a:spcPct val="20000"/>
              </a:spcBef>
              <a:buFont typeface="Wingdings" panose="05000000000000000000" pitchFamily="2" charset="2"/>
              <a:buNone/>
              <a:defRPr sz="1800" kern="1200">
                <a:solidFill>
                  <a:schemeClr val="tx1">
                    <a:tint val="75000"/>
                  </a:schemeClr>
                </a:solidFill>
                <a:latin typeface="Arial" panose="020B0604020202020204" pitchFamily="34" charset="0"/>
                <a:ea typeface="+mn-ea"/>
                <a:cs typeface="Arial" panose="020B0604020202020204" pitchFamily="34" charset="0"/>
              </a:defRPr>
            </a:lvl5pPr>
            <a:lvl6pPr marL="17145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057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24003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457200" indent="-457200" algn="l">
              <a:buFont typeface="Wingdings" pitchFamily="2" charset="2"/>
              <a:buChar char="q"/>
            </a:pPr>
            <a:endParaRPr lang="en-US" dirty="0"/>
          </a:p>
          <a:p>
            <a:pPr marL="457200" indent="-457200" algn="l">
              <a:buFont typeface="Wingdings" pitchFamily="2" charset="2"/>
              <a:buChar char="q"/>
            </a:pPr>
            <a:endParaRPr lang="en-US" dirty="0"/>
          </a:p>
          <a:p>
            <a:pPr marL="457200" indent="-457200" algn="l">
              <a:buFont typeface="Wingdings" pitchFamily="2" charset="2"/>
              <a:buChar char="q"/>
            </a:pPr>
            <a:endParaRPr lang="en-US" dirty="0"/>
          </a:p>
          <a:p>
            <a:pPr marL="457200" indent="-457200" algn="l">
              <a:buFont typeface="Wingdings" pitchFamily="2" charset="2"/>
              <a:buChar char="q"/>
            </a:pPr>
            <a:endParaRPr lang="en-US" dirty="0"/>
          </a:p>
          <a:p>
            <a:pPr marL="457200" indent="-457200" algn="l">
              <a:buFont typeface="Wingdings" pitchFamily="2" charset="2"/>
              <a:buChar char="q"/>
            </a:pPr>
            <a:endParaRPr lang="en-US" dirty="0"/>
          </a:p>
          <a:p>
            <a:pPr marL="457200" indent="-457200" algn="l">
              <a:buFont typeface="Wingdings" pitchFamily="2" charset="2"/>
              <a:buChar char="q"/>
            </a:pPr>
            <a:endParaRPr lang="en-US" dirty="0">
              <a:solidFill>
                <a:schemeClr val="tx1"/>
              </a:solidFill>
            </a:endParaRPr>
          </a:p>
          <a:p>
            <a:pPr marL="457200" indent="-457200" algn="l">
              <a:buFont typeface="Wingdings" pitchFamily="2" charset="2"/>
              <a:buChar char="q"/>
            </a:pPr>
            <a:endParaRPr lang="en-US" dirty="0">
              <a:solidFill>
                <a:schemeClr val="tx1"/>
              </a:solidFill>
            </a:endParaRPr>
          </a:p>
          <a:p>
            <a:pPr marL="342900" indent="-342900" algn="l">
              <a:buFont typeface="Wingdings" pitchFamily="2" charset="2"/>
              <a:buChar char="q"/>
            </a:pPr>
            <a:r>
              <a:rPr lang="en-US" dirty="0">
                <a:solidFill>
                  <a:schemeClr val="tx1"/>
                </a:solidFill>
              </a:rPr>
              <a:t>Many components may be under research</a:t>
            </a:r>
          </a:p>
          <a:p>
            <a:pPr marL="342900" indent="-342900" algn="l">
              <a:buFont typeface="Wingdings" pitchFamily="2" charset="2"/>
              <a:buChar char="q"/>
            </a:pPr>
            <a:r>
              <a:rPr lang="en-US" dirty="0">
                <a:solidFill>
                  <a:schemeClr val="tx1"/>
                </a:solidFill>
              </a:rPr>
              <a:t>Software continuously evolves</a:t>
            </a:r>
          </a:p>
          <a:p>
            <a:pPr marL="342900" indent="-342900" algn="l">
              <a:buFont typeface="Wingdings" pitchFamily="2" charset="2"/>
              <a:buChar char="q"/>
            </a:pPr>
            <a:r>
              <a:rPr lang="en-US" dirty="0">
                <a:solidFill>
                  <a:schemeClr val="tx1"/>
                </a:solidFill>
              </a:rPr>
              <a:t>All use cases are different and unique</a:t>
            </a:r>
          </a:p>
        </p:txBody>
      </p:sp>
    </p:spTree>
    <p:extLst>
      <p:ext uri="{BB962C8B-B14F-4D97-AF65-F5344CB8AC3E}">
        <p14:creationId xmlns:p14="http://schemas.microsoft.com/office/powerpoint/2010/main" val="31674226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4FB08D-0313-9F16-9616-8634EA4E10D9}"/>
              </a:ext>
            </a:extLst>
          </p:cNvPr>
          <p:cNvSpPr>
            <a:spLocks noGrp="1"/>
          </p:cNvSpPr>
          <p:nvPr>
            <p:ph type="title"/>
          </p:nvPr>
        </p:nvSpPr>
        <p:spPr/>
        <p:txBody>
          <a:bodyPr/>
          <a:lstStyle/>
          <a:p>
            <a:r>
              <a:rPr lang="en-US" dirty="0"/>
              <a:t>General Design Principles for HPC Scientific Software</a:t>
            </a:r>
          </a:p>
        </p:txBody>
      </p:sp>
      <p:sp>
        <p:nvSpPr>
          <p:cNvPr id="4" name="Rounded Rectangle 3">
            <a:extLst>
              <a:ext uri="{FF2B5EF4-FFF2-40B4-BE49-F238E27FC236}">
                <a16:creationId xmlns:a16="http://schemas.microsoft.com/office/drawing/2014/main" id="{FFC9EE56-B116-B138-7097-CD2CD65752D3}"/>
              </a:ext>
            </a:extLst>
          </p:cNvPr>
          <p:cNvSpPr/>
          <p:nvPr/>
        </p:nvSpPr>
        <p:spPr>
          <a:xfrm>
            <a:off x="155010" y="1037968"/>
            <a:ext cx="5721178" cy="5029200"/>
          </a:xfrm>
          <a:prstGeom prst="roundRect">
            <a:avLst/>
          </a:prstGeom>
          <a:solidFill>
            <a:schemeClr val="accent2">
              <a:lumMod val="40000"/>
              <a:lumOff val="6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b="1" dirty="0">
                <a:solidFill>
                  <a:schemeClr val="accent2">
                    <a:lumMod val="50000"/>
                  </a:schemeClr>
                </a:solidFill>
              </a:rPr>
              <a:t>Considerations</a:t>
            </a:r>
          </a:p>
          <a:p>
            <a:pPr>
              <a:lnSpc>
                <a:spcPct val="90000"/>
              </a:lnSpc>
            </a:pPr>
            <a:endParaRPr lang="en-US" sz="2000" b="1" dirty="0">
              <a:solidFill>
                <a:schemeClr val="accent2">
                  <a:lumMod val="50000"/>
                </a:schemeClr>
              </a:solidFill>
            </a:endParaRPr>
          </a:p>
          <a:p>
            <a:pPr marL="342900" indent="-342900">
              <a:lnSpc>
                <a:spcPct val="90000"/>
              </a:lnSpc>
              <a:buFont typeface="Wingdings" pitchFamily="2" charset="2"/>
              <a:buChar char="q"/>
            </a:pPr>
            <a:r>
              <a:rPr lang="en-US" sz="2000" dirty="0">
                <a:solidFill>
                  <a:schemeClr val="accent2">
                    <a:lumMod val="50000"/>
                  </a:schemeClr>
                </a:solidFill>
              </a:rPr>
              <a:t>Multidisciplinary teams</a:t>
            </a:r>
          </a:p>
          <a:p>
            <a:pPr marL="800100" lvl="1" indent="-342900">
              <a:lnSpc>
                <a:spcPct val="90000"/>
              </a:lnSpc>
              <a:buFont typeface="Wingdings" pitchFamily="2" charset="2"/>
              <a:buChar char="q"/>
            </a:pPr>
            <a:r>
              <a:rPr lang="en-US" sz="2000" dirty="0">
                <a:solidFill>
                  <a:schemeClr val="accent2">
                    <a:lumMod val="50000"/>
                  </a:schemeClr>
                </a:solidFill>
              </a:rPr>
              <a:t>Many facets of knowledge</a:t>
            </a:r>
          </a:p>
          <a:p>
            <a:pPr marL="800100" lvl="1" indent="-342900">
              <a:lnSpc>
                <a:spcPct val="90000"/>
              </a:lnSpc>
              <a:buFont typeface="Wingdings" pitchFamily="2" charset="2"/>
              <a:buChar char="q"/>
            </a:pPr>
            <a:r>
              <a:rPr lang="en-US" sz="2000" dirty="0">
                <a:solidFill>
                  <a:schemeClr val="accent2">
                    <a:lumMod val="50000"/>
                  </a:schemeClr>
                </a:solidFill>
              </a:rPr>
              <a:t>To know everything is not feasible</a:t>
            </a:r>
          </a:p>
          <a:p>
            <a:pPr marL="800100" lvl="1" indent="-342900">
              <a:lnSpc>
                <a:spcPct val="90000"/>
              </a:lnSpc>
              <a:buFont typeface="Wingdings" pitchFamily="2" charset="2"/>
              <a:buChar char="q"/>
            </a:pPr>
            <a:endParaRPr lang="en-US" sz="2000" dirty="0">
              <a:solidFill>
                <a:schemeClr val="accent2">
                  <a:lumMod val="50000"/>
                </a:schemeClr>
              </a:solidFill>
            </a:endParaRPr>
          </a:p>
          <a:p>
            <a:pPr marL="342900" indent="-342900">
              <a:lnSpc>
                <a:spcPct val="90000"/>
              </a:lnSpc>
              <a:buFont typeface="Wingdings" pitchFamily="2" charset="2"/>
              <a:buChar char="q"/>
            </a:pPr>
            <a:r>
              <a:rPr lang="en-US" sz="2000" dirty="0">
                <a:solidFill>
                  <a:schemeClr val="accent2">
                    <a:lumMod val="50000"/>
                  </a:schemeClr>
                </a:solidFill>
              </a:rPr>
              <a:t>Two types of code components</a:t>
            </a:r>
          </a:p>
          <a:p>
            <a:pPr marL="800100" lvl="1" indent="-342900">
              <a:lnSpc>
                <a:spcPct val="90000"/>
              </a:lnSpc>
              <a:buFont typeface="Wingdings" pitchFamily="2" charset="2"/>
              <a:buChar char="q"/>
            </a:pPr>
            <a:r>
              <a:rPr lang="en-US" sz="2000" dirty="0">
                <a:solidFill>
                  <a:schemeClr val="accent2">
                    <a:lumMod val="50000"/>
                  </a:schemeClr>
                </a:solidFill>
              </a:rPr>
              <a:t>Infrastructure (mesh/IO/runtime …)</a:t>
            </a:r>
          </a:p>
          <a:p>
            <a:pPr marL="800100" lvl="1" indent="-342900">
              <a:lnSpc>
                <a:spcPct val="90000"/>
              </a:lnSpc>
              <a:buFont typeface="Wingdings" pitchFamily="2" charset="2"/>
              <a:buChar char="q"/>
            </a:pPr>
            <a:r>
              <a:rPr lang="en-US" sz="2000" dirty="0">
                <a:solidFill>
                  <a:schemeClr val="accent2">
                    <a:lumMod val="50000"/>
                  </a:schemeClr>
                </a:solidFill>
              </a:rPr>
              <a:t>Science models (numerical methods)</a:t>
            </a:r>
          </a:p>
          <a:p>
            <a:pPr marL="800100" lvl="1" indent="-342900">
              <a:lnSpc>
                <a:spcPct val="90000"/>
              </a:lnSpc>
              <a:buFont typeface="Wingdings" pitchFamily="2" charset="2"/>
              <a:buChar char="q"/>
            </a:pPr>
            <a:endParaRPr lang="en-US" sz="2000" dirty="0">
              <a:solidFill>
                <a:schemeClr val="accent2">
                  <a:lumMod val="50000"/>
                </a:schemeClr>
              </a:solidFill>
            </a:endParaRPr>
          </a:p>
          <a:p>
            <a:pPr marL="342900" indent="-342900">
              <a:lnSpc>
                <a:spcPct val="90000"/>
              </a:lnSpc>
              <a:buFont typeface="Wingdings" pitchFamily="2" charset="2"/>
              <a:buChar char="q"/>
            </a:pPr>
            <a:r>
              <a:rPr lang="en-US" sz="2000" dirty="0">
                <a:solidFill>
                  <a:schemeClr val="accent2">
                    <a:lumMod val="50000"/>
                  </a:schemeClr>
                </a:solidFill>
              </a:rPr>
              <a:t>Codes grow</a:t>
            </a:r>
          </a:p>
          <a:p>
            <a:pPr marL="800100" lvl="1" indent="-342900">
              <a:lnSpc>
                <a:spcPct val="90000"/>
              </a:lnSpc>
              <a:buFont typeface="Wingdings" pitchFamily="2" charset="2"/>
              <a:buChar char="q"/>
            </a:pPr>
            <a:r>
              <a:rPr lang="en-US" sz="2000" dirty="0">
                <a:solidFill>
                  <a:schemeClr val="accent2">
                    <a:lumMod val="50000"/>
                  </a:schemeClr>
                </a:solidFill>
              </a:rPr>
              <a:t>New ideas =&gt; new features</a:t>
            </a:r>
          </a:p>
          <a:p>
            <a:pPr marL="800100" lvl="1" indent="-342900">
              <a:lnSpc>
                <a:spcPct val="90000"/>
              </a:lnSpc>
              <a:buFont typeface="Wingdings" pitchFamily="2" charset="2"/>
              <a:buChar char="q"/>
            </a:pPr>
            <a:r>
              <a:rPr lang="en-US" sz="2000" dirty="0">
                <a:solidFill>
                  <a:schemeClr val="accent2">
                    <a:lumMod val="50000"/>
                  </a:schemeClr>
                </a:solidFill>
              </a:rPr>
              <a:t>Code reuse by others </a:t>
            </a:r>
          </a:p>
          <a:p>
            <a:pPr marL="342900" indent="-342900">
              <a:lnSpc>
                <a:spcPct val="90000"/>
              </a:lnSpc>
              <a:buFont typeface="Wingdings" pitchFamily="2" charset="2"/>
              <a:buChar char="q"/>
            </a:pPr>
            <a:endParaRPr lang="en-US" sz="2000" dirty="0">
              <a:solidFill>
                <a:schemeClr val="accent5">
                  <a:lumMod val="50000"/>
                </a:schemeClr>
              </a:solidFill>
            </a:endParaRPr>
          </a:p>
          <a:p>
            <a:pPr marL="342900" indent="-342900">
              <a:lnSpc>
                <a:spcPct val="90000"/>
              </a:lnSpc>
              <a:buFont typeface="Wingdings" pitchFamily="2" charset="2"/>
              <a:buChar char="q"/>
            </a:pPr>
            <a:endParaRPr lang="en-US" sz="2000" dirty="0">
              <a:solidFill>
                <a:schemeClr val="accent5">
                  <a:lumMod val="50000"/>
                </a:schemeClr>
              </a:solidFill>
            </a:endParaRPr>
          </a:p>
        </p:txBody>
      </p:sp>
      <p:sp>
        <p:nvSpPr>
          <p:cNvPr id="5" name="Rounded Rectangle 4">
            <a:extLst>
              <a:ext uri="{FF2B5EF4-FFF2-40B4-BE49-F238E27FC236}">
                <a16:creationId xmlns:a16="http://schemas.microsoft.com/office/drawing/2014/main" id="{54BD2A10-1453-9FE9-4A7A-14FF711A4E43}"/>
              </a:ext>
            </a:extLst>
          </p:cNvPr>
          <p:cNvSpPr/>
          <p:nvPr/>
        </p:nvSpPr>
        <p:spPr>
          <a:xfrm>
            <a:off x="6227805" y="1037968"/>
            <a:ext cx="5721178" cy="5029200"/>
          </a:xfrm>
          <a:prstGeom prst="roundRect">
            <a:avLst/>
          </a:prstGeom>
          <a:solidFill>
            <a:schemeClr val="accent2">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b="1" dirty="0">
                <a:solidFill>
                  <a:schemeClr val="accent2">
                    <a:lumMod val="40000"/>
                    <a:lumOff val="60000"/>
                  </a:schemeClr>
                </a:solidFill>
              </a:rPr>
              <a:t>Design Implications</a:t>
            </a:r>
          </a:p>
          <a:p>
            <a:pPr algn="ctr">
              <a:lnSpc>
                <a:spcPct val="90000"/>
              </a:lnSpc>
            </a:pPr>
            <a:endParaRPr lang="en-US" sz="2000" b="1" dirty="0">
              <a:solidFill>
                <a:schemeClr val="accent2">
                  <a:lumMod val="40000"/>
                  <a:lumOff val="60000"/>
                </a:schemeClr>
              </a:solidFill>
            </a:endParaRPr>
          </a:p>
          <a:p>
            <a:pPr marL="342900" indent="-342900">
              <a:lnSpc>
                <a:spcPct val="90000"/>
              </a:lnSpc>
              <a:buFont typeface="Wingdings" pitchFamily="2" charset="2"/>
              <a:buChar char="q"/>
            </a:pPr>
            <a:r>
              <a:rPr lang="en-US" sz="2000" dirty="0">
                <a:solidFill>
                  <a:schemeClr val="accent2">
                    <a:lumMod val="40000"/>
                    <a:lumOff val="60000"/>
                  </a:schemeClr>
                </a:solidFill>
              </a:rPr>
              <a:t>Separation of Concerns</a:t>
            </a:r>
          </a:p>
          <a:p>
            <a:pPr marL="800100" lvl="1" indent="-342900">
              <a:lnSpc>
                <a:spcPct val="90000"/>
              </a:lnSpc>
              <a:buFont typeface="Wingdings" pitchFamily="2" charset="2"/>
              <a:buChar char="q"/>
            </a:pPr>
            <a:r>
              <a:rPr lang="en-US" sz="2000" dirty="0">
                <a:solidFill>
                  <a:schemeClr val="accent2">
                    <a:lumMod val="40000"/>
                    <a:lumOff val="60000"/>
                  </a:schemeClr>
                </a:solidFill>
              </a:rPr>
              <a:t>Shield developers from unnecessary complexities</a:t>
            </a:r>
          </a:p>
          <a:p>
            <a:pPr marL="800100" lvl="1" indent="-342900">
              <a:lnSpc>
                <a:spcPct val="90000"/>
              </a:lnSpc>
              <a:buFont typeface="Wingdings" pitchFamily="2" charset="2"/>
              <a:buChar char="q"/>
            </a:pPr>
            <a:endParaRPr lang="en-US" sz="2000" dirty="0">
              <a:solidFill>
                <a:schemeClr val="accent2">
                  <a:lumMod val="40000"/>
                  <a:lumOff val="60000"/>
                </a:schemeClr>
              </a:solidFill>
            </a:endParaRPr>
          </a:p>
          <a:p>
            <a:pPr marL="342900" indent="-342900">
              <a:lnSpc>
                <a:spcPct val="90000"/>
              </a:lnSpc>
              <a:buFont typeface="Wingdings" pitchFamily="2" charset="2"/>
              <a:buChar char="q"/>
            </a:pPr>
            <a:r>
              <a:rPr lang="en-US" sz="2000" dirty="0">
                <a:solidFill>
                  <a:schemeClr val="accent2">
                    <a:lumMod val="40000"/>
                    <a:lumOff val="60000"/>
                  </a:schemeClr>
                </a:solidFill>
              </a:rPr>
              <a:t>Work with different lifecycles</a:t>
            </a:r>
          </a:p>
          <a:p>
            <a:pPr marL="800100" lvl="1" indent="-342900">
              <a:lnSpc>
                <a:spcPct val="90000"/>
              </a:lnSpc>
              <a:buFont typeface="Wingdings" pitchFamily="2" charset="2"/>
              <a:buChar char="q"/>
            </a:pPr>
            <a:r>
              <a:rPr lang="en-US" sz="2000" dirty="0">
                <a:solidFill>
                  <a:schemeClr val="accent2">
                    <a:lumMod val="40000"/>
                    <a:lumOff val="60000"/>
                  </a:schemeClr>
                </a:solidFill>
              </a:rPr>
              <a:t>Long-lasting vs quick changing</a:t>
            </a:r>
          </a:p>
          <a:p>
            <a:pPr marL="800100" lvl="1" indent="-342900">
              <a:lnSpc>
                <a:spcPct val="90000"/>
              </a:lnSpc>
              <a:buFont typeface="Wingdings" pitchFamily="2" charset="2"/>
              <a:buChar char="q"/>
            </a:pPr>
            <a:r>
              <a:rPr lang="en-US" sz="2000" dirty="0">
                <a:solidFill>
                  <a:schemeClr val="accent2">
                    <a:lumMod val="40000"/>
                    <a:lumOff val="60000"/>
                  </a:schemeClr>
                </a:solidFill>
              </a:rPr>
              <a:t>Logically vs mathematically complex</a:t>
            </a:r>
          </a:p>
          <a:p>
            <a:pPr marL="800100" lvl="1" indent="-342900">
              <a:lnSpc>
                <a:spcPct val="90000"/>
              </a:lnSpc>
              <a:buFont typeface="Wingdings" pitchFamily="2" charset="2"/>
              <a:buChar char="q"/>
            </a:pPr>
            <a:endParaRPr lang="en-US" sz="2000" dirty="0">
              <a:solidFill>
                <a:schemeClr val="accent2">
                  <a:lumMod val="40000"/>
                  <a:lumOff val="60000"/>
                </a:schemeClr>
              </a:solidFill>
            </a:endParaRPr>
          </a:p>
          <a:p>
            <a:pPr marL="342900" indent="-342900">
              <a:lnSpc>
                <a:spcPct val="90000"/>
              </a:lnSpc>
              <a:buFont typeface="Wingdings" pitchFamily="2" charset="2"/>
              <a:buChar char="q"/>
            </a:pPr>
            <a:r>
              <a:rPr lang="en-US" sz="2000" dirty="0">
                <a:solidFill>
                  <a:schemeClr val="accent2">
                    <a:lumMod val="40000"/>
                    <a:lumOff val="60000"/>
                  </a:schemeClr>
                </a:solidFill>
              </a:rPr>
              <a:t>Extensibility built in</a:t>
            </a:r>
          </a:p>
          <a:p>
            <a:pPr marL="800100" lvl="1" indent="-342900">
              <a:lnSpc>
                <a:spcPct val="90000"/>
              </a:lnSpc>
              <a:buFont typeface="Wingdings" pitchFamily="2" charset="2"/>
              <a:buChar char="q"/>
            </a:pPr>
            <a:r>
              <a:rPr lang="en-US" sz="2000" dirty="0">
                <a:solidFill>
                  <a:schemeClr val="accent2">
                    <a:lumMod val="40000"/>
                    <a:lumOff val="60000"/>
                  </a:schemeClr>
                </a:solidFill>
              </a:rPr>
              <a:t>Ease of adding new capabilities</a:t>
            </a:r>
          </a:p>
          <a:p>
            <a:pPr marL="800100" lvl="1" indent="-342900">
              <a:lnSpc>
                <a:spcPct val="90000"/>
              </a:lnSpc>
              <a:buFont typeface="Wingdings" pitchFamily="2" charset="2"/>
              <a:buChar char="q"/>
            </a:pPr>
            <a:r>
              <a:rPr lang="en-US" sz="2000" dirty="0">
                <a:solidFill>
                  <a:schemeClr val="accent2">
                    <a:lumMod val="40000"/>
                    <a:lumOff val="60000"/>
                  </a:schemeClr>
                </a:solidFill>
              </a:rPr>
              <a:t>Customizing existing capabilities</a:t>
            </a:r>
          </a:p>
          <a:p>
            <a:pPr marL="800100" lvl="1" indent="-342900">
              <a:lnSpc>
                <a:spcPct val="90000"/>
              </a:lnSpc>
              <a:buFont typeface="Wingdings" pitchFamily="2" charset="2"/>
              <a:buChar char="q"/>
            </a:pPr>
            <a:endParaRPr lang="en-US" sz="2000" dirty="0">
              <a:solidFill>
                <a:schemeClr val="accent5">
                  <a:lumMod val="40000"/>
                  <a:lumOff val="60000"/>
                </a:schemeClr>
              </a:solidFill>
            </a:endParaRPr>
          </a:p>
          <a:p>
            <a:pPr algn="ctr">
              <a:lnSpc>
                <a:spcPct val="90000"/>
              </a:lnSpc>
            </a:pPr>
            <a:endParaRPr lang="en-US" sz="2000" dirty="0">
              <a:solidFill>
                <a:schemeClr val="bg1"/>
              </a:solidFill>
            </a:endParaRPr>
          </a:p>
        </p:txBody>
      </p:sp>
      <p:sp>
        <p:nvSpPr>
          <p:cNvPr id="6" name="Right Arrow 5">
            <a:extLst>
              <a:ext uri="{FF2B5EF4-FFF2-40B4-BE49-F238E27FC236}">
                <a16:creationId xmlns:a16="http://schemas.microsoft.com/office/drawing/2014/main" id="{BA174EE7-B693-4FAC-187B-CED136867B29}"/>
              </a:ext>
            </a:extLst>
          </p:cNvPr>
          <p:cNvSpPr/>
          <p:nvPr/>
        </p:nvSpPr>
        <p:spPr>
          <a:xfrm>
            <a:off x="5572897" y="2323070"/>
            <a:ext cx="1149179" cy="531341"/>
          </a:xfrm>
          <a:prstGeom prst="rightArrow">
            <a:avLst/>
          </a:prstGeom>
          <a:solidFill>
            <a:schemeClr val="accent2">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7" name="Right Arrow 6">
            <a:extLst>
              <a:ext uri="{FF2B5EF4-FFF2-40B4-BE49-F238E27FC236}">
                <a16:creationId xmlns:a16="http://schemas.microsoft.com/office/drawing/2014/main" id="{5F8DF678-21FE-9C7D-D1A4-8792F8492EC3}"/>
              </a:ext>
            </a:extLst>
          </p:cNvPr>
          <p:cNvSpPr/>
          <p:nvPr/>
        </p:nvSpPr>
        <p:spPr>
          <a:xfrm>
            <a:off x="5572896" y="3408199"/>
            <a:ext cx="1149179" cy="531341"/>
          </a:xfrm>
          <a:prstGeom prst="rightArrow">
            <a:avLst/>
          </a:prstGeom>
          <a:solidFill>
            <a:schemeClr val="accent2">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8" name="Right Arrow 7">
            <a:extLst>
              <a:ext uri="{FF2B5EF4-FFF2-40B4-BE49-F238E27FC236}">
                <a16:creationId xmlns:a16="http://schemas.microsoft.com/office/drawing/2014/main" id="{61D0400C-A32D-E2CB-413E-0B8C0E01D571}"/>
              </a:ext>
            </a:extLst>
          </p:cNvPr>
          <p:cNvSpPr/>
          <p:nvPr/>
        </p:nvSpPr>
        <p:spPr>
          <a:xfrm>
            <a:off x="5477406" y="4518454"/>
            <a:ext cx="1149179" cy="531341"/>
          </a:xfrm>
          <a:prstGeom prst="rightArrow">
            <a:avLst/>
          </a:prstGeom>
          <a:solidFill>
            <a:schemeClr val="accent2">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Tree>
    <p:extLst>
      <p:ext uri="{BB962C8B-B14F-4D97-AF65-F5344CB8AC3E}">
        <p14:creationId xmlns:p14="http://schemas.microsoft.com/office/powerpoint/2010/main" val="28663063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9DEF10B3-AEED-214E-BD93-57922F020595}"/>
              </a:ext>
            </a:extLst>
          </p:cNvPr>
          <p:cNvSpPr txBox="1"/>
          <p:nvPr/>
        </p:nvSpPr>
        <p:spPr>
          <a:xfrm>
            <a:off x="464828" y="5495288"/>
            <a:ext cx="7837715" cy="683264"/>
          </a:xfrm>
          <a:prstGeom prst="rect">
            <a:avLst/>
          </a:prstGeom>
          <a:noFill/>
        </p:spPr>
        <p:txBody>
          <a:bodyPr wrap="square" lIns="118872" tIns="91440" rIns="118872" bIns="91440" rtlCol="0" anchor="ctr" anchorCtr="0">
            <a:spAutoFit/>
          </a:bodyPr>
          <a:lstStyle/>
          <a:p>
            <a:pPr>
              <a:lnSpc>
                <a:spcPct val="90000"/>
              </a:lnSpc>
            </a:pPr>
            <a:r>
              <a:rPr lang="en-US" b="1" dirty="0"/>
              <a:t>Design first, then apply programming model to the design instead of taking a programming model and fitting  your design to it.</a:t>
            </a:r>
          </a:p>
        </p:txBody>
      </p:sp>
      <p:sp>
        <p:nvSpPr>
          <p:cNvPr id="8" name="Rectangle 7">
            <a:extLst>
              <a:ext uri="{FF2B5EF4-FFF2-40B4-BE49-F238E27FC236}">
                <a16:creationId xmlns:a16="http://schemas.microsoft.com/office/drawing/2014/main" id="{32B8044A-1FE6-9B62-2941-2C51F16E6AC7}"/>
              </a:ext>
            </a:extLst>
          </p:cNvPr>
          <p:cNvSpPr/>
          <p:nvPr/>
        </p:nvSpPr>
        <p:spPr>
          <a:xfrm>
            <a:off x="1340520" y="1240784"/>
            <a:ext cx="1873771" cy="1528996"/>
          </a:xfrm>
          <a:prstGeom prst="rect">
            <a:avLst/>
          </a:prstGeom>
          <a:solidFill>
            <a:schemeClr val="accent1">
              <a:lumMod val="40000"/>
              <a:lumOff val="60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solidFill>
                  <a:schemeClr val="tx1"/>
                </a:solidFill>
              </a:rPr>
              <a:t>Subject of research</a:t>
            </a:r>
          </a:p>
          <a:p>
            <a:pPr algn="ctr"/>
            <a:r>
              <a:rPr lang="en-US" dirty="0">
                <a:solidFill>
                  <a:schemeClr val="tx1"/>
                </a:solidFill>
              </a:rPr>
              <a:t>Model</a:t>
            </a:r>
          </a:p>
          <a:p>
            <a:pPr algn="ctr"/>
            <a:r>
              <a:rPr lang="en-US" dirty="0" err="1">
                <a:solidFill>
                  <a:schemeClr val="tx1"/>
                </a:solidFill>
              </a:rPr>
              <a:t>Numerics</a:t>
            </a:r>
            <a:endParaRPr lang="en-US" dirty="0">
              <a:solidFill>
                <a:schemeClr val="tx1"/>
              </a:solidFill>
            </a:endParaRPr>
          </a:p>
        </p:txBody>
      </p:sp>
      <p:sp>
        <p:nvSpPr>
          <p:cNvPr id="9" name="Rectangle 8">
            <a:extLst>
              <a:ext uri="{FF2B5EF4-FFF2-40B4-BE49-F238E27FC236}">
                <a16:creationId xmlns:a16="http://schemas.microsoft.com/office/drawing/2014/main" id="{B9AB959C-2BF1-B6AE-E906-A8350C999F68}"/>
              </a:ext>
            </a:extLst>
          </p:cNvPr>
          <p:cNvSpPr/>
          <p:nvPr/>
        </p:nvSpPr>
        <p:spPr>
          <a:xfrm>
            <a:off x="1340520" y="3936972"/>
            <a:ext cx="1873771" cy="1528996"/>
          </a:xfrm>
          <a:prstGeom prst="rect">
            <a:avLst/>
          </a:prstGeom>
          <a:solidFill>
            <a:srgbClr val="0070C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t>More Stable</a:t>
            </a:r>
          </a:p>
          <a:p>
            <a:pPr algn="ctr"/>
            <a:r>
              <a:rPr lang="en-US" dirty="0"/>
              <a:t>Discretization</a:t>
            </a:r>
          </a:p>
          <a:p>
            <a:pPr algn="ctr"/>
            <a:r>
              <a:rPr lang="en-US" dirty="0"/>
              <a:t>I/O</a:t>
            </a:r>
          </a:p>
          <a:p>
            <a:pPr algn="ctr"/>
            <a:r>
              <a:rPr lang="en-US" dirty="0"/>
              <a:t>Runtime Parameters </a:t>
            </a:r>
          </a:p>
        </p:txBody>
      </p:sp>
      <p:sp>
        <p:nvSpPr>
          <p:cNvPr id="10" name="Rectangle 9">
            <a:extLst>
              <a:ext uri="{FF2B5EF4-FFF2-40B4-BE49-F238E27FC236}">
                <a16:creationId xmlns:a16="http://schemas.microsoft.com/office/drawing/2014/main" id="{F196384D-979D-3BCA-5191-041C96257477}"/>
              </a:ext>
            </a:extLst>
          </p:cNvPr>
          <p:cNvSpPr/>
          <p:nvPr/>
        </p:nvSpPr>
        <p:spPr>
          <a:xfrm>
            <a:off x="1340519" y="2934672"/>
            <a:ext cx="4109803" cy="839449"/>
          </a:xfrm>
          <a:prstGeom prst="rect">
            <a:avLst/>
          </a:prstGeom>
          <a:solidFill>
            <a:schemeClr val="tx2">
              <a:lumMod val="5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Treat differently and &amp; encapsulate to plug and play</a:t>
            </a:r>
          </a:p>
        </p:txBody>
      </p:sp>
      <p:sp>
        <p:nvSpPr>
          <p:cNvPr id="11" name="Rectangle 10">
            <a:extLst>
              <a:ext uri="{FF2B5EF4-FFF2-40B4-BE49-F238E27FC236}">
                <a16:creationId xmlns:a16="http://schemas.microsoft.com/office/drawing/2014/main" id="{D9721012-F9EE-46FA-CFD8-62B20AD131D2}"/>
              </a:ext>
            </a:extLst>
          </p:cNvPr>
          <p:cNvSpPr/>
          <p:nvPr/>
        </p:nvSpPr>
        <p:spPr>
          <a:xfrm>
            <a:off x="3576552" y="1240784"/>
            <a:ext cx="1873771" cy="1528996"/>
          </a:xfrm>
          <a:prstGeom prst="rect">
            <a:avLst/>
          </a:prstGeom>
          <a:solidFill>
            <a:schemeClr val="accent1">
              <a:lumMod val="40000"/>
              <a:lumOff val="60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solidFill>
                  <a:schemeClr val="tx1"/>
                </a:solidFill>
              </a:rPr>
              <a:t>Client Code</a:t>
            </a:r>
          </a:p>
          <a:p>
            <a:pPr algn="ctr"/>
            <a:r>
              <a:rPr lang="en-US" dirty="0">
                <a:solidFill>
                  <a:schemeClr val="tx1"/>
                </a:solidFill>
              </a:rPr>
              <a:t>Mathematically complex</a:t>
            </a:r>
          </a:p>
        </p:txBody>
      </p:sp>
      <p:sp>
        <p:nvSpPr>
          <p:cNvPr id="12" name="Rectangle 11">
            <a:extLst>
              <a:ext uri="{FF2B5EF4-FFF2-40B4-BE49-F238E27FC236}">
                <a16:creationId xmlns:a16="http://schemas.microsoft.com/office/drawing/2014/main" id="{CD370788-36A9-37D2-1ACA-2BEDAC571CBE}"/>
              </a:ext>
            </a:extLst>
          </p:cNvPr>
          <p:cNvSpPr/>
          <p:nvPr/>
        </p:nvSpPr>
        <p:spPr>
          <a:xfrm>
            <a:off x="3576552" y="3936972"/>
            <a:ext cx="1873771" cy="1528996"/>
          </a:xfrm>
          <a:prstGeom prst="rect">
            <a:avLst/>
          </a:prstGeom>
          <a:solidFill>
            <a:srgbClr val="0070C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t>Infrastructure</a:t>
            </a:r>
          </a:p>
          <a:p>
            <a:pPr algn="ctr"/>
            <a:r>
              <a:rPr lang="en-US" dirty="0"/>
              <a:t>Data structures and movement</a:t>
            </a:r>
          </a:p>
          <a:p>
            <a:pPr algn="ctr"/>
            <a:endParaRPr lang="en-US" dirty="0"/>
          </a:p>
        </p:txBody>
      </p:sp>
      <p:grpSp>
        <p:nvGrpSpPr>
          <p:cNvPr id="5" name="Group 4">
            <a:extLst>
              <a:ext uri="{FF2B5EF4-FFF2-40B4-BE49-F238E27FC236}">
                <a16:creationId xmlns:a16="http://schemas.microsoft.com/office/drawing/2014/main" id="{40D29187-DDA6-5214-95E2-75D2C863E5B4}"/>
              </a:ext>
            </a:extLst>
          </p:cNvPr>
          <p:cNvGrpSpPr/>
          <p:nvPr/>
        </p:nvGrpSpPr>
        <p:grpSpPr>
          <a:xfrm>
            <a:off x="7254961" y="1148071"/>
            <a:ext cx="2548328" cy="4102751"/>
            <a:chOff x="6512126" y="1240785"/>
            <a:chExt cx="2548328" cy="4102751"/>
          </a:xfrm>
        </p:grpSpPr>
        <p:sp>
          <p:nvSpPr>
            <p:cNvPr id="14" name="Rectangle 13">
              <a:extLst>
                <a:ext uri="{FF2B5EF4-FFF2-40B4-BE49-F238E27FC236}">
                  <a16:creationId xmlns:a16="http://schemas.microsoft.com/office/drawing/2014/main" id="{F8C77AE5-A753-C09C-E5B1-40E821E70B17}"/>
                </a:ext>
              </a:extLst>
            </p:cNvPr>
            <p:cNvSpPr/>
            <p:nvPr/>
          </p:nvSpPr>
          <p:spPr>
            <a:xfrm>
              <a:off x="6512126" y="1240785"/>
              <a:ext cx="2548328" cy="1027727"/>
            </a:xfrm>
            <a:prstGeom prst="rect">
              <a:avLst/>
            </a:prstGeom>
            <a:solidFill>
              <a:schemeClr val="accent2">
                <a:lumMod val="40000"/>
                <a:lumOff val="60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logically separable functional units of computation</a:t>
              </a:r>
            </a:p>
          </p:txBody>
        </p:sp>
        <p:sp>
          <p:nvSpPr>
            <p:cNvPr id="15" name="Rectangle 14">
              <a:extLst>
                <a:ext uri="{FF2B5EF4-FFF2-40B4-BE49-F238E27FC236}">
                  <a16:creationId xmlns:a16="http://schemas.microsoft.com/office/drawing/2014/main" id="{DB2DE73F-3D1B-5E97-F3B7-83702F3A55DF}"/>
                </a:ext>
              </a:extLst>
            </p:cNvPr>
            <p:cNvSpPr/>
            <p:nvPr/>
          </p:nvSpPr>
          <p:spPr>
            <a:xfrm>
              <a:off x="6512126" y="2316480"/>
              <a:ext cx="2548328" cy="1044526"/>
            </a:xfrm>
            <a:prstGeom prst="rect">
              <a:avLst/>
            </a:prstGeom>
            <a:solidFill>
              <a:schemeClr val="accent2">
                <a:lumMod val="40000"/>
                <a:lumOff val="60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Encode into framework</a:t>
              </a:r>
            </a:p>
          </p:txBody>
        </p:sp>
        <p:sp>
          <p:nvSpPr>
            <p:cNvPr id="16" name="Rectangle 15">
              <a:extLst>
                <a:ext uri="{FF2B5EF4-FFF2-40B4-BE49-F238E27FC236}">
                  <a16:creationId xmlns:a16="http://schemas.microsoft.com/office/drawing/2014/main" id="{5D3B25C1-AB75-DEEF-E909-F2D870647CEB}"/>
                </a:ext>
              </a:extLst>
            </p:cNvPr>
            <p:cNvSpPr/>
            <p:nvPr/>
          </p:nvSpPr>
          <p:spPr>
            <a:xfrm>
              <a:off x="6512126" y="3413760"/>
              <a:ext cx="2548328" cy="923936"/>
            </a:xfrm>
            <a:prstGeom prst="rect">
              <a:avLst/>
            </a:prstGeom>
            <a:solidFill>
              <a:schemeClr val="accent2">
                <a:lumMod val="40000"/>
                <a:lumOff val="60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Differentiate between private and public</a:t>
              </a:r>
            </a:p>
          </p:txBody>
        </p:sp>
        <p:sp>
          <p:nvSpPr>
            <p:cNvPr id="17" name="Rectangle 16">
              <a:extLst>
                <a:ext uri="{FF2B5EF4-FFF2-40B4-BE49-F238E27FC236}">
                  <a16:creationId xmlns:a16="http://schemas.microsoft.com/office/drawing/2014/main" id="{F8FBBD3F-F00A-8B23-946E-3DE292A4653F}"/>
                </a:ext>
              </a:extLst>
            </p:cNvPr>
            <p:cNvSpPr/>
            <p:nvPr/>
          </p:nvSpPr>
          <p:spPr>
            <a:xfrm>
              <a:off x="6512126" y="4419600"/>
              <a:ext cx="2548328" cy="923936"/>
            </a:xfrm>
            <a:prstGeom prst="rect">
              <a:avLst/>
            </a:prstGeom>
            <a:solidFill>
              <a:schemeClr val="accent2">
                <a:lumMod val="40000"/>
                <a:lumOff val="60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Define interfaces</a:t>
              </a:r>
            </a:p>
          </p:txBody>
        </p:sp>
      </p:grpSp>
      <p:sp>
        <p:nvSpPr>
          <p:cNvPr id="18" name="Rounded Rectangle 17">
            <a:extLst>
              <a:ext uri="{FF2B5EF4-FFF2-40B4-BE49-F238E27FC236}">
                <a16:creationId xmlns:a16="http://schemas.microsoft.com/office/drawing/2014/main" id="{4E0FDA95-7EEB-932D-CCD7-FBCFA11D06AE}"/>
              </a:ext>
            </a:extLst>
          </p:cNvPr>
          <p:cNvSpPr/>
          <p:nvPr/>
        </p:nvSpPr>
        <p:spPr>
          <a:xfrm rot="5400000">
            <a:off x="4697616" y="3169730"/>
            <a:ext cx="3162924" cy="369332"/>
          </a:xfrm>
          <a:prstGeom prst="roundRect">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Applies to  both kind</a:t>
            </a:r>
          </a:p>
        </p:txBody>
      </p:sp>
      <p:cxnSp>
        <p:nvCxnSpPr>
          <p:cNvPr id="19" name="Straight Arrow Connector 18">
            <a:extLst>
              <a:ext uri="{FF2B5EF4-FFF2-40B4-BE49-F238E27FC236}">
                <a16:creationId xmlns:a16="http://schemas.microsoft.com/office/drawing/2014/main" id="{2928633C-76AC-C6A9-F4BC-ACACD2CB0D96}"/>
              </a:ext>
            </a:extLst>
          </p:cNvPr>
          <p:cNvCxnSpPr>
            <a:cxnSpLocks/>
            <a:stCxn id="11" idx="3"/>
            <a:endCxn id="18" idx="2"/>
          </p:cNvCxnSpPr>
          <p:nvPr/>
        </p:nvCxnSpPr>
        <p:spPr>
          <a:xfrm>
            <a:off x="5450323" y="2005282"/>
            <a:ext cx="644089" cy="1349114"/>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0" name="Straight Arrow Connector 19">
            <a:extLst>
              <a:ext uri="{FF2B5EF4-FFF2-40B4-BE49-F238E27FC236}">
                <a16:creationId xmlns:a16="http://schemas.microsoft.com/office/drawing/2014/main" id="{303AFBE0-E558-21EE-A4CC-616010DC2CED}"/>
              </a:ext>
            </a:extLst>
          </p:cNvPr>
          <p:cNvCxnSpPr>
            <a:cxnSpLocks/>
            <a:stCxn id="12" idx="3"/>
            <a:endCxn id="18" idx="2"/>
          </p:cNvCxnSpPr>
          <p:nvPr/>
        </p:nvCxnSpPr>
        <p:spPr>
          <a:xfrm flipV="1">
            <a:off x="5450323" y="3354396"/>
            <a:ext cx="644089" cy="1347074"/>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1" name="Straight Arrow Connector 20">
            <a:extLst>
              <a:ext uri="{FF2B5EF4-FFF2-40B4-BE49-F238E27FC236}">
                <a16:creationId xmlns:a16="http://schemas.microsoft.com/office/drawing/2014/main" id="{19135B40-0A9F-2228-1FB1-5F9CBBB9CD3E}"/>
              </a:ext>
            </a:extLst>
          </p:cNvPr>
          <p:cNvCxnSpPr>
            <a:cxnSpLocks/>
            <a:stCxn id="18" idx="0"/>
            <a:endCxn id="14" idx="1"/>
          </p:cNvCxnSpPr>
          <p:nvPr/>
        </p:nvCxnSpPr>
        <p:spPr>
          <a:xfrm flipV="1">
            <a:off x="6463744" y="1661935"/>
            <a:ext cx="791217" cy="1692461"/>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2" name="Straight Arrow Connector 21">
            <a:extLst>
              <a:ext uri="{FF2B5EF4-FFF2-40B4-BE49-F238E27FC236}">
                <a16:creationId xmlns:a16="http://schemas.microsoft.com/office/drawing/2014/main" id="{1DB744A6-AF8E-2F21-F322-65DF7640AC87}"/>
              </a:ext>
            </a:extLst>
          </p:cNvPr>
          <p:cNvCxnSpPr>
            <a:stCxn id="18" idx="0"/>
            <a:endCxn id="15" idx="1"/>
          </p:cNvCxnSpPr>
          <p:nvPr/>
        </p:nvCxnSpPr>
        <p:spPr>
          <a:xfrm flipV="1">
            <a:off x="6463744" y="2746029"/>
            <a:ext cx="791217" cy="608367"/>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3" name="Straight Arrow Connector 22">
            <a:extLst>
              <a:ext uri="{FF2B5EF4-FFF2-40B4-BE49-F238E27FC236}">
                <a16:creationId xmlns:a16="http://schemas.microsoft.com/office/drawing/2014/main" id="{5C0E3D9B-0657-7704-8BC2-8452109760A1}"/>
              </a:ext>
            </a:extLst>
          </p:cNvPr>
          <p:cNvCxnSpPr>
            <a:stCxn id="18" idx="0"/>
            <a:endCxn id="16" idx="1"/>
          </p:cNvCxnSpPr>
          <p:nvPr/>
        </p:nvCxnSpPr>
        <p:spPr>
          <a:xfrm>
            <a:off x="6463744" y="3354396"/>
            <a:ext cx="791217" cy="428618"/>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4" name="Straight Arrow Connector 23">
            <a:extLst>
              <a:ext uri="{FF2B5EF4-FFF2-40B4-BE49-F238E27FC236}">
                <a16:creationId xmlns:a16="http://schemas.microsoft.com/office/drawing/2014/main" id="{6599031E-0EAA-A088-44C4-8FF627980A91}"/>
              </a:ext>
            </a:extLst>
          </p:cNvPr>
          <p:cNvCxnSpPr>
            <a:stCxn id="18" idx="0"/>
            <a:endCxn id="17" idx="1"/>
          </p:cNvCxnSpPr>
          <p:nvPr/>
        </p:nvCxnSpPr>
        <p:spPr>
          <a:xfrm>
            <a:off x="6463744" y="3354396"/>
            <a:ext cx="791217" cy="1434458"/>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2" name="Title 1">
            <a:extLst>
              <a:ext uri="{FF2B5EF4-FFF2-40B4-BE49-F238E27FC236}">
                <a16:creationId xmlns:a16="http://schemas.microsoft.com/office/drawing/2014/main" id="{E8FE45F2-03F4-F2CB-AF3E-B2968E068ED4}"/>
              </a:ext>
            </a:extLst>
          </p:cNvPr>
          <p:cNvSpPr>
            <a:spLocks noGrp="1"/>
          </p:cNvSpPr>
          <p:nvPr>
            <p:ph type="title"/>
          </p:nvPr>
        </p:nvSpPr>
        <p:spPr>
          <a:xfrm>
            <a:off x="365760" y="411480"/>
            <a:ext cx="11372473" cy="914400"/>
          </a:xfrm>
        </p:spPr>
        <p:txBody>
          <a:bodyPr/>
          <a:lstStyle/>
          <a:p>
            <a:r>
              <a:rPr lang="en-US" dirty="0"/>
              <a:t>General Design Principles for HPC Scientific Software</a:t>
            </a:r>
          </a:p>
        </p:txBody>
      </p:sp>
    </p:spTree>
    <p:extLst>
      <p:ext uri="{BB962C8B-B14F-4D97-AF65-F5344CB8AC3E}">
        <p14:creationId xmlns:p14="http://schemas.microsoft.com/office/powerpoint/2010/main" val="17602366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D7F52D-5FA3-DD5A-B410-D0B7538A6CD3}"/>
              </a:ext>
            </a:extLst>
          </p:cNvPr>
          <p:cNvSpPr>
            <a:spLocks noGrp="1"/>
          </p:cNvSpPr>
          <p:nvPr>
            <p:ph type="title"/>
          </p:nvPr>
        </p:nvSpPr>
        <p:spPr/>
        <p:txBody>
          <a:bodyPr/>
          <a:lstStyle/>
          <a:p>
            <a:r>
              <a:rPr lang="en-US" dirty="0"/>
              <a:t>A Design Model for Separation of Concerns</a:t>
            </a:r>
          </a:p>
        </p:txBody>
      </p:sp>
      <p:grpSp>
        <p:nvGrpSpPr>
          <p:cNvPr id="4" name="Group 3">
            <a:extLst>
              <a:ext uri="{FF2B5EF4-FFF2-40B4-BE49-F238E27FC236}">
                <a16:creationId xmlns:a16="http://schemas.microsoft.com/office/drawing/2014/main" id="{D467CDED-3F75-F63C-1958-318177C920A5}"/>
              </a:ext>
            </a:extLst>
          </p:cNvPr>
          <p:cNvGrpSpPr/>
          <p:nvPr/>
        </p:nvGrpSpPr>
        <p:grpSpPr>
          <a:xfrm>
            <a:off x="1708778" y="1762304"/>
            <a:ext cx="3709959" cy="4017451"/>
            <a:chOff x="-314717" y="643786"/>
            <a:chExt cx="4946614" cy="5356602"/>
          </a:xfrm>
        </p:grpSpPr>
        <p:sp>
          <p:nvSpPr>
            <p:cNvPr id="5" name="TextBox 4">
              <a:extLst>
                <a:ext uri="{FF2B5EF4-FFF2-40B4-BE49-F238E27FC236}">
                  <a16:creationId xmlns:a16="http://schemas.microsoft.com/office/drawing/2014/main" id="{4FC0FEB5-894B-0532-43AA-8376E769B823}"/>
                </a:ext>
              </a:extLst>
            </p:cNvPr>
            <p:cNvSpPr txBox="1"/>
            <p:nvPr/>
          </p:nvSpPr>
          <p:spPr>
            <a:xfrm>
              <a:off x="1082915" y="643786"/>
              <a:ext cx="2161276" cy="492443"/>
            </a:xfrm>
            <a:prstGeom prst="rect">
              <a:avLst/>
            </a:prstGeom>
            <a:solidFill>
              <a:schemeClr val="accent1">
                <a:lumMod val="20000"/>
                <a:lumOff val="80000"/>
              </a:schemeClr>
            </a:solidFill>
            <a:ln>
              <a:solidFill>
                <a:schemeClr val="tx1"/>
              </a:solidFill>
            </a:ln>
          </p:spPr>
          <p:txBody>
            <a:bodyPr wrap="none" rtlCol="0">
              <a:spAutoFit/>
            </a:bodyPr>
            <a:lstStyle/>
            <a:p>
              <a:r>
                <a:rPr lang="en-US" dirty="0"/>
                <a:t>Requirements</a:t>
              </a:r>
            </a:p>
          </p:txBody>
        </p:sp>
        <p:sp>
          <p:nvSpPr>
            <p:cNvPr id="6" name="TextBox 5">
              <a:extLst>
                <a:ext uri="{FF2B5EF4-FFF2-40B4-BE49-F238E27FC236}">
                  <a16:creationId xmlns:a16="http://schemas.microsoft.com/office/drawing/2014/main" id="{6B18788C-2F38-EE4C-0309-B66C96158729}"/>
                </a:ext>
              </a:extLst>
            </p:cNvPr>
            <p:cNvSpPr txBox="1"/>
            <p:nvPr/>
          </p:nvSpPr>
          <p:spPr>
            <a:xfrm>
              <a:off x="-314717" y="1661953"/>
              <a:ext cx="4946614" cy="492443"/>
            </a:xfrm>
            <a:prstGeom prst="rect">
              <a:avLst/>
            </a:prstGeom>
            <a:solidFill>
              <a:srgbClr val="DF6474"/>
            </a:solidFill>
            <a:ln>
              <a:solidFill>
                <a:schemeClr val="tx1"/>
              </a:solidFill>
            </a:ln>
          </p:spPr>
          <p:txBody>
            <a:bodyPr wrap="square" rtlCol="0">
              <a:spAutoFit/>
            </a:bodyPr>
            <a:lstStyle/>
            <a:p>
              <a:r>
                <a:rPr lang="en-US" dirty="0"/>
                <a:t>Software Architecture API  Design</a:t>
              </a:r>
            </a:p>
          </p:txBody>
        </p:sp>
        <p:sp>
          <p:nvSpPr>
            <p:cNvPr id="7" name="TextBox 6">
              <a:extLst>
                <a:ext uri="{FF2B5EF4-FFF2-40B4-BE49-F238E27FC236}">
                  <a16:creationId xmlns:a16="http://schemas.microsoft.com/office/drawing/2014/main" id="{0775147B-B4B8-CC40-7B80-B183A5685600}"/>
                </a:ext>
              </a:extLst>
            </p:cNvPr>
            <p:cNvSpPr txBox="1"/>
            <p:nvPr/>
          </p:nvSpPr>
          <p:spPr>
            <a:xfrm>
              <a:off x="1317335" y="2878282"/>
              <a:ext cx="1682512" cy="492443"/>
            </a:xfrm>
            <a:prstGeom prst="rect">
              <a:avLst/>
            </a:prstGeom>
            <a:solidFill>
              <a:schemeClr val="accent1">
                <a:lumMod val="20000"/>
                <a:lumOff val="80000"/>
              </a:schemeClr>
            </a:solidFill>
            <a:ln>
              <a:solidFill>
                <a:schemeClr val="tx1"/>
              </a:solidFill>
            </a:ln>
          </p:spPr>
          <p:txBody>
            <a:bodyPr wrap="none" rtlCol="0">
              <a:spAutoFit/>
            </a:bodyPr>
            <a:lstStyle/>
            <a:p>
              <a:r>
                <a:rPr lang="en-US" dirty="0"/>
                <a:t>Implement</a:t>
              </a:r>
            </a:p>
          </p:txBody>
        </p:sp>
        <p:sp>
          <p:nvSpPr>
            <p:cNvPr id="8" name="TextBox 7">
              <a:extLst>
                <a:ext uri="{FF2B5EF4-FFF2-40B4-BE49-F238E27FC236}">
                  <a16:creationId xmlns:a16="http://schemas.microsoft.com/office/drawing/2014/main" id="{7FD2EFEE-348E-5EB9-E4DB-698388156F61}"/>
                </a:ext>
              </a:extLst>
            </p:cNvPr>
            <p:cNvSpPr txBox="1"/>
            <p:nvPr/>
          </p:nvSpPr>
          <p:spPr>
            <a:xfrm>
              <a:off x="1753309" y="3705933"/>
              <a:ext cx="810564" cy="492443"/>
            </a:xfrm>
            <a:prstGeom prst="rect">
              <a:avLst/>
            </a:prstGeom>
            <a:solidFill>
              <a:srgbClr val="DF6474"/>
            </a:solidFill>
            <a:ln>
              <a:solidFill>
                <a:schemeClr val="tx1"/>
              </a:solidFill>
            </a:ln>
          </p:spPr>
          <p:txBody>
            <a:bodyPr wrap="none" rtlCol="0">
              <a:spAutoFit/>
            </a:bodyPr>
            <a:lstStyle/>
            <a:p>
              <a:r>
                <a:rPr lang="en-US" dirty="0"/>
                <a:t>Test</a:t>
              </a:r>
            </a:p>
          </p:txBody>
        </p:sp>
        <p:sp>
          <p:nvSpPr>
            <p:cNvPr id="9" name="TextBox 8">
              <a:extLst>
                <a:ext uri="{FF2B5EF4-FFF2-40B4-BE49-F238E27FC236}">
                  <a16:creationId xmlns:a16="http://schemas.microsoft.com/office/drawing/2014/main" id="{8120CB79-E819-0FE5-D46D-4BD7BDA5457B}"/>
                </a:ext>
              </a:extLst>
            </p:cNvPr>
            <p:cNvSpPr txBox="1"/>
            <p:nvPr/>
          </p:nvSpPr>
          <p:spPr>
            <a:xfrm>
              <a:off x="1469618" y="4687727"/>
              <a:ext cx="1408934" cy="492443"/>
            </a:xfrm>
            <a:prstGeom prst="rect">
              <a:avLst/>
            </a:prstGeom>
            <a:solidFill>
              <a:schemeClr val="accent1">
                <a:lumMod val="20000"/>
                <a:lumOff val="80000"/>
              </a:schemeClr>
            </a:solidFill>
            <a:ln>
              <a:solidFill>
                <a:schemeClr val="tx1"/>
              </a:solidFill>
            </a:ln>
          </p:spPr>
          <p:txBody>
            <a:bodyPr wrap="none" rtlCol="0">
              <a:spAutoFit/>
            </a:bodyPr>
            <a:lstStyle/>
            <a:p>
              <a:r>
                <a:rPr lang="en-US" dirty="0"/>
                <a:t>Maintain</a:t>
              </a:r>
            </a:p>
          </p:txBody>
        </p:sp>
        <p:sp>
          <p:nvSpPr>
            <p:cNvPr id="10" name="TextBox 9">
              <a:extLst>
                <a:ext uri="{FF2B5EF4-FFF2-40B4-BE49-F238E27FC236}">
                  <a16:creationId xmlns:a16="http://schemas.microsoft.com/office/drawing/2014/main" id="{F109D7F2-2907-57D2-4592-047765B21723}"/>
                </a:ext>
              </a:extLst>
            </p:cNvPr>
            <p:cNvSpPr txBox="1"/>
            <p:nvPr/>
          </p:nvSpPr>
          <p:spPr>
            <a:xfrm>
              <a:off x="1435421" y="5507945"/>
              <a:ext cx="1477328" cy="492443"/>
            </a:xfrm>
            <a:prstGeom prst="rect">
              <a:avLst/>
            </a:prstGeom>
            <a:solidFill>
              <a:srgbClr val="DF6474"/>
            </a:solidFill>
            <a:ln>
              <a:solidFill>
                <a:schemeClr val="tx1"/>
              </a:solidFill>
            </a:ln>
          </p:spPr>
          <p:txBody>
            <a:bodyPr wrap="none" rtlCol="0">
              <a:spAutoFit/>
            </a:bodyPr>
            <a:lstStyle/>
            <a:p>
              <a:r>
                <a:rPr lang="en-US" dirty="0"/>
                <a:t>Augment</a:t>
              </a:r>
            </a:p>
          </p:txBody>
        </p:sp>
        <p:cxnSp>
          <p:nvCxnSpPr>
            <p:cNvPr id="11" name="Straight Arrow Connector 10">
              <a:extLst>
                <a:ext uri="{FF2B5EF4-FFF2-40B4-BE49-F238E27FC236}">
                  <a16:creationId xmlns:a16="http://schemas.microsoft.com/office/drawing/2014/main" id="{809E3BED-FCDD-C74F-0E85-683D4AADD892}"/>
                </a:ext>
              </a:extLst>
            </p:cNvPr>
            <p:cNvCxnSpPr>
              <a:cxnSpLocks/>
              <a:stCxn id="5" idx="2"/>
              <a:endCxn id="6" idx="0"/>
            </p:cNvCxnSpPr>
            <p:nvPr/>
          </p:nvCxnSpPr>
          <p:spPr>
            <a:xfrm flipH="1">
              <a:off x="2158591" y="1136229"/>
              <a:ext cx="4963" cy="525724"/>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2" name="Straight Arrow Connector 11">
              <a:extLst>
                <a:ext uri="{FF2B5EF4-FFF2-40B4-BE49-F238E27FC236}">
                  <a16:creationId xmlns:a16="http://schemas.microsoft.com/office/drawing/2014/main" id="{A565EB37-1D8E-161B-398C-0BD776997D88}"/>
                </a:ext>
              </a:extLst>
            </p:cNvPr>
            <p:cNvCxnSpPr>
              <a:cxnSpLocks/>
              <a:stCxn id="6" idx="2"/>
              <a:endCxn id="7" idx="0"/>
            </p:cNvCxnSpPr>
            <p:nvPr/>
          </p:nvCxnSpPr>
          <p:spPr>
            <a:xfrm>
              <a:off x="2158591" y="2154396"/>
              <a:ext cx="1" cy="723887"/>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3" name="Straight Arrow Connector 12">
              <a:extLst>
                <a:ext uri="{FF2B5EF4-FFF2-40B4-BE49-F238E27FC236}">
                  <a16:creationId xmlns:a16="http://schemas.microsoft.com/office/drawing/2014/main" id="{AD5B968A-38BD-4D87-A525-0ABE1D77BD46}"/>
                </a:ext>
              </a:extLst>
            </p:cNvPr>
            <p:cNvCxnSpPr>
              <a:cxnSpLocks/>
              <a:stCxn id="7" idx="2"/>
              <a:endCxn id="8" idx="0"/>
            </p:cNvCxnSpPr>
            <p:nvPr/>
          </p:nvCxnSpPr>
          <p:spPr>
            <a:xfrm>
              <a:off x="2158591" y="3370725"/>
              <a:ext cx="0" cy="335208"/>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4" name="Straight Arrow Connector 13">
              <a:extLst>
                <a:ext uri="{FF2B5EF4-FFF2-40B4-BE49-F238E27FC236}">
                  <a16:creationId xmlns:a16="http://schemas.microsoft.com/office/drawing/2014/main" id="{B7BD5D57-FB96-E8D3-7695-330A6FA68BF9}"/>
                </a:ext>
              </a:extLst>
            </p:cNvPr>
            <p:cNvCxnSpPr>
              <a:cxnSpLocks/>
              <a:stCxn id="8" idx="2"/>
              <a:endCxn id="9" idx="0"/>
            </p:cNvCxnSpPr>
            <p:nvPr/>
          </p:nvCxnSpPr>
          <p:spPr>
            <a:xfrm>
              <a:off x="2158591" y="4198376"/>
              <a:ext cx="15493" cy="489351"/>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id="{1C4F51F7-539F-DF2D-EB0D-054BB6615840}"/>
                </a:ext>
              </a:extLst>
            </p:cNvPr>
            <p:cNvCxnSpPr>
              <a:cxnSpLocks/>
              <a:stCxn id="9" idx="2"/>
              <a:endCxn id="10" idx="0"/>
            </p:cNvCxnSpPr>
            <p:nvPr/>
          </p:nvCxnSpPr>
          <p:spPr>
            <a:xfrm>
              <a:off x="2174085" y="5180169"/>
              <a:ext cx="0" cy="327776"/>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grpSp>
      <p:grpSp>
        <p:nvGrpSpPr>
          <p:cNvPr id="16" name="Group 15">
            <a:extLst>
              <a:ext uri="{FF2B5EF4-FFF2-40B4-BE49-F238E27FC236}">
                <a16:creationId xmlns:a16="http://schemas.microsoft.com/office/drawing/2014/main" id="{F8F25A01-5380-E940-0134-FF57426F5562}"/>
              </a:ext>
            </a:extLst>
          </p:cNvPr>
          <p:cNvGrpSpPr/>
          <p:nvPr/>
        </p:nvGrpSpPr>
        <p:grpSpPr>
          <a:xfrm>
            <a:off x="5310296" y="1774641"/>
            <a:ext cx="2020861" cy="4019171"/>
            <a:chOff x="5164498" y="592290"/>
            <a:chExt cx="1460230" cy="5021045"/>
          </a:xfrm>
        </p:grpSpPr>
        <p:sp>
          <p:nvSpPr>
            <p:cNvPr id="17" name="TextBox 16">
              <a:extLst>
                <a:ext uri="{FF2B5EF4-FFF2-40B4-BE49-F238E27FC236}">
                  <a16:creationId xmlns:a16="http://schemas.microsoft.com/office/drawing/2014/main" id="{8BAD5670-9412-003A-9102-7717BD07106D}"/>
                </a:ext>
              </a:extLst>
            </p:cNvPr>
            <p:cNvSpPr txBox="1"/>
            <p:nvPr/>
          </p:nvSpPr>
          <p:spPr>
            <a:xfrm>
              <a:off x="5361852" y="592290"/>
              <a:ext cx="1084058" cy="492443"/>
            </a:xfrm>
            <a:prstGeom prst="rect">
              <a:avLst/>
            </a:prstGeom>
            <a:solidFill>
              <a:schemeClr val="accent3">
                <a:lumMod val="20000"/>
                <a:lumOff val="80000"/>
              </a:schemeClr>
            </a:solidFill>
            <a:ln>
              <a:solidFill>
                <a:schemeClr val="tx1"/>
              </a:solidFill>
            </a:ln>
          </p:spPr>
          <p:txBody>
            <a:bodyPr wrap="none" rtlCol="0">
              <a:spAutoFit/>
            </a:bodyPr>
            <a:lstStyle/>
            <a:p>
              <a:r>
                <a:rPr lang="en-US" dirty="0"/>
                <a:t>Model</a:t>
              </a:r>
            </a:p>
          </p:txBody>
        </p:sp>
        <p:sp>
          <p:nvSpPr>
            <p:cNvPr id="18" name="TextBox 17">
              <a:extLst>
                <a:ext uri="{FF2B5EF4-FFF2-40B4-BE49-F238E27FC236}">
                  <a16:creationId xmlns:a16="http://schemas.microsoft.com/office/drawing/2014/main" id="{B2165787-733F-F630-CC46-E8288D2F9BE0}"/>
                </a:ext>
              </a:extLst>
            </p:cNvPr>
            <p:cNvSpPr txBox="1"/>
            <p:nvPr/>
          </p:nvSpPr>
          <p:spPr>
            <a:xfrm>
              <a:off x="5532838" y="1524766"/>
              <a:ext cx="742084" cy="492443"/>
            </a:xfrm>
            <a:prstGeom prst="rect">
              <a:avLst/>
            </a:prstGeom>
            <a:solidFill>
              <a:srgbClr val="DF6474"/>
            </a:solidFill>
            <a:ln>
              <a:solidFill>
                <a:schemeClr val="tx1"/>
              </a:solidFill>
            </a:ln>
          </p:spPr>
          <p:txBody>
            <a:bodyPr wrap="none" rtlCol="0">
              <a:spAutoFit/>
            </a:bodyPr>
            <a:lstStyle/>
            <a:p>
              <a:r>
                <a:rPr lang="en-US" dirty="0"/>
                <a:t>API</a:t>
              </a:r>
            </a:p>
          </p:txBody>
        </p:sp>
        <p:sp>
          <p:nvSpPr>
            <p:cNvPr id="19" name="TextBox 18">
              <a:extLst>
                <a:ext uri="{FF2B5EF4-FFF2-40B4-BE49-F238E27FC236}">
                  <a16:creationId xmlns:a16="http://schemas.microsoft.com/office/drawing/2014/main" id="{D2A46B20-BEA0-B920-2A28-B59699CB9F02}"/>
                </a:ext>
              </a:extLst>
            </p:cNvPr>
            <p:cNvSpPr txBox="1"/>
            <p:nvPr/>
          </p:nvSpPr>
          <p:spPr>
            <a:xfrm>
              <a:off x="5210370" y="2666866"/>
              <a:ext cx="1374735" cy="861775"/>
            </a:xfrm>
            <a:prstGeom prst="rect">
              <a:avLst/>
            </a:prstGeom>
            <a:solidFill>
              <a:schemeClr val="accent3">
                <a:lumMod val="20000"/>
                <a:lumOff val="80000"/>
              </a:schemeClr>
            </a:solidFill>
            <a:ln>
              <a:solidFill>
                <a:schemeClr val="tx1"/>
              </a:solidFill>
            </a:ln>
          </p:spPr>
          <p:txBody>
            <a:bodyPr wrap="none" rtlCol="0">
              <a:spAutoFit/>
            </a:bodyPr>
            <a:lstStyle/>
            <a:p>
              <a:r>
                <a:rPr lang="en-US" dirty="0"/>
                <a:t>Design</a:t>
              </a:r>
            </a:p>
            <a:p>
              <a:r>
                <a:rPr lang="en-US" dirty="0"/>
                <a:t>Develop</a:t>
              </a:r>
            </a:p>
          </p:txBody>
        </p:sp>
        <p:sp>
          <p:nvSpPr>
            <p:cNvPr id="20" name="TextBox 19">
              <a:extLst>
                <a:ext uri="{FF2B5EF4-FFF2-40B4-BE49-F238E27FC236}">
                  <a16:creationId xmlns:a16="http://schemas.microsoft.com/office/drawing/2014/main" id="{83DBB7B4-BD2E-FDE4-9753-3C0C53DA2851}"/>
                </a:ext>
              </a:extLst>
            </p:cNvPr>
            <p:cNvSpPr txBox="1"/>
            <p:nvPr/>
          </p:nvSpPr>
          <p:spPr>
            <a:xfrm>
              <a:off x="5225813" y="3935140"/>
              <a:ext cx="1334811" cy="492443"/>
            </a:xfrm>
            <a:prstGeom prst="rect">
              <a:avLst/>
            </a:prstGeom>
            <a:solidFill>
              <a:schemeClr val="accent3">
                <a:lumMod val="20000"/>
                <a:lumOff val="80000"/>
              </a:schemeClr>
            </a:solidFill>
            <a:ln>
              <a:solidFill>
                <a:schemeClr val="tx1"/>
              </a:solidFill>
            </a:ln>
          </p:spPr>
          <p:txBody>
            <a:bodyPr wrap="none" rtlCol="0">
              <a:spAutoFit/>
            </a:bodyPr>
            <a:lstStyle/>
            <a:p>
              <a:r>
                <a:rPr lang="en-US" dirty="0"/>
                <a:t>Validate</a:t>
              </a:r>
            </a:p>
          </p:txBody>
        </p:sp>
        <p:sp>
          <p:nvSpPr>
            <p:cNvPr id="21" name="TextBox 20">
              <a:extLst>
                <a:ext uri="{FF2B5EF4-FFF2-40B4-BE49-F238E27FC236}">
                  <a16:creationId xmlns:a16="http://schemas.microsoft.com/office/drawing/2014/main" id="{2D9FA4EC-D789-2947-04F8-7DF7C141DE93}"/>
                </a:ext>
              </a:extLst>
            </p:cNvPr>
            <p:cNvSpPr txBox="1"/>
            <p:nvPr/>
          </p:nvSpPr>
          <p:spPr>
            <a:xfrm>
              <a:off x="5164498" y="5120893"/>
              <a:ext cx="1460230" cy="492442"/>
            </a:xfrm>
            <a:prstGeom prst="rect">
              <a:avLst/>
            </a:prstGeom>
            <a:solidFill>
              <a:srgbClr val="DF6474"/>
            </a:solidFill>
            <a:ln>
              <a:solidFill>
                <a:schemeClr val="tx1"/>
              </a:solidFill>
            </a:ln>
          </p:spPr>
          <p:txBody>
            <a:bodyPr wrap="none" rtlCol="0">
              <a:spAutoFit/>
            </a:bodyPr>
            <a:lstStyle/>
            <a:p>
              <a:r>
                <a:rPr lang="en-US" dirty="0"/>
                <a:t>Integrate</a:t>
              </a:r>
            </a:p>
          </p:txBody>
        </p:sp>
        <p:cxnSp>
          <p:nvCxnSpPr>
            <p:cNvPr id="22" name="Straight Arrow Connector 21">
              <a:extLst>
                <a:ext uri="{FF2B5EF4-FFF2-40B4-BE49-F238E27FC236}">
                  <a16:creationId xmlns:a16="http://schemas.microsoft.com/office/drawing/2014/main" id="{6E173527-B0EE-8244-25B0-20A05F787676}"/>
                </a:ext>
              </a:extLst>
            </p:cNvPr>
            <p:cNvCxnSpPr>
              <a:cxnSpLocks/>
              <a:stCxn id="17" idx="2"/>
              <a:endCxn id="18" idx="0"/>
            </p:cNvCxnSpPr>
            <p:nvPr/>
          </p:nvCxnSpPr>
          <p:spPr>
            <a:xfrm flipH="1">
              <a:off x="5903880" y="1084732"/>
              <a:ext cx="1" cy="440033"/>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3" name="Straight Arrow Connector 22">
              <a:extLst>
                <a:ext uri="{FF2B5EF4-FFF2-40B4-BE49-F238E27FC236}">
                  <a16:creationId xmlns:a16="http://schemas.microsoft.com/office/drawing/2014/main" id="{F72D09B1-66E3-D625-08F8-72E384096BA3}"/>
                </a:ext>
              </a:extLst>
            </p:cNvPr>
            <p:cNvCxnSpPr>
              <a:cxnSpLocks/>
              <a:stCxn id="18" idx="2"/>
              <a:endCxn id="19" idx="0"/>
            </p:cNvCxnSpPr>
            <p:nvPr/>
          </p:nvCxnSpPr>
          <p:spPr>
            <a:xfrm flipH="1">
              <a:off x="5897738" y="2017209"/>
              <a:ext cx="6143" cy="649657"/>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4" name="Straight Arrow Connector 23">
              <a:extLst>
                <a:ext uri="{FF2B5EF4-FFF2-40B4-BE49-F238E27FC236}">
                  <a16:creationId xmlns:a16="http://schemas.microsoft.com/office/drawing/2014/main" id="{8A27508C-BFC5-71DA-15FC-CAB812AF8352}"/>
                </a:ext>
              </a:extLst>
            </p:cNvPr>
            <p:cNvCxnSpPr>
              <a:cxnSpLocks/>
              <a:stCxn id="19" idx="2"/>
              <a:endCxn id="20" idx="0"/>
            </p:cNvCxnSpPr>
            <p:nvPr/>
          </p:nvCxnSpPr>
          <p:spPr>
            <a:xfrm flipH="1">
              <a:off x="5893218" y="3528641"/>
              <a:ext cx="4520" cy="406499"/>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5" name="Straight Arrow Connector 24">
              <a:extLst>
                <a:ext uri="{FF2B5EF4-FFF2-40B4-BE49-F238E27FC236}">
                  <a16:creationId xmlns:a16="http://schemas.microsoft.com/office/drawing/2014/main" id="{BD23D9B3-8AFD-6ABA-E74C-17F3034B93C3}"/>
                </a:ext>
              </a:extLst>
            </p:cNvPr>
            <p:cNvCxnSpPr>
              <a:cxnSpLocks/>
              <a:stCxn id="20" idx="2"/>
              <a:endCxn id="21" idx="0"/>
            </p:cNvCxnSpPr>
            <p:nvPr/>
          </p:nvCxnSpPr>
          <p:spPr>
            <a:xfrm>
              <a:off x="5893219" y="4427583"/>
              <a:ext cx="1395" cy="693309"/>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grpSp>
      <p:cxnSp>
        <p:nvCxnSpPr>
          <p:cNvPr id="26" name="Elbow Connector 25">
            <a:extLst>
              <a:ext uri="{FF2B5EF4-FFF2-40B4-BE49-F238E27FC236}">
                <a16:creationId xmlns:a16="http://schemas.microsoft.com/office/drawing/2014/main" id="{1B68ABFF-CAA8-56CF-2FDE-FEAB9C8DEBC2}"/>
              </a:ext>
            </a:extLst>
          </p:cNvPr>
          <p:cNvCxnSpPr>
            <a:cxnSpLocks/>
            <a:stCxn id="10" idx="1"/>
            <a:endCxn id="6" idx="1"/>
          </p:cNvCxnSpPr>
          <p:nvPr/>
        </p:nvCxnSpPr>
        <p:spPr>
          <a:xfrm rot="10800000">
            <a:off x="1708779" y="2710595"/>
            <a:ext cx="1312603" cy="2884494"/>
          </a:xfrm>
          <a:prstGeom prst="bentConnector3">
            <a:avLst>
              <a:gd name="adj1" fmla="val 117416"/>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7" name="Elbow Connector 26">
            <a:extLst>
              <a:ext uri="{FF2B5EF4-FFF2-40B4-BE49-F238E27FC236}">
                <a16:creationId xmlns:a16="http://schemas.microsoft.com/office/drawing/2014/main" id="{A0BC5F08-C52E-13C4-12FA-FEB9677FD1AD}"/>
              </a:ext>
            </a:extLst>
          </p:cNvPr>
          <p:cNvCxnSpPr>
            <a:cxnSpLocks/>
            <a:stCxn id="20" idx="3"/>
            <a:endCxn id="19" idx="3"/>
          </p:cNvCxnSpPr>
          <p:nvPr/>
        </p:nvCxnSpPr>
        <p:spPr>
          <a:xfrm flipV="1">
            <a:off x="7242441" y="3780178"/>
            <a:ext cx="33881" cy="867390"/>
          </a:xfrm>
          <a:prstGeom prst="bentConnector3">
            <a:avLst>
              <a:gd name="adj1" fmla="val 774714"/>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28" name="TextBox 27">
            <a:extLst>
              <a:ext uri="{FF2B5EF4-FFF2-40B4-BE49-F238E27FC236}">
                <a16:creationId xmlns:a16="http://schemas.microsoft.com/office/drawing/2014/main" id="{61BAD937-6DF8-4142-5229-197C6272816A}"/>
              </a:ext>
            </a:extLst>
          </p:cNvPr>
          <p:cNvSpPr txBox="1"/>
          <p:nvPr/>
        </p:nvSpPr>
        <p:spPr>
          <a:xfrm>
            <a:off x="2976016" y="1122844"/>
            <a:ext cx="1544012" cy="369332"/>
          </a:xfrm>
          <a:prstGeom prst="rect">
            <a:avLst/>
          </a:prstGeom>
          <a:noFill/>
        </p:spPr>
        <p:txBody>
          <a:bodyPr wrap="none" rtlCol="0">
            <a:spAutoFit/>
          </a:bodyPr>
          <a:lstStyle/>
          <a:p>
            <a:r>
              <a:rPr lang="en-US" dirty="0"/>
              <a:t>Infrastructure</a:t>
            </a:r>
          </a:p>
        </p:txBody>
      </p:sp>
      <p:sp>
        <p:nvSpPr>
          <p:cNvPr id="29" name="TextBox 28">
            <a:extLst>
              <a:ext uri="{FF2B5EF4-FFF2-40B4-BE49-F238E27FC236}">
                <a16:creationId xmlns:a16="http://schemas.microsoft.com/office/drawing/2014/main" id="{EA6118FA-46EA-ED6A-B293-23E530C0272A}"/>
              </a:ext>
            </a:extLst>
          </p:cNvPr>
          <p:cNvSpPr txBox="1"/>
          <p:nvPr/>
        </p:nvSpPr>
        <p:spPr>
          <a:xfrm>
            <a:off x="5310296" y="1138269"/>
            <a:ext cx="1377300" cy="369332"/>
          </a:xfrm>
          <a:prstGeom prst="rect">
            <a:avLst/>
          </a:prstGeom>
          <a:noFill/>
        </p:spPr>
        <p:txBody>
          <a:bodyPr wrap="none" rtlCol="0">
            <a:spAutoFit/>
          </a:bodyPr>
          <a:lstStyle/>
          <a:p>
            <a:r>
              <a:rPr lang="en-US" dirty="0"/>
              <a:t>Capabilities</a:t>
            </a:r>
          </a:p>
        </p:txBody>
      </p:sp>
      <p:cxnSp>
        <p:nvCxnSpPr>
          <p:cNvPr id="30" name="Elbow Connector 29">
            <a:extLst>
              <a:ext uri="{FF2B5EF4-FFF2-40B4-BE49-F238E27FC236}">
                <a16:creationId xmlns:a16="http://schemas.microsoft.com/office/drawing/2014/main" id="{247BC0E0-5566-858C-5A15-739B9576B378}"/>
              </a:ext>
            </a:extLst>
          </p:cNvPr>
          <p:cNvCxnSpPr>
            <a:cxnSpLocks/>
            <a:stCxn id="21" idx="1"/>
            <a:endCxn id="10" idx="3"/>
          </p:cNvCxnSpPr>
          <p:nvPr/>
        </p:nvCxnSpPr>
        <p:spPr>
          <a:xfrm rot="10800000">
            <a:off x="4129378" y="5595089"/>
            <a:ext cx="1180919" cy="1632"/>
          </a:xfrm>
          <a:prstGeom prst="bentConnector3">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1" name="Elbow Connector 30">
            <a:extLst>
              <a:ext uri="{FF2B5EF4-FFF2-40B4-BE49-F238E27FC236}">
                <a16:creationId xmlns:a16="http://schemas.microsoft.com/office/drawing/2014/main" id="{5136D627-981B-839E-3A7B-18FBE29F20DD}"/>
              </a:ext>
            </a:extLst>
          </p:cNvPr>
          <p:cNvCxnSpPr>
            <a:cxnSpLocks/>
            <a:stCxn id="6" idx="3"/>
            <a:endCxn id="18" idx="1"/>
          </p:cNvCxnSpPr>
          <p:nvPr/>
        </p:nvCxnSpPr>
        <p:spPr>
          <a:xfrm>
            <a:off x="5418737" y="2710595"/>
            <a:ext cx="401317" cy="7552"/>
          </a:xfrm>
          <a:prstGeom prst="bentConnector3">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2" name="Elbow Connector 31">
            <a:extLst>
              <a:ext uri="{FF2B5EF4-FFF2-40B4-BE49-F238E27FC236}">
                <a16:creationId xmlns:a16="http://schemas.microsoft.com/office/drawing/2014/main" id="{5ADBEF75-CEFC-172A-B015-C9DF9066EC6E}"/>
              </a:ext>
            </a:extLst>
          </p:cNvPr>
          <p:cNvCxnSpPr>
            <a:cxnSpLocks/>
            <a:stCxn id="8" idx="1"/>
            <a:endCxn id="5" idx="1"/>
          </p:cNvCxnSpPr>
          <p:nvPr/>
        </p:nvCxnSpPr>
        <p:spPr>
          <a:xfrm rot="10800000">
            <a:off x="2757003" y="1946970"/>
            <a:ext cx="502795" cy="2296610"/>
          </a:xfrm>
          <a:prstGeom prst="bentConnector3">
            <a:avLst>
              <a:gd name="adj1" fmla="val 35186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3" name="Elbow Connector 32">
            <a:extLst>
              <a:ext uri="{FF2B5EF4-FFF2-40B4-BE49-F238E27FC236}">
                <a16:creationId xmlns:a16="http://schemas.microsoft.com/office/drawing/2014/main" id="{6DF91D8A-A46B-8CE4-DC70-D90357CF1293}"/>
              </a:ext>
            </a:extLst>
          </p:cNvPr>
          <p:cNvCxnSpPr>
            <a:cxnSpLocks/>
            <a:stCxn id="21" idx="1"/>
            <a:endCxn id="8" idx="3"/>
          </p:cNvCxnSpPr>
          <p:nvPr/>
        </p:nvCxnSpPr>
        <p:spPr>
          <a:xfrm rot="10800000">
            <a:off x="3867720" y="4243581"/>
            <a:ext cx="1442576" cy="1353141"/>
          </a:xfrm>
          <a:prstGeom prst="bentConnector3">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607556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40" name="Rectangle 10"/>
          <p:cNvSpPr>
            <a:spLocks noChangeArrowheads="1"/>
          </p:cNvSpPr>
          <p:nvPr/>
        </p:nvSpPr>
        <p:spPr bwMode="auto">
          <a:xfrm>
            <a:off x="2513012" y="4003303"/>
            <a:ext cx="1314792" cy="857473"/>
          </a:xfrm>
          <a:prstGeom prst="rect">
            <a:avLst/>
          </a:prstGeom>
          <a:solidFill>
            <a:srgbClr val="FF9900"/>
          </a:solidFill>
          <a:ln w="9525">
            <a:solidFill>
              <a:srgbClr val="000000"/>
            </a:solidFill>
            <a:round/>
            <a:headEnd/>
            <a:tailEnd/>
          </a:ln>
        </p:spPr>
        <p:txBody>
          <a:bodyPr wrap="none" anchor="ctr">
            <a:prstTxWarp prst="textNoShape">
              <a:avLst/>
            </a:prstTxWarp>
          </a:bodyPr>
          <a:lstStyle/>
          <a:p>
            <a:r>
              <a:rPr lang="en-US" sz="1350" dirty="0"/>
              <a:t>Real view : A </a:t>
            </a:r>
          </a:p>
          <a:p>
            <a:r>
              <a:rPr lang="en-US" sz="1350" dirty="0"/>
              <a:t>whole domain </a:t>
            </a:r>
          </a:p>
          <a:p>
            <a:r>
              <a:rPr lang="en-US" sz="1350" dirty="0"/>
              <a:t>with many </a:t>
            </a:r>
          </a:p>
          <a:p>
            <a:r>
              <a:rPr lang="en-US" sz="1350" dirty="0"/>
              <a:t>operators</a:t>
            </a:r>
          </a:p>
        </p:txBody>
      </p:sp>
      <p:sp>
        <p:nvSpPr>
          <p:cNvPr id="18441" name="Rectangle 11"/>
          <p:cNvSpPr>
            <a:spLocks noChangeArrowheads="1"/>
          </p:cNvSpPr>
          <p:nvPr/>
        </p:nvSpPr>
        <p:spPr bwMode="auto">
          <a:xfrm>
            <a:off x="2513012" y="5212808"/>
            <a:ext cx="1314792" cy="754532"/>
          </a:xfrm>
          <a:prstGeom prst="rect">
            <a:avLst/>
          </a:prstGeom>
          <a:solidFill>
            <a:srgbClr val="FF9900"/>
          </a:solidFill>
          <a:ln w="9525">
            <a:solidFill>
              <a:srgbClr val="000000"/>
            </a:solidFill>
            <a:round/>
            <a:headEnd/>
            <a:tailEnd/>
          </a:ln>
        </p:spPr>
        <p:txBody>
          <a:bodyPr wrap="none" anchor="ctr">
            <a:prstTxWarp prst="textNoShape">
              <a:avLst/>
            </a:prstTxWarp>
          </a:bodyPr>
          <a:lstStyle/>
          <a:p>
            <a:r>
              <a:rPr lang="en-US" sz="1350" dirty="0"/>
              <a:t>Functional </a:t>
            </a:r>
          </a:p>
          <a:p>
            <a:r>
              <a:rPr lang="en-US" sz="1350" dirty="0"/>
              <a:t>decomposition</a:t>
            </a:r>
          </a:p>
          <a:p>
            <a:endParaRPr lang="en-US" sz="1350" dirty="0"/>
          </a:p>
        </p:txBody>
      </p:sp>
      <p:sp>
        <p:nvSpPr>
          <p:cNvPr id="18436" name="Rectangle 4"/>
          <p:cNvSpPr>
            <a:spLocks noChangeArrowheads="1"/>
          </p:cNvSpPr>
          <p:nvPr/>
        </p:nvSpPr>
        <p:spPr bwMode="auto">
          <a:xfrm>
            <a:off x="4286195" y="2822777"/>
            <a:ext cx="1371957" cy="858069"/>
          </a:xfrm>
          <a:prstGeom prst="rect">
            <a:avLst/>
          </a:prstGeom>
          <a:solidFill>
            <a:schemeClr val="accent2">
              <a:lumMod val="40000"/>
              <a:lumOff val="60000"/>
            </a:schemeClr>
          </a:solidFill>
          <a:ln w="9525">
            <a:solidFill>
              <a:srgbClr val="000000"/>
            </a:solidFill>
            <a:round/>
            <a:headEnd/>
            <a:tailEnd/>
          </a:ln>
        </p:spPr>
        <p:txBody>
          <a:bodyPr wrap="none" anchor="ctr">
            <a:prstTxWarp prst="textNoShape">
              <a:avLst/>
            </a:prstTxWarp>
          </a:bodyPr>
          <a:lstStyle/>
          <a:p>
            <a:endParaRPr lang="en-US" sz="1350" dirty="0"/>
          </a:p>
          <a:p>
            <a:r>
              <a:rPr lang="en-US" sz="1350" dirty="0"/>
              <a:t>Virtual view :</a:t>
            </a:r>
          </a:p>
          <a:p>
            <a:r>
              <a:rPr lang="en-US" sz="1350" dirty="0"/>
              <a:t>domain sections </a:t>
            </a:r>
          </a:p>
          <a:p>
            <a:r>
              <a:rPr lang="en-US" sz="1350" dirty="0"/>
              <a:t>as stand-alone </a:t>
            </a:r>
          </a:p>
          <a:p>
            <a:r>
              <a:rPr lang="en-US" sz="1350" dirty="0"/>
              <a:t>computation unit </a:t>
            </a:r>
          </a:p>
          <a:p>
            <a:endParaRPr lang="en-US" sz="1350" dirty="0"/>
          </a:p>
        </p:txBody>
      </p:sp>
      <p:sp>
        <p:nvSpPr>
          <p:cNvPr id="39" name="Rectangle 11"/>
          <p:cNvSpPr>
            <a:spLocks noChangeArrowheads="1"/>
          </p:cNvSpPr>
          <p:nvPr/>
        </p:nvSpPr>
        <p:spPr bwMode="auto">
          <a:xfrm>
            <a:off x="4259338" y="5191612"/>
            <a:ext cx="1389442" cy="808870"/>
          </a:xfrm>
          <a:prstGeom prst="rect">
            <a:avLst/>
          </a:prstGeom>
          <a:solidFill>
            <a:schemeClr val="accent2">
              <a:lumMod val="40000"/>
              <a:lumOff val="60000"/>
            </a:schemeClr>
          </a:solidFill>
          <a:ln w="9525">
            <a:solidFill>
              <a:srgbClr val="000000"/>
            </a:solidFill>
            <a:round/>
            <a:headEnd/>
            <a:tailEnd/>
          </a:ln>
        </p:spPr>
        <p:txBody>
          <a:bodyPr wrap="none" anchor="ctr">
            <a:prstTxWarp prst="textNoShape">
              <a:avLst/>
            </a:prstTxWarp>
          </a:bodyPr>
          <a:lstStyle/>
          <a:p>
            <a:r>
              <a:rPr lang="en-US" sz="1350" dirty="0"/>
              <a:t>Virtual view</a:t>
            </a:r>
          </a:p>
          <a:p>
            <a:r>
              <a:rPr lang="en-US" sz="1350" dirty="0"/>
              <a:t>collection of</a:t>
            </a:r>
          </a:p>
          <a:p>
            <a:r>
              <a:rPr lang="en-US" sz="1350" dirty="0"/>
              <a:t>components </a:t>
            </a:r>
          </a:p>
        </p:txBody>
      </p:sp>
      <p:sp>
        <p:nvSpPr>
          <p:cNvPr id="50" name="Rectangle 11"/>
          <p:cNvSpPr>
            <a:spLocks noChangeArrowheads="1"/>
          </p:cNvSpPr>
          <p:nvPr/>
        </p:nvSpPr>
        <p:spPr bwMode="auto">
          <a:xfrm>
            <a:off x="2529027" y="2818681"/>
            <a:ext cx="1298777" cy="858069"/>
          </a:xfrm>
          <a:prstGeom prst="rect">
            <a:avLst/>
          </a:prstGeom>
          <a:solidFill>
            <a:srgbClr val="FF9900"/>
          </a:solidFill>
          <a:ln w="9525">
            <a:solidFill>
              <a:srgbClr val="000000"/>
            </a:solidFill>
            <a:round/>
            <a:headEnd/>
            <a:tailEnd/>
          </a:ln>
        </p:spPr>
        <p:txBody>
          <a:bodyPr wrap="none" anchor="ctr">
            <a:prstTxWarp prst="textNoShape">
              <a:avLst/>
            </a:prstTxWarp>
          </a:bodyPr>
          <a:lstStyle/>
          <a:p>
            <a:endParaRPr lang="en-US" sz="1350" dirty="0"/>
          </a:p>
          <a:p>
            <a:r>
              <a:rPr lang="en-US" sz="1350" dirty="0"/>
              <a:t>Spatial</a:t>
            </a:r>
          </a:p>
          <a:p>
            <a:r>
              <a:rPr lang="en-US" sz="1350" dirty="0"/>
              <a:t>decomposition</a:t>
            </a:r>
          </a:p>
          <a:p>
            <a:endParaRPr lang="en-US" sz="1350" dirty="0"/>
          </a:p>
        </p:txBody>
      </p:sp>
      <p:cxnSp>
        <p:nvCxnSpPr>
          <p:cNvPr id="48" name="Straight Arrow Connector 47"/>
          <p:cNvCxnSpPr>
            <a:stCxn id="50" idx="3"/>
            <a:endCxn id="18436" idx="1"/>
          </p:cNvCxnSpPr>
          <p:nvPr/>
        </p:nvCxnSpPr>
        <p:spPr>
          <a:xfrm>
            <a:off x="3827804" y="3247716"/>
            <a:ext cx="458391" cy="409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1" name="Straight Arrow Connector 50"/>
          <p:cNvCxnSpPr>
            <a:cxnSpLocks/>
            <a:stCxn id="18440" idx="2"/>
            <a:endCxn id="18441" idx="0"/>
          </p:cNvCxnSpPr>
          <p:nvPr/>
        </p:nvCxnSpPr>
        <p:spPr>
          <a:xfrm>
            <a:off x="3170408" y="4860776"/>
            <a:ext cx="0" cy="35203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nvGrpSpPr>
          <p:cNvPr id="36" name="Group 35"/>
          <p:cNvGrpSpPr>
            <a:grpSpLocks noChangeAspect="1"/>
          </p:cNvGrpSpPr>
          <p:nvPr/>
        </p:nvGrpSpPr>
        <p:grpSpPr>
          <a:xfrm>
            <a:off x="4259338" y="3818054"/>
            <a:ext cx="1343047" cy="1236350"/>
            <a:chOff x="755444" y="554451"/>
            <a:chExt cx="5884201" cy="5852160"/>
          </a:xfrm>
        </p:grpSpPr>
        <p:grpSp>
          <p:nvGrpSpPr>
            <p:cNvPr id="37" name="Group 36"/>
            <p:cNvGrpSpPr/>
            <p:nvPr/>
          </p:nvGrpSpPr>
          <p:grpSpPr>
            <a:xfrm>
              <a:off x="755444" y="554451"/>
              <a:ext cx="5884201" cy="5852160"/>
              <a:chOff x="3637559" y="1828800"/>
              <a:chExt cx="3677641" cy="3657600"/>
            </a:xfrm>
          </p:grpSpPr>
          <p:sp>
            <p:nvSpPr>
              <p:cNvPr id="64" name="Rectangle 63"/>
              <p:cNvSpPr/>
              <p:nvPr/>
            </p:nvSpPr>
            <p:spPr>
              <a:xfrm>
                <a:off x="3657600" y="1828800"/>
                <a:ext cx="3657600" cy="3657600"/>
              </a:xfrm>
              <a:prstGeom prst="rect">
                <a:avLst/>
              </a:prstGeom>
              <a:no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cxnSp>
            <p:nvCxnSpPr>
              <p:cNvPr id="65" name="Straight Connector 64"/>
              <p:cNvCxnSpPr>
                <a:stCxn id="64" idx="0"/>
                <a:endCxn id="64" idx="2"/>
              </p:cNvCxnSpPr>
              <p:nvPr/>
            </p:nvCxnSpPr>
            <p:spPr>
              <a:xfrm>
                <a:off x="5486400"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66" name="Straight Connector 65"/>
              <p:cNvCxnSpPr/>
              <p:nvPr/>
            </p:nvCxnSpPr>
            <p:spPr>
              <a:xfrm>
                <a:off x="5486400"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67" name="Straight Connector 66"/>
              <p:cNvCxnSpPr/>
              <p:nvPr/>
            </p:nvCxnSpPr>
            <p:spPr>
              <a:xfrm>
                <a:off x="5852160"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68" name="Straight Connector 67"/>
              <p:cNvCxnSpPr/>
              <p:nvPr/>
            </p:nvCxnSpPr>
            <p:spPr>
              <a:xfrm>
                <a:off x="6215189"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69" name="Straight Connector 68"/>
              <p:cNvCxnSpPr/>
              <p:nvPr/>
            </p:nvCxnSpPr>
            <p:spPr>
              <a:xfrm>
                <a:off x="4754880"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0" name="Straight Connector 69"/>
              <p:cNvCxnSpPr/>
              <p:nvPr/>
            </p:nvCxnSpPr>
            <p:spPr>
              <a:xfrm>
                <a:off x="4023360"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1" name="Straight Connector 70"/>
              <p:cNvCxnSpPr/>
              <p:nvPr/>
            </p:nvCxnSpPr>
            <p:spPr>
              <a:xfrm>
                <a:off x="4389120"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2" name="Straight Connector 71"/>
              <p:cNvCxnSpPr>
                <a:stCxn id="64" idx="1"/>
                <a:endCxn id="64" idx="3"/>
              </p:cNvCxnSpPr>
              <p:nvPr/>
            </p:nvCxnSpPr>
            <p:spPr>
              <a:xfrm>
                <a:off x="3657600" y="3657600"/>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3" name="Straight Connector 72"/>
              <p:cNvCxnSpPr/>
              <p:nvPr/>
            </p:nvCxnSpPr>
            <p:spPr>
              <a:xfrm>
                <a:off x="3657600" y="4389120"/>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4" name="Straight Connector 73"/>
              <p:cNvCxnSpPr/>
              <p:nvPr/>
            </p:nvCxnSpPr>
            <p:spPr>
              <a:xfrm>
                <a:off x="3657600" y="4023360"/>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5" name="Straight Connector 74"/>
              <p:cNvCxnSpPr/>
              <p:nvPr/>
            </p:nvCxnSpPr>
            <p:spPr>
              <a:xfrm>
                <a:off x="3657600" y="3657600"/>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6" name="Straight Connector 75"/>
              <p:cNvCxnSpPr/>
              <p:nvPr/>
            </p:nvCxnSpPr>
            <p:spPr>
              <a:xfrm>
                <a:off x="3657600" y="2926080"/>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7" name="Straight Connector 76"/>
              <p:cNvCxnSpPr/>
              <p:nvPr/>
            </p:nvCxnSpPr>
            <p:spPr>
              <a:xfrm>
                <a:off x="3657600" y="2560320"/>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8" name="Straight Connector 77"/>
              <p:cNvCxnSpPr/>
              <p:nvPr/>
            </p:nvCxnSpPr>
            <p:spPr>
              <a:xfrm>
                <a:off x="3657600" y="2194560"/>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9" name="Straight Connector 78"/>
              <p:cNvCxnSpPr/>
              <p:nvPr/>
            </p:nvCxnSpPr>
            <p:spPr>
              <a:xfrm>
                <a:off x="6588492"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80" name="Straight Connector 79"/>
              <p:cNvCxnSpPr/>
              <p:nvPr/>
            </p:nvCxnSpPr>
            <p:spPr>
              <a:xfrm>
                <a:off x="6951521"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81" name="Straight Connector 80"/>
              <p:cNvCxnSpPr/>
              <p:nvPr/>
            </p:nvCxnSpPr>
            <p:spPr>
              <a:xfrm>
                <a:off x="5103956"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82" name="Straight Connector 81"/>
              <p:cNvCxnSpPr/>
              <p:nvPr/>
            </p:nvCxnSpPr>
            <p:spPr>
              <a:xfrm>
                <a:off x="3637559" y="5140089"/>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83" name="Straight Connector 82"/>
              <p:cNvCxnSpPr/>
              <p:nvPr/>
            </p:nvCxnSpPr>
            <p:spPr>
              <a:xfrm>
                <a:off x="3637559" y="4774329"/>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84" name="Straight Connector 83"/>
              <p:cNvCxnSpPr/>
              <p:nvPr/>
            </p:nvCxnSpPr>
            <p:spPr>
              <a:xfrm>
                <a:off x="3657600" y="3291840"/>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grpSp>
        <p:grpSp>
          <p:nvGrpSpPr>
            <p:cNvPr id="38" name="Group 37"/>
            <p:cNvGrpSpPr/>
            <p:nvPr/>
          </p:nvGrpSpPr>
          <p:grpSpPr>
            <a:xfrm>
              <a:off x="1372723" y="1152144"/>
              <a:ext cx="4671432" cy="4671760"/>
              <a:chOff x="914400" y="914400"/>
              <a:chExt cx="2919657" cy="2919850"/>
            </a:xfrm>
          </p:grpSpPr>
          <p:sp>
            <p:nvSpPr>
              <p:cNvPr id="40" name="Rectangle 39"/>
              <p:cNvSpPr/>
              <p:nvPr/>
            </p:nvSpPr>
            <p:spPr>
              <a:xfrm>
                <a:off x="914400" y="914400"/>
                <a:ext cx="2919657" cy="2919850"/>
              </a:xfrm>
              <a:prstGeom prst="rect">
                <a:avLst/>
              </a:prstGeom>
              <a:no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cxnSp>
            <p:nvCxnSpPr>
              <p:cNvPr id="41" name="Straight Connector 40"/>
              <p:cNvCxnSpPr>
                <a:stCxn id="40" idx="0"/>
                <a:endCxn id="40" idx="2"/>
              </p:cNvCxnSpPr>
              <p:nvPr/>
            </p:nvCxnSpPr>
            <p:spPr>
              <a:xfrm>
                <a:off x="2374229" y="914400"/>
                <a:ext cx="0" cy="291985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p:nvCxnSpPr>
            <p:spPr>
              <a:xfrm>
                <a:off x="2743200" y="914400"/>
                <a:ext cx="0" cy="291985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p:nvCxnSpPr>
            <p:spPr>
              <a:xfrm>
                <a:off x="3108960" y="914400"/>
                <a:ext cx="0" cy="291985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 name="Straight Connector 46"/>
              <p:cNvCxnSpPr/>
              <p:nvPr/>
            </p:nvCxnSpPr>
            <p:spPr>
              <a:xfrm>
                <a:off x="3471989" y="914400"/>
                <a:ext cx="0" cy="291985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 name="Straight Connector 48"/>
              <p:cNvCxnSpPr/>
              <p:nvPr/>
            </p:nvCxnSpPr>
            <p:spPr>
              <a:xfrm>
                <a:off x="2011680" y="914400"/>
                <a:ext cx="0" cy="291985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 name="Straight Connector 51"/>
              <p:cNvCxnSpPr/>
              <p:nvPr/>
            </p:nvCxnSpPr>
            <p:spPr>
              <a:xfrm>
                <a:off x="1280160" y="914400"/>
                <a:ext cx="0" cy="291985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 name="Straight Connector 53"/>
              <p:cNvCxnSpPr/>
              <p:nvPr/>
            </p:nvCxnSpPr>
            <p:spPr>
              <a:xfrm>
                <a:off x="1645920" y="914400"/>
                <a:ext cx="0" cy="291985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 name="Straight Connector 55"/>
              <p:cNvCxnSpPr>
                <a:stCxn id="40" idx="1"/>
                <a:endCxn id="40" idx="3"/>
              </p:cNvCxnSpPr>
              <p:nvPr/>
            </p:nvCxnSpPr>
            <p:spPr>
              <a:xfrm>
                <a:off x="914400" y="2374325"/>
                <a:ext cx="2919657"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8" name="Straight Connector 57"/>
              <p:cNvCxnSpPr/>
              <p:nvPr/>
            </p:nvCxnSpPr>
            <p:spPr>
              <a:xfrm>
                <a:off x="914400" y="3474720"/>
                <a:ext cx="2919657"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 name="Straight Connector 58"/>
              <p:cNvCxnSpPr/>
              <p:nvPr/>
            </p:nvCxnSpPr>
            <p:spPr>
              <a:xfrm>
                <a:off x="914400" y="3108960"/>
                <a:ext cx="2919657"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 name="Straight Connector 59"/>
              <p:cNvCxnSpPr/>
              <p:nvPr/>
            </p:nvCxnSpPr>
            <p:spPr>
              <a:xfrm>
                <a:off x="914400" y="2743200"/>
                <a:ext cx="2919657"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 name="Straight Connector 60"/>
              <p:cNvCxnSpPr/>
              <p:nvPr/>
            </p:nvCxnSpPr>
            <p:spPr>
              <a:xfrm>
                <a:off x="914400" y="2011680"/>
                <a:ext cx="2919657"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 name="Straight Connector 61"/>
              <p:cNvCxnSpPr/>
              <p:nvPr/>
            </p:nvCxnSpPr>
            <p:spPr>
              <a:xfrm>
                <a:off x="914400" y="1645920"/>
                <a:ext cx="2919657"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 name="Straight Connector 62"/>
              <p:cNvCxnSpPr/>
              <p:nvPr/>
            </p:nvCxnSpPr>
            <p:spPr>
              <a:xfrm>
                <a:off x="914400" y="1280160"/>
                <a:ext cx="2919657"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18432" name="Group 18431">
            <a:extLst>
              <a:ext uri="{FF2B5EF4-FFF2-40B4-BE49-F238E27FC236}">
                <a16:creationId xmlns:a16="http://schemas.microsoft.com/office/drawing/2014/main" id="{33BAF6AC-235F-CA49-BA4A-A2D39CA4619E}"/>
              </a:ext>
            </a:extLst>
          </p:cNvPr>
          <p:cNvGrpSpPr/>
          <p:nvPr/>
        </p:nvGrpSpPr>
        <p:grpSpPr>
          <a:xfrm>
            <a:off x="5658152" y="2815216"/>
            <a:ext cx="1878978" cy="865034"/>
            <a:chOff x="4687400" y="1874389"/>
            <a:chExt cx="1878978" cy="865034"/>
          </a:xfrm>
        </p:grpSpPr>
        <p:sp>
          <p:nvSpPr>
            <p:cNvPr id="45" name="Rectangle 11"/>
            <p:cNvSpPr>
              <a:spLocks noChangeArrowheads="1"/>
            </p:cNvSpPr>
            <p:nvPr/>
          </p:nvSpPr>
          <p:spPr bwMode="auto">
            <a:xfrm>
              <a:off x="5086940" y="1874389"/>
              <a:ext cx="1479438" cy="865034"/>
            </a:xfrm>
            <a:prstGeom prst="rect">
              <a:avLst/>
            </a:prstGeom>
            <a:solidFill>
              <a:schemeClr val="accent5">
                <a:lumMod val="60000"/>
                <a:lumOff val="40000"/>
              </a:schemeClr>
            </a:solidFill>
            <a:ln w="9525">
              <a:solidFill>
                <a:srgbClr val="000000"/>
              </a:solidFill>
              <a:round/>
              <a:headEnd/>
              <a:tailEnd/>
            </a:ln>
          </p:spPr>
          <p:txBody>
            <a:bodyPr wrap="none" anchor="ctr">
              <a:prstTxWarp prst="textNoShape">
                <a:avLst/>
              </a:prstTxWarp>
            </a:bodyPr>
            <a:lstStyle/>
            <a:p>
              <a:endParaRPr lang="en-US" sz="1350" dirty="0"/>
            </a:p>
            <a:p>
              <a:r>
                <a:rPr lang="en-US" sz="1350" dirty="0"/>
                <a:t>Parallelization</a:t>
              </a:r>
            </a:p>
            <a:p>
              <a:r>
                <a:rPr lang="en-US" sz="1350" dirty="0"/>
                <a:t>and scaling</a:t>
              </a:r>
            </a:p>
            <a:p>
              <a:r>
                <a:rPr lang="en-US" sz="1350" dirty="0"/>
                <a:t>optimization</a:t>
              </a:r>
            </a:p>
            <a:p>
              <a:endParaRPr lang="en-US" sz="1350" dirty="0"/>
            </a:p>
          </p:txBody>
        </p:sp>
        <p:cxnSp>
          <p:nvCxnSpPr>
            <p:cNvPr id="7" name="Straight Arrow Connector 6">
              <a:extLst>
                <a:ext uri="{FF2B5EF4-FFF2-40B4-BE49-F238E27FC236}">
                  <a16:creationId xmlns:a16="http://schemas.microsoft.com/office/drawing/2014/main" id="{CA3C2FED-4441-0A47-BA46-6EEDF90149B1}"/>
                </a:ext>
              </a:extLst>
            </p:cNvPr>
            <p:cNvCxnSpPr>
              <a:stCxn id="18436" idx="3"/>
              <a:endCxn id="45" idx="1"/>
            </p:cNvCxnSpPr>
            <p:nvPr/>
          </p:nvCxnSpPr>
          <p:spPr>
            <a:xfrm flipV="1">
              <a:off x="4687400" y="2306906"/>
              <a:ext cx="399540" cy="407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pSp>
      <p:grpSp>
        <p:nvGrpSpPr>
          <p:cNvPr id="18433" name="Group 18432">
            <a:extLst>
              <a:ext uri="{FF2B5EF4-FFF2-40B4-BE49-F238E27FC236}">
                <a16:creationId xmlns:a16="http://schemas.microsoft.com/office/drawing/2014/main" id="{4B3861FC-15EF-0741-88B3-FDADB9E03747}"/>
              </a:ext>
            </a:extLst>
          </p:cNvPr>
          <p:cNvGrpSpPr/>
          <p:nvPr/>
        </p:nvGrpSpPr>
        <p:grpSpPr>
          <a:xfrm>
            <a:off x="5648780" y="5191612"/>
            <a:ext cx="1888350" cy="808870"/>
            <a:chOff x="4678028" y="4250785"/>
            <a:chExt cx="1888350" cy="808870"/>
          </a:xfrm>
        </p:grpSpPr>
        <p:sp>
          <p:nvSpPr>
            <p:cNvPr id="18437" name="Rectangle 6"/>
            <p:cNvSpPr>
              <a:spLocks noChangeArrowheads="1"/>
            </p:cNvSpPr>
            <p:nvPr/>
          </p:nvSpPr>
          <p:spPr bwMode="auto">
            <a:xfrm>
              <a:off x="5086940" y="4250785"/>
              <a:ext cx="1479438" cy="808870"/>
            </a:xfrm>
            <a:prstGeom prst="rect">
              <a:avLst/>
            </a:prstGeom>
            <a:solidFill>
              <a:schemeClr val="accent5">
                <a:lumMod val="60000"/>
                <a:lumOff val="40000"/>
              </a:schemeClr>
            </a:solidFill>
            <a:ln w="9525">
              <a:solidFill>
                <a:srgbClr val="000000"/>
              </a:solidFill>
              <a:round/>
              <a:headEnd/>
              <a:tailEnd/>
            </a:ln>
          </p:spPr>
          <p:txBody>
            <a:bodyPr wrap="none" anchor="ctr">
              <a:prstTxWarp prst="textNoShape">
                <a:avLst/>
              </a:prstTxWarp>
            </a:bodyPr>
            <a:lstStyle/>
            <a:p>
              <a:endParaRPr lang="en-US" sz="1350" dirty="0"/>
            </a:p>
            <a:p>
              <a:r>
                <a:rPr lang="en-US" sz="1350" dirty="0"/>
                <a:t>Memory</a:t>
              </a:r>
            </a:p>
            <a:p>
              <a:r>
                <a:rPr lang="en-US" sz="1350" dirty="0"/>
                <a:t>access and </a:t>
              </a:r>
            </a:p>
            <a:p>
              <a:r>
                <a:rPr lang="en-US" sz="1350" dirty="0"/>
                <a:t>compute</a:t>
              </a:r>
            </a:p>
            <a:p>
              <a:r>
                <a:rPr lang="en-US" sz="1350" dirty="0"/>
                <a:t>optimization</a:t>
              </a:r>
            </a:p>
            <a:p>
              <a:endParaRPr lang="en-US" sz="1350" dirty="0"/>
            </a:p>
          </p:txBody>
        </p:sp>
        <p:cxnSp>
          <p:nvCxnSpPr>
            <p:cNvPr id="10" name="Straight Arrow Connector 9">
              <a:extLst>
                <a:ext uri="{FF2B5EF4-FFF2-40B4-BE49-F238E27FC236}">
                  <a16:creationId xmlns:a16="http://schemas.microsoft.com/office/drawing/2014/main" id="{3D61A312-128E-454A-BBFE-0814F16984F6}"/>
                </a:ext>
              </a:extLst>
            </p:cNvPr>
            <p:cNvCxnSpPr>
              <a:stCxn id="39" idx="3"/>
              <a:endCxn id="18437" idx="1"/>
            </p:cNvCxnSpPr>
            <p:nvPr/>
          </p:nvCxnSpPr>
          <p:spPr>
            <a:xfrm>
              <a:off x="4678028" y="4655220"/>
              <a:ext cx="408912"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pSp>
      <p:cxnSp>
        <p:nvCxnSpPr>
          <p:cNvPr id="28" name="Straight Arrow Connector 27">
            <a:extLst>
              <a:ext uri="{FF2B5EF4-FFF2-40B4-BE49-F238E27FC236}">
                <a16:creationId xmlns:a16="http://schemas.microsoft.com/office/drawing/2014/main" id="{725590E0-7BC0-704F-B0F3-4F58F1C8C610}"/>
              </a:ext>
            </a:extLst>
          </p:cNvPr>
          <p:cNvCxnSpPr>
            <a:stCxn id="18440" idx="0"/>
            <a:endCxn id="50" idx="2"/>
          </p:cNvCxnSpPr>
          <p:nvPr/>
        </p:nvCxnSpPr>
        <p:spPr>
          <a:xfrm flipV="1">
            <a:off x="3170408" y="3676750"/>
            <a:ext cx="8008" cy="32655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1" name="Straight Arrow Connector 30">
            <a:extLst>
              <a:ext uri="{FF2B5EF4-FFF2-40B4-BE49-F238E27FC236}">
                <a16:creationId xmlns:a16="http://schemas.microsoft.com/office/drawing/2014/main" id="{2BDA4B49-F1D3-4D44-B681-00A0C7EE8C61}"/>
              </a:ext>
            </a:extLst>
          </p:cNvPr>
          <p:cNvCxnSpPr>
            <a:stCxn id="18441" idx="3"/>
            <a:endCxn id="39" idx="1"/>
          </p:cNvCxnSpPr>
          <p:nvPr/>
        </p:nvCxnSpPr>
        <p:spPr>
          <a:xfrm>
            <a:off x="3827804" y="5590074"/>
            <a:ext cx="431534" cy="597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85" name="Rectangle 3">
            <a:extLst>
              <a:ext uri="{FF2B5EF4-FFF2-40B4-BE49-F238E27FC236}">
                <a16:creationId xmlns:a16="http://schemas.microsoft.com/office/drawing/2014/main" id="{6B9CC41B-5715-904F-B8BD-6D612744D841}"/>
              </a:ext>
            </a:extLst>
          </p:cNvPr>
          <p:cNvSpPr txBox="1">
            <a:spLocks noChangeArrowheads="1"/>
          </p:cNvSpPr>
          <p:nvPr/>
        </p:nvSpPr>
        <p:spPr>
          <a:xfrm>
            <a:off x="2191883" y="1304767"/>
            <a:ext cx="7286364" cy="1262977"/>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Wingdings" panose="05000000000000000000" pitchFamily="2" charset="2"/>
              <a:buChar char="§"/>
              <a:defRPr sz="2800" kern="1200">
                <a:solidFill>
                  <a:schemeClr val="tx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Font typeface="Wingdings" panose="05000000000000000000" pitchFamily="2" charset="2"/>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Font typeface="Wingdings" panose="05000000000000000000" pitchFamily="2" charset="2"/>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Font typeface="Wingdings" panose="05000000000000000000" pitchFamily="2" charset="2"/>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Font typeface="Wingdings" panose="05000000000000000000" pitchFamily="2" charset="2"/>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2400" dirty="0"/>
              <a:t>Virtual view of functionalities</a:t>
            </a:r>
          </a:p>
          <a:p>
            <a:r>
              <a:rPr lang="en-US" sz="2400" dirty="0"/>
              <a:t>Decomposition into units and definition of interfaces</a:t>
            </a:r>
            <a:endParaRPr lang="en-US" sz="2000" dirty="0"/>
          </a:p>
          <a:p>
            <a:pPr lvl="1"/>
            <a:endParaRPr lang="en-US" dirty="0"/>
          </a:p>
        </p:txBody>
      </p:sp>
      <p:sp>
        <p:nvSpPr>
          <p:cNvPr id="86" name="Title 1">
            <a:extLst>
              <a:ext uri="{FF2B5EF4-FFF2-40B4-BE49-F238E27FC236}">
                <a16:creationId xmlns:a16="http://schemas.microsoft.com/office/drawing/2014/main" id="{412877D0-69D4-A74F-9A17-B09CB79DECF7}"/>
              </a:ext>
            </a:extLst>
          </p:cNvPr>
          <p:cNvSpPr>
            <a:spLocks noGrp="1"/>
          </p:cNvSpPr>
          <p:nvPr>
            <p:ph type="title"/>
          </p:nvPr>
        </p:nvSpPr>
        <p:spPr>
          <a:xfrm>
            <a:off x="320509" y="174106"/>
            <a:ext cx="10603171" cy="617451"/>
          </a:xfrm>
        </p:spPr>
        <p:txBody>
          <a:bodyPr>
            <a:noAutofit/>
          </a:bodyPr>
          <a:lstStyle/>
          <a:p>
            <a:r>
              <a:rPr lang="en-US" sz="4000" dirty="0"/>
              <a:t>Example: Architecting Multiphysics PDEs</a:t>
            </a:r>
          </a:p>
        </p:txBody>
      </p:sp>
    </p:spTree>
    <p:extLst>
      <p:ext uri="{BB962C8B-B14F-4D97-AF65-F5344CB8AC3E}">
        <p14:creationId xmlns:p14="http://schemas.microsoft.com/office/powerpoint/2010/main" val="1345807612"/>
      </p:ext>
    </p:extLst>
  </p:cSld>
  <p:clrMapOvr>
    <a:masterClrMapping/>
  </p:clrMapOvr>
</p:sld>
</file>

<file path=ppt/theme/theme1.xml><?xml version="1.0" encoding="utf-8"?>
<a:theme xmlns:a="http://schemas.openxmlformats.org/drawingml/2006/main" name="Presentations (Wide Screen)">
  <a:themeElements>
    <a:clrScheme name="ECP 171103 final">
      <a:dk1>
        <a:sysClr val="windowText" lastClr="000000"/>
      </a:dk1>
      <a:lt1>
        <a:sysClr val="window" lastClr="FFFFFF"/>
      </a:lt1>
      <a:dk2>
        <a:srgbClr val="266093"/>
      </a:dk2>
      <a:lt2>
        <a:srgbClr val="FFFFFF"/>
      </a:lt2>
      <a:accent1>
        <a:srgbClr val="2A75BB"/>
      </a:accent1>
      <a:accent2>
        <a:srgbClr val="84B641"/>
      </a:accent2>
      <a:accent3>
        <a:srgbClr val="43B1E5"/>
      </a:accent3>
      <a:accent4>
        <a:srgbClr val="D13940"/>
      </a:accent4>
      <a:accent5>
        <a:srgbClr val="C39C2F"/>
      </a:accent5>
      <a:accent6>
        <a:srgbClr val="7F7F7F"/>
      </a:accent6>
      <a:hlink>
        <a:srgbClr val="A03123"/>
      </a:hlink>
      <a:folHlink>
        <a:srgbClr val="0000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a:noFill/>
        </a:ln>
        <a:effectLst>
          <a:outerShdw blurRad="44450" dist="27940" dir="5400000" algn="ctr">
            <a:srgbClr val="000000">
              <a:alpha val="32000"/>
            </a:srgbClr>
          </a:outerShdw>
        </a:effectLst>
      </a:spPr>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defPPr algn="ctr">
          <a:lnSpc>
            <a:spcPct val="90000"/>
          </a:lnSpc>
          <a:defRPr sz="2000" dirty="0">
            <a:solidFill>
              <a:schemeClr val="bg1"/>
            </a:solidFill>
          </a:defRPr>
        </a:defPPr>
      </a:lstStyle>
    </a:spDef>
    <a:txDef>
      <a:spPr>
        <a:noFill/>
      </a:spPr>
      <a:bodyPr wrap="square" lIns="118872" tIns="91440" rIns="118872" bIns="91440" rtlCol="0" anchor="ctr" anchorCtr="0">
        <a:spAutoFit/>
      </a:bodyPr>
      <a:lstStyle>
        <a:defPPr algn="l">
          <a:lnSpc>
            <a:spcPct val="90000"/>
          </a:lnSpc>
          <a:defRPr dirty="0" smtClean="0"/>
        </a:defPPr>
      </a:lstStyle>
    </a:txDef>
  </a:objectDefaults>
  <a:extraClrSchemeLst/>
  <a:extLst>
    <a:ext uri="{05A4C25C-085E-4340-85A3-A5531E510DB2}">
      <thm15:themeFamily xmlns:thm15="http://schemas.microsoft.com/office/thememl/2012/main" name="ECP_PowerPointTemplate-v1.0_20171106" id="{82BFD86B-8FF4-4B2C-AD68-5655622D7E2C}" vid="{C92328A0-5FA1-40E2-AE72-E588ED49ADD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565464437F680748A68B85EB6594EA7D" ma:contentTypeVersion="0" ma:contentTypeDescription="Create a new document." ma:contentTypeScope="" ma:versionID="fe3f4dd58d5914c51cfc6deaa8ad845c">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50EC660-24D0-43A0-AE5E-E274115E726B}">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www.w3.org/XML/1998/namespace"/>
    <ds:schemaRef ds:uri="http://purl.org/dc/dcmitype/"/>
    <ds:schemaRef ds:uri="http://schemas.microsoft.com/office/infopath/2007/PartnerControls"/>
  </ds:schemaRefs>
</ds:datastoreItem>
</file>

<file path=customXml/itemProps2.xml><?xml version="1.0" encoding="utf-8"?>
<ds:datastoreItem xmlns:ds="http://schemas.openxmlformats.org/officeDocument/2006/customXml" ds:itemID="{E8DB7DEB-074E-4EE8-9B6E-FD277323109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3.xml><?xml version="1.0" encoding="utf-8"?>
<ds:datastoreItem xmlns:ds="http://schemas.openxmlformats.org/officeDocument/2006/customXml" ds:itemID="{19E20559-B232-4371-8690-E3D8007EDB8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ECP_PowerPoint_Template-v1.0_20171106</Template>
  <TotalTime>2651</TotalTime>
  <Words>1910</Words>
  <Application>Microsoft Office PowerPoint</Application>
  <PresentationFormat>Custom</PresentationFormat>
  <Paragraphs>475</Paragraphs>
  <Slides>32</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32</vt:i4>
      </vt:variant>
    </vt:vector>
  </HeadingPairs>
  <TitlesOfParts>
    <vt:vector size="37" baseType="lpstr">
      <vt:lpstr>Arial</vt:lpstr>
      <vt:lpstr>Arial Black</vt:lpstr>
      <vt:lpstr>Calibri</vt:lpstr>
      <vt:lpstr>Wingdings</vt:lpstr>
      <vt:lpstr>Presentations (Wide Screen)</vt:lpstr>
      <vt:lpstr>Scientific Software Design</vt:lpstr>
      <vt:lpstr>License, Citation and Acknowledgements</vt:lpstr>
      <vt:lpstr>PowerPoint Presentation</vt:lpstr>
      <vt:lpstr>PowerPoint Presentation</vt:lpstr>
      <vt:lpstr>PowerPoint Presentation</vt:lpstr>
      <vt:lpstr>General Design Principles for HPC Scientific Software</vt:lpstr>
      <vt:lpstr>General Design Principles for HPC Scientific Software</vt:lpstr>
      <vt:lpstr>A Design Model for Separation of Concerns</vt:lpstr>
      <vt:lpstr>Example: Architecting Multiphysics PDEs</vt:lpstr>
      <vt:lpstr>Example: Multiphysics PDEs for Distributed Memory Parallelism</vt:lpstr>
      <vt:lpstr>Takeaways Until Now</vt:lpstr>
      <vt:lpstr>A New Paradigm Because of Platform Heterogeneity</vt:lpstr>
      <vt:lpstr>A New Paradigm Because of Platform Heterogeneity</vt:lpstr>
      <vt:lpstr>Handling Heterogeneity – Hardware and Software</vt:lpstr>
      <vt:lpstr>Platform Heterogeneity</vt:lpstr>
      <vt:lpstr>Platform Heterogeneity</vt:lpstr>
      <vt:lpstr>Platform Heterogeneity</vt:lpstr>
      <vt:lpstr>Platform Heterogeneity</vt:lpstr>
      <vt:lpstr>Platform Heterogeneity</vt:lpstr>
      <vt:lpstr>Mechanisms Needed by the Code </vt:lpstr>
      <vt:lpstr>Mechanisms Needed by the Code </vt:lpstr>
      <vt:lpstr>Mechanisms Needed by the Code </vt:lpstr>
      <vt:lpstr>Mechanisms Needed by the Code </vt:lpstr>
      <vt:lpstr>Underlying Ideas: Unification of Computational Expressions</vt:lpstr>
      <vt:lpstr>Underlying Ideas: Moving Work and Data to the Target</vt:lpstr>
      <vt:lpstr>Underlying Ideas: Mapping Work to Targets</vt:lpstr>
      <vt:lpstr>Mechanisms Needed by the Code : Example Flash-X</vt:lpstr>
      <vt:lpstr>Mechanisms Needed by the Code : Example Flash-X</vt:lpstr>
      <vt:lpstr>Mechanisms Needed by the Code : Example Flash-X</vt:lpstr>
      <vt:lpstr>Mechanisms Needed by the Code : Example Flash-X</vt:lpstr>
      <vt:lpstr>Overview of Flash-X Design Approach with Separation of Concerns in tools</vt:lpstr>
      <vt:lpstr>Final takeaways</vt:lpstr>
    </vt:vector>
  </TitlesOfParts>
  <Company>ORNL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Challenges of Exascale Computing</dc:title>
  <dc:creator>Bernholdt, David E.</dc:creator>
  <cp:lastModifiedBy>Bernholdt, David</cp:lastModifiedBy>
  <cp:revision>246</cp:revision>
  <cp:lastPrinted>2017-11-02T18:35:01Z</cp:lastPrinted>
  <dcterms:created xsi:type="dcterms:W3CDTF">2018-11-06T17:28:56Z</dcterms:created>
  <dcterms:modified xsi:type="dcterms:W3CDTF">2023-05-10T00:38:27Z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0x010100565464437F680748A68B85EB6594EA7D</vt:lpwstr>
  </property>
</Properties>
</file>