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7" r:id="rId8"/>
    <p:sldId id="324" r:id="rId9"/>
    <p:sldId id="329" r:id="rId10"/>
    <p:sldId id="619" r:id="rId11"/>
    <p:sldId id="620" r:id="rId12"/>
    <p:sldId id="622" r:id="rId13"/>
    <p:sldId id="626"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126" d="100"/>
          <a:sy n="126" d="100"/>
        </p:scale>
        <p:origin x="38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5/9/2023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5/9/2023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5" Type="http://schemas.openxmlformats.org/officeDocument/2006/relationships/hyperlink" Target="https://app.swapcard.com/widget/event/isc-high-performance-2023/planning/UGxhbm5pbmdfMTIyMDgyNw==" TargetMode="External"/><Relationship Id="rId4" Type="http://schemas.openxmlformats.org/officeDocument/2006/relationships/hyperlink" Target="https://bssw.io/events/isc23-software-related-event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79076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880768" cy="2855300"/>
          </a:xfrm>
        </p:spPr>
        <p:txBody>
          <a:bodyPr/>
          <a:lstStyle/>
          <a:p>
            <a:r>
              <a:rPr lang="en-US" dirty="0"/>
              <a:t>Anshu Dubey and David M. Rogers</a:t>
            </a:r>
          </a:p>
          <a:p>
            <a:endParaRPr lang="en-US" dirty="0"/>
          </a:p>
          <a:p>
            <a:r>
              <a:rPr lang="en-US" dirty="0"/>
              <a:t>Better Scientific Software tutorial @ ISC23</a:t>
            </a:r>
          </a:p>
        </p:txBody>
      </p:sp>
      <p:sp>
        <p:nvSpPr>
          <p:cNvPr id="5" name="Rectangle 4">
            <a:extLst>
              <a:ext uri="{FF2B5EF4-FFF2-40B4-BE49-F238E27FC236}">
                <a16:creationId xmlns:a16="http://schemas.microsoft.com/office/drawing/2014/main" id="{EB895E3C-760B-EDB4-B274-CF129AAB7B8A}"/>
              </a:ext>
            </a:extLst>
          </p:cNvPr>
          <p:cNvSpPr/>
          <p:nvPr/>
        </p:nvSpPr>
        <p:spPr>
          <a:xfrm>
            <a:off x="3177632" y="4156432"/>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
        <p:nvSpPr>
          <p:cNvPr id="4" name="TextBox 3">
            <a:extLst>
              <a:ext uri="{FF2B5EF4-FFF2-40B4-BE49-F238E27FC236}">
                <a16:creationId xmlns:a16="http://schemas.microsoft.com/office/drawing/2014/main" id="{A27B013D-2A37-394C-04C5-C2C1288435A5}"/>
              </a:ext>
            </a:extLst>
          </p:cNvPr>
          <p:cNvSpPr txBox="1"/>
          <p:nvPr/>
        </p:nvSpPr>
        <p:spPr>
          <a:xfrm>
            <a:off x="1021080" y="3999912"/>
            <a:ext cx="10146664" cy="2012859"/>
          </a:xfrm>
          <a:prstGeom prst="rect">
            <a:avLst/>
          </a:prstGeom>
          <a:solidFill>
            <a:srgbClr val="FFFF00"/>
          </a:solidFill>
          <a:ln w="28575">
            <a:solidFill>
              <a:schemeClr val="tx1"/>
            </a:solidFill>
          </a:ln>
        </p:spPr>
        <p:txBody>
          <a:bodyPr wrap="square" lIns="118872" tIns="91440" rIns="118872" bIns="91440" rtlCol="0" anchor="ctr" anchorCtr="0">
            <a:spAutoFit/>
          </a:bodyPr>
          <a:lstStyle/>
          <a:p>
            <a:pPr algn="ctr">
              <a:lnSpc>
                <a:spcPct val="90000"/>
              </a:lnSpc>
            </a:pPr>
            <a:r>
              <a:rPr lang="en-US" sz="2400" dirty="0"/>
              <a:t>You may also be interested in other software-related events at ISC23!</a:t>
            </a:r>
            <a:br>
              <a:rPr lang="en-US" sz="2400" dirty="0"/>
            </a:br>
            <a:r>
              <a:rPr lang="en-US" sz="2400" dirty="0"/>
              <a:t>Visit </a:t>
            </a:r>
            <a:r>
              <a:rPr lang="en-US" sz="2400" dirty="0">
                <a:hlinkClick r:id="rId4"/>
              </a:rPr>
              <a:t>https://bssw.io/events/isc23-software-related-events </a:t>
            </a:r>
            <a:endParaRPr lang="en-US" sz="2400" dirty="0"/>
          </a:p>
          <a:p>
            <a:pPr algn="ctr">
              <a:lnSpc>
                <a:spcPct val="90000"/>
              </a:lnSpc>
            </a:pPr>
            <a:r>
              <a:rPr lang="en-US" dirty="0"/>
              <a:t>(link is also on tutorial webpage)</a:t>
            </a:r>
          </a:p>
          <a:p>
            <a:pPr algn="ctr">
              <a:lnSpc>
                <a:spcPct val="90000"/>
              </a:lnSpc>
            </a:pPr>
            <a:endParaRPr lang="en-US" dirty="0"/>
          </a:p>
          <a:p>
            <a:pPr algn="ctr">
              <a:lnSpc>
                <a:spcPct val="90000"/>
              </a:lnSpc>
            </a:pPr>
            <a:r>
              <a:rPr lang="en-US" sz="2400" dirty="0">
                <a:latin typeface="+mn-lt"/>
              </a:rPr>
              <a:t>Especially: </a:t>
            </a:r>
            <a:r>
              <a:rPr lang="en-US" sz="2400" dirty="0" err="1">
                <a:latin typeface="+mn-lt"/>
              </a:rPr>
              <a:t>BoF</a:t>
            </a:r>
            <a:r>
              <a:rPr lang="en-US" sz="2400" dirty="0">
                <a:latin typeface="+mn-lt"/>
              </a:rPr>
              <a:t> </a:t>
            </a:r>
            <a:r>
              <a:rPr lang="en-US" sz="2400" b="0" i="0" u="none" strike="noStrike" dirty="0">
                <a:solidFill>
                  <a:srgbClr val="19197D"/>
                </a:solidFill>
                <a:effectLst/>
                <a:latin typeface="+mn-lt"/>
                <a:hlinkClick r:id="rId5"/>
              </a:rPr>
              <a:t>Scientific Software and the People Who Make It Happen: Building Communities of Practice</a:t>
            </a:r>
            <a:r>
              <a:rPr lang="en-US" sz="2400" b="0" i="0" u="none" strike="noStrike" dirty="0">
                <a:solidFill>
                  <a:srgbClr val="19197D"/>
                </a:solidFill>
                <a:effectLst/>
                <a:latin typeface="+mn-lt"/>
              </a:rPr>
              <a:t>, Tue 4:15-5:15pm, Hall E, 2</a:t>
            </a:r>
            <a:r>
              <a:rPr lang="en-US" sz="2400" b="0" i="0" u="none" strike="noStrike" baseline="30000" dirty="0">
                <a:solidFill>
                  <a:srgbClr val="19197D"/>
                </a:solidFill>
                <a:effectLst/>
                <a:latin typeface="+mn-lt"/>
              </a:rPr>
              <a:t>nd</a:t>
            </a:r>
            <a:r>
              <a:rPr lang="en-US" sz="2400" b="0" i="0" u="none" strike="noStrike" dirty="0">
                <a:solidFill>
                  <a:srgbClr val="19197D"/>
                </a:solidFill>
                <a:effectLst/>
                <a:latin typeface="+mn-lt"/>
              </a:rPr>
              <a:t> floor</a:t>
            </a:r>
            <a:endParaRPr lang="en-US" sz="2400" dirty="0">
              <a:latin typeface="+mn-lt"/>
            </a:endParaRPr>
          </a:p>
        </p:txBody>
      </p:sp>
    </p:spTree>
    <p:extLst>
      <p:ext uri="{BB962C8B-B14F-4D97-AF65-F5344CB8AC3E}">
        <p14:creationId xmlns:p14="http://schemas.microsoft.com/office/powerpoint/2010/main" val="39090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659371130"/>
              </p:ext>
            </p:extLst>
          </p:nvPr>
        </p:nvGraphicFramePr>
        <p:xfrm>
          <a:off x="365759" y="866432"/>
          <a:ext cx="11372472" cy="5631180"/>
        </p:xfrm>
        <a:graphic>
          <a:graphicData uri="http://schemas.openxmlformats.org/drawingml/2006/table">
            <a:tbl>
              <a:tblPr firstRow="1" bandRow="1">
                <a:tableStyleId>{5C22544A-7EE6-4342-B048-85BDC9FD1C3A}</a:tableStyleId>
              </a:tblPr>
              <a:tblGrid>
                <a:gridCol w="1786394">
                  <a:extLst>
                    <a:ext uri="{9D8B030D-6E8A-4147-A177-3AD203B41FA5}">
                      <a16:colId xmlns:a16="http://schemas.microsoft.com/office/drawing/2014/main" val="41390910"/>
                    </a:ext>
                  </a:extLst>
                </a:gridCol>
                <a:gridCol w="5170421">
                  <a:extLst>
                    <a:ext uri="{9D8B030D-6E8A-4147-A177-3AD203B41FA5}">
                      <a16:colId xmlns:a16="http://schemas.microsoft.com/office/drawing/2014/main" val="1261297711"/>
                    </a:ext>
                  </a:extLst>
                </a:gridCol>
                <a:gridCol w="4415657">
                  <a:extLst>
                    <a:ext uri="{9D8B030D-6E8A-4147-A177-3AD203B41FA5}">
                      <a16:colId xmlns:a16="http://schemas.microsoft.com/office/drawing/2014/main" val="3622604584"/>
                    </a:ext>
                  </a:extLst>
                </a:gridCol>
              </a:tblGrid>
              <a:tr h="393875">
                <a:tc>
                  <a:txBody>
                    <a:bodyPr/>
                    <a:lstStyle/>
                    <a:p>
                      <a:pPr algn="r"/>
                      <a:r>
                        <a:rPr lang="en-US" sz="1600" dirty="0">
                          <a:effectLst/>
                        </a:rPr>
                        <a:t>Time (CEST)</a:t>
                      </a:r>
                    </a:p>
                  </a:txBody>
                  <a:tcPr marL="142875" marR="142875" marT="95250" marB="95250" anchor="ctr"/>
                </a:tc>
                <a:tc>
                  <a:txBody>
                    <a:bodyPr/>
                    <a:lstStyle/>
                    <a:p>
                      <a:r>
                        <a:rPr lang="en-US" sz="1600" dirty="0">
                          <a:effectLst/>
                        </a:rPr>
                        <a:t>Title</a:t>
                      </a:r>
                    </a:p>
                  </a:txBody>
                  <a:tcPr marL="142875" marR="142875" marT="95250" marB="95250" anchor="ctr"/>
                </a:tc>
                <a:tc>
                  <a:txBody>
                    <a:bodyPr/>
                    <a:lstStyle/>
                    <a:p>
                      <a:r>
                        <a:rPr lang="en-US" sz="1600" dirty="0">
                          <a:effectLst/>
                        </a:rPr>
                        <a:t>Presenter</a:t>
                      </a:r>
                    </a:p>
                  </a:txBody>
                  <a:tcPr marL="142875" marR="142875" marT="95250" marB="95250" anchor="ctr"/>
                </a:tc>
                <a:extLst>
                  <a:ext uri="{0D108BD9-81ED-4DB2-BD59-A6C34878D82A}">
                    <a16:rowId xmlns:a16="http://schemas.microsoft.com/office/drawing/2014/main" val="2098024418"/>
                  </a:ext>
                </a:extLst>
              </a:tr>
              <a:tr h="393875">
                <a:tc>
                  <a:txBody>
                    <a:bodyPr/>
                    <a:lstStyle/>
                    <a:p>
                      <a:pPr algn="r"/>
                      <a:r>
                        <a:rPr lang="en-US" dirty="0">
                          <a:effectLst/>
                        </a:rPr>
                        <a:t>2:00 PM</a:t>
                      </a:r>
                    </a:p>
                  </a:txBody>
                  <a:tcPr marL="142875" marR="142875" marT="95250" marB="95250" anchor="ctr"/>
                </a:tc>
                <a:tc>
                  <a:txBody>
                    <a:bodyPr/>
                    <a:lstStyle/>
                    <a:p>
                      <a:r>
                        <a:rPr lang="en-US">
                          <a:effectLst/>
                        </a:rPr>
                        <a:t>Introduction</a:t>
                      </a:r>
                    </a:p>
                  </a:txBody>
                  <a:tcPr marL="142875" marR="142875" marT="95250" marB="95250" anchor="ctr"/>
                </a:tc>
                <a:tc>
                  <a:txBody>
                    <a:bodyPr/>
                    <a:lstStyle/>
                    <a:p>
                      <a:r>
                        <a:rPr lang="en-US" dirty="0">
                          <a:effectLst/>
                        </a:rPr>
                        <a:t>Anshu Dubey (ANL)</a:t>
                      </a:r>
                    </a:p>
                  </a:txBody>
                  <a:tcPr marL="142875" marR="142875" marT="95250" marB="95250" anchor="ctr"/>
                </a:tc>
                <a:extLst>
                  <a:ext uri="{0D108BD9-81ED-4DB2-BD59-A6C34878D82A}">
                    <a16:rowId xmlns:a16="http://schemas.microsoft.com/office/drawing/2014/main" val="1954771440"/>
                  </a:ext>
                </a:extLst>
              </a:tr>
              <a:tr h="393875">
                <a:tc>
                  <a:txBody>
                    <a:bodyPr/>
                    <a:lstStyle/>
                    <a:p>
                      <a:pPr algn="r"/>
                      <a:r>
                        <a:rPr lang="en-US">
                          <a:effectLst/>
                        </a:rPr>
                        <a:t>2:05 PM</a:t>
                      </a:r>
                    </a:p>
                  </a:txBody>
                  <a:tcPr marL="142875" marR="142875" marT="95250" marB="95250" anchor="ctr"/>
                </a:tc>
                <a:tc>
                  <a:txBody>
                    <a:bodyPr/>
                    <a:lstStyle/>
                    <a:p>
                      <a:r>
                        <a:rPr lang="en-US">
                          <a:effectLst/>
                        </a:rPr>
                        <a:t>Motivation and Overview of Best Practices in HPC Software Development</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746396693"/>
                  </a:ext>
                </a:extLst>
              </a:tr>
              <a:tr h="393875">
                <a:tc>
                  <a:txBody>
                    <a:bodyPr/>
                    <a:lstStyle/>
                    <a:p>
                      <a:pPr algn="r"/>
                      <a:r>
                        <a:rPr lang="en-US">
                          <a:effectLst/>
                        </a:rPr>
                        <a:t>2:25 PM</a:t>
                      </a:r>
                    </a:p>
                  </a:txBody>
                  <a:tcPr marL="142875" marR="142875" marT="95250" marB="95250" anchor="ctr"/>
                </a:tc>
                <a:tc>
                  <a:txBody>
                    <a:bodyPr/>
                    <a:lstStyle/>
                    <a:p>
                      <a:r>
                        <a:rPr lang="en-US">
                          <a:effectLst/>
                        </a:rPr>
                        <a:t>Scientific Software Design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1592907298"/>
                  </a:ext>
                </a:extLst>
              </a:tr>
              <a:tr h="393875">
                <a:tc>
                  <a:txBody>
                    <a:bodyPr/>
                    <a:lstStyle/>
                    <a:p>
                      <a:pPr algn="r"/>
                      <a:r>
                        <a:rPr lang="en-US">
                          <a:effectLst/>
                        </a:rPr>
                        <a:t>3:00 PM</a:t>
                      </a:r>
                    </a:p>
                  </a:txBody>
                  <a:tcPr marL="142875" marR="142875" marT="95250" marB="95250" anchor="ctr"/>
                </a:tc>
                <a:tc>
                  <a:txBody>
                    <a:bodyPr/>
                    <a:lstStyle/>
                    <a:p>
                      <a:r>
                        <a:rPr lang="en-US">
                          <a:effectLst/>
                        </a:rPr>
                        <a:t>Testing and Continuous Integration</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110245607"/>
                  </a:ext>
                </a:extLst>
              </a:tr>
              <a:tr h="393875">
                <a:tc>
                  <a:txBody>
                    <a:bodyPr/>
                    <a:lstStyle/>
                    <a:p>
                      <a:pPr algn="r"/>
                      <a:r>
                        <a:rPr lang="en-US">
                          <a:effectLst/>
                        </a:rPr>
                        <a:t>4:00 PM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1951011699"/>
                  </a:ext>
                </a:extLst>
              </a:tr>
              <a:tr h="393875">
                <a:tc>
                  <a:txBody>
                    <a:bodyPr/>
                    <a:lstStyle/>
                    <a:p>
                      <a:pPr algn="r"/>
                      <a:r>
                        <a:rPr lang="en-US">
                          <a:effectLst/>
                        </a:rPr>
                        <a:t>4:30 PM</a:t>
                      </a:r>
                    </a:p>
                  </a:txBody>
                  <a:tcPr marL="142875" marR="142875" marT="95250" marB="95250" anchor="ctr"/>
                </a:tc>
                <a:tc>
                  <a:txBody>
                    <a:bodyPr/>
                    <a:lstStyle/>
                    <a:p>
                      <a:r>
                        <a:rPr lang="en-US">
                          <a:effectLst/>
                        </a:rPr>
                        <a:t>Software Packaging - Condensed Version</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333202538"/>
                  </a:ext>
                </a:extLst>
              </a:tr>
              <a:tr h="393875">
                <a:tc>
                  <a:txBody>
                    <a:bodyPr/>
                    <a:lstStyle/>
                    <a:p>
                      <a:pPr algn="r"/>
                      <a:r>
                        <a:rPr lang="en-US">
                          <a:effectLst/>
                        </a:rPr>
                        <a:t>5:00 PM</a:t>
                      </a:r>
                    </a:p>
                  </a:txBody>
                  <a:tcPr marL="142875" marR="142875" marT="95250" marB="95250" anchor="ctr"/>
                </a:tc>
                <a:tc>
                  <a:txBody>
                    <a:bodyPr/>
                    <a:lstStyle/>
                    <a:p>
                      <a:r>
                        <a:rPr lang="en-US">
                          <a:effectLst/>
                        </a:rPr>
                        <a:t>Collaborative Software Development</a:t>
                      </a:r>
                    </a:p>
                  </a:txBody>
                  <a:tcPr marL="142875" marR="142875" marT="95250" marB="95250" anchor="ctr"/>
                </a:tc>
                <a:tc>
                  <a:txBody>
                    <a:bodyPr/>
                    <a:lstStyle/>
                    <a:p>
                      <a:r>
                        <a:rPr lang="en-US">
                          <a:effectLst/>
                        </a:rPr>
                        <a:t>David M. Rogers (ORNL)</a:t>
                      </a:r>
                    </a:p>
                  </a:txBody>
                  <a:tcPr marL="142875" marR="142875" marT="95250" marB="95250" anchor="ctr"/>
                </a:tc>
                <a:extLst>
                  <a:ext uri="{0D108BD9-81ED-4DB2-BD59-A6C34878D82A}">
                    <a16:rowId xmlns:a16="http://schemas.microsoft.com/office/drawing/2014/main" val="902307701"/>
                  </a:ext>
                </a:extLst>
              </a:tr>
              <a:tr h="393875">
                <a:tc>
                  <a:txBody>
                    <a:bodyPr/>
                    <a:lstStyle/>
                    <a:p>
                      <a:pPr algn="r"/>
                      <a:r>
                        <a:rPr lang="en-US">
                          <a:effectLst/>
                        </a:rPr>
                        <a:t>5:30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1166125975"/>
                  </a:ext>
                </a:extLst>
              </a:tr>
              <a:tr h="393875">
                <a:tc>
                  <a:txBody>
                    <a:bodyPr/>
                    <a:lstStyle/>
                    <a:p>
                      <a:pPr algn="r"/>
                      <a:r>
                        <a:rPr lang="en-US" dirty="0">
                          <a:effectLst/>
                        </a:rPr>
                        <a:t>5:50 PM</a:t>
                      </a:r>
                    </a:p>
                  </a:txBody>
                  <a:tcPr marL="142875" marR="142875" marT="95250" marB="95250" anchor="ctr"/>
                </a:tc>
                <a:tc>
                  <a:txBody>
                    <a:bodyPr/>
                    <a:lstStyle/>
                    <a:p>
                      <a:r>
                        <a:rPr lang="en-US" dirty="0">
                          <a:effectLst/>
                        </a:rPr>
                        <a:t>Summary</a:t>
                      </a:r>
                    </a:p>
                  </a:txBody>
                  <a:tcPr marL="142875" marR="142875" marT="95250" marB="95250" anchor="ctr"/>
                </a:tc>
                <a:tc>
                  <a:txBody>
                    <a:bodyPr/>
                    <a:lstStyle/>
                    <a:p>
                      <a:r>
                        <a:rPr lang="en-US" dirty="0">
                          <a:effectLst/>
                        </a:rPr>
                        <a:t>Anshu Dubey (ANL)</a:t>
                      </a:r>
                    </a:p>
                  </a:txBody>
                  <a:tcPr marL="142875" marR="142875" marT="95250" marB="95250" anchor="ctr"/>
                </a:tc>
                <a:extLst>
                  <a:ext uri="{0D108BD9-81ED-4DB2-BD59-A6C34878D82A}">
                    <a16:rowId xmlns:a16="http://schemas.microsoft.com/office/drawing/2014/main" val="4002252475"/>
                  </a:ext>
                </a:extLst>
              </a:tr>
              <a:tr h="393875">
                <a:tc>
                  <a:txBody>
                    <a:bodyPr/>
                    <a:lstStyle/>
                    <a:p>
                      <a:pPr algn="r"/>
                      <a:r>
                        <a:rPr lang="en-US" dirty="0">
                          <a:effectLst/>
                        </a:rPr>
                        <a:t>6:00 PM</a:t>
                      </a:r>
                    </a:p>
                  </a:txBody>
                  <a:tcPr marL="142875" marR="142875" marT="95250" marB="95250" anchor="ctr"/>
                </a:tc>
                <a:tc>
                  <a:txBody>
                    <a:bodyPr/>
                    <a:lstStyle/>
                    <a:p>
                      <a:r>
                        <a:rPr lang="en-US" i="1" dirty="0">
                          <a:effectLst/>
                        </a:rPr>
                        <a:t>Adjourn</a:t>
                      </a:r>
                      <a:endParaRPr lang="en-US" dirty="0">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2099819354"/>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and David M. Rogers, Better Scientific Software tutorial, in ISC High Performance, Hamburg, Germany and online, 2023. DOI: </a:t>
            </a:r>
            <a:r>
              <a:rPr lang="en-US" sz="1600" b="0" i="0" u="sng" dirty="0">
                <a:solidFill>
                  <a:srgbClr val="111111"/>
                </a:solidFill>
                <a:effectLst/>
                <a:latin typeface="+mn-lt"/>
                <a:hlinkClick r:id="rId4"/>
              </a:rPr>
              <a:t>10.6084/m9.figshare</a:t>
            </a:r>
            <a:r>
              <a:rPr lang="en-US" sz="1600" b="0" i="0" u="sng">
                <a:solidFill>
                  <a:srgbClr val="111111"/>
                </a:solidFill>
                <a:effectLst/>
                <a:latin typeface="+mn-lt"/>
                <a:hlinkClick r:id="rId4"/>
              </a:rPr>
              <a:t>.22790762</a:t>
            </a:r>
            <a:r>
              <a:rPr lang="en-US" sz="1600" b="0" i="0">
                <a:solidFill>
                  <a:srgbClr val="111111"/>
                </a:solidFill>
                <a:effectLst/>
                <a:latin typeface="+mn-lt"/>
              </a:rPr>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28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err="1"/>
              <a:t>Anshu</a:t>
            </a:r>
            <a:r>
              <a:rPr lang="en-US" dirty="0"/>
              <a:t> Dubey, ANL</a:t>
            </a:r>
          </a:p>
          <a:p>
            <a:pPr>
              <a:spcBef>
                <a:spcPts val="1000"/>
              </a:spcBef>
            </a:pPr>
            <a:r>
              <a:rPr lang="en-US" dirty="0"/>
              <a:t>David M. Rogers,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3871110"/>
            <a:ext cx="10123321" cy="830997"/>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(present or past): </a:t>
            </a:r>
            <a:r>
              <a:rPr lang="en-US" sz="2400" dirty="0">
                <a:hlinkClick r:id="rId2"/>
              </a:rPr>
              <a:t>http://ideas-productivity.org</a:t>
            </a:r>
            <a:endParaRPr lang="en-US" sz="2400" dirty="0"/>
          </a:p>
        </p:txBody>
      </p:sp>
      <p:grpSp>
        <p:nvGrpSpPr>
          <p:cNvPr id="17" name="Group 16">
            <a:extLst>
              <a:ext uri="{FF2B5EF4-FFF2-40B4-BE49-F238E27FC236}">
                <a16:creationId xmlns:a16="http://schemas.microsoft.com/office/drawing/2014/main" id="{DA272CFF-B9D9-4F3C-A9E0-85E20DE1D51F}"/>
              </a:ext>
            </a:extLst>
          </p:cNvPr>
          <p:cNvGrpSpPr/>
          <p:nvPr/>
        </p:nvGrpSpPr>
        <p:grpSpPr>
          <a:xfrm>
            <a:off x="6788753" y="1227416"/>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4" name="Group 3">
            <a:extLst>
              <a:ext uri="{FF2B5EF4-FFF2-40B4-BE49-F238E27FC236}">
                <a16:creationId xmlns:a16="http://schemas.microsoft.com/office/drawing/2014/main" id="{0A6A2276-099D-46A4-58F4-916B4A0CFC0E}"/>
              </a:ext>
            </a:extLst>
          </p:cNvPr>
          <p:cNvGrpSpPr/>
          <p:nvPr/>
        </p:nvGrpSpPr>
        <p:grpSpPr>
          <a:xfrm>
            <a:off x="8008241" y="1227416"/>
            <a:ext cx="933420" cy="1805497"/>
            <a:chOff x="10562794" y="1346049"/>
            <a:chExt cx="933420" cy="1805497"/>
          </a:xfrm>
        </p:grpSpPr>
        <p:pic>
          <p:nvPicPr>
            <p:cNvPr id="5" name="Picture 4" descr="A person wearing glasses&#10;&#10;Description automatically generated with medium confidence">
              <a:extLst>
                <a:ext uri="{FF2B5EF4-FFF2-40B4-BE49-F238E27FC236}">
                  <a16:creationId xmlns:a16="http://schemas.microsoft.com/office/drawing/2014/main" id="{F6A78330-056A-550D-FC6F-CF85A8266160}"/>
                </a:ext>
              </a:extLst>
            </p:cNvPr>
            <p:cNvPicPr>
              <a:picLocks noChangeAspect="1"/>
            </p:cNvPicPr>
            <p:nvPr/>
          </p:nvPicPr>
          <p:blipFill rotWithShape="1">
            <a:blip r:embed="rId4">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6" name="TextBox 5">
              <a:extLst>
                <a:ext uri="{FF2B5EF4-FFF2-40B4-BE49-F238E27FC236}">
                  <a16:creationId xmlns:a16="http://schemas.microsoft.com/office/drawing/2014/main" id="{94567A43-7157-D189-DA0E-2664EED4C664}"/>
                </a:ext>
              </a:extLst>
            </p:cNvPr>
            <p:cNvSpPr txBox="1"/>
            <p:nvPr/>
          </p:nvSpPr>
          <p:spPr>
            <a:xfrm>
              <a:off x="10590922" y="2560615"/>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2886</TotalTime>
  <Words>1293</Words>
  <Application>Microsoft Office PowerPoint</Application>
  <PresentationFormat>Custom</PresentationFormat>
  <Paragraphs>137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362</cp:revision>
  <cp:lastPrinted>2017-11-02T18:35:01Z</cp:lastPrinted>
  <dcterms:created xsi:type="dcterms:W3CDTF">2018-11-06T17:28:56Z</dcterms:created>
  <dcterms:modified xsi:type="dcterms:W3CDTF">2023-05-10T00:35:53Z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