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3"/>
  </p:notesMasterIdLst>
  <p:handoutMasterIdLst>
    <p:handoutMasterId r:id="rId74"/>
  </p:handoutMasterIdLst>
  <p:sldIdLst>
    <p:sldId id="1866" r:id="rId5"/>
    <p:sldId id="1867" r:id="rId6"/>
    <p:sldId id="653" r:id="rId7"/>
    <p:sldId id="660" r:id="rId8"/>
    <p:sldId id="661" r:id="rId9"/>
    <p:sldId id="1864" r:id="rId10"/>
    <p:sldId id="664" r:id="rId11"/>
    <p:sldId id="665" r:id="rId12"/>
    <p:sldId id="1846" r:id="rId13"/>
    <p:sldId id="1865" r:id="rId14"/>
    <p:sldId id="652" r:id="rId15"/>
    <p:sldId id="1863" r:id="rId16"/>
    <p:sldId id="642" r:id="rId17"/>
    <p:sldId id="670" r:id="rId18"/>
    <p:sldId id="651" r:id="rId19"/>
    <p:sldId id="668" r:id="rId20"/>
    <p:sldId id="683" r:id="rId21"/>
    <p:sldId id="684" r:id="rId22"/>
    <p:sldId id="687" r:id="rId23"/>
    <p:sldId id="686" r:id="rId24"/>
    <p:sldId id="688" r:id="rId25"/>
    <p:sldId id="698" r:id="rId26"/>
    <p:sldId id="699" r:id="rId27"/>
    <p:sldId id="662" r:id="rId28"/>
    <p:sldId id="704" r:id="rId29"/>
    <p:sldId id="705" r:id="rId30"/>
    <p:sldId id="666" r:id="rId31"/>
    <p:sldId id="650" r:id="rId32"/>
    <p:sldId id="632" r:id="rId33"/>
    <p:sldId id="654" r:id="rId34"/>
    <p:sldId id="663" r:id="rId35"/>
    <p:sldId id="700" r:id="rId36"/>
    <p:sldId id="696" r:id="rId37"/>
    <p:sldId id="676" r:id="rId38"/>
    <p:sldId id="677" r:id="rId39"/>
    <p:sldId id="656" r:id="rId40"/>
    <p:sldId id="667" r:id="rId41"/>
    <p:sldId id="701" r:id="rId42"/>
    <p:sldId id="695" r:id="rId43"/>
    <p:sldId id="692" r:id="rId44"/>
    <p:sldId id="697" r:id="rId45"/>
    <p:sldId id="671" r:id="rId46"/>
    <p:sldId id="669" r:id="rId47"/>
    <p:sldId id="702" r:id="rId48"/>
    <p:sldId id="658" r:id="rId49"/>
    <p:sldId id="655" r:id="rId50"/>
    <p:sldId id="657" r:id="rId51"/>
    <p:sldId id="659" r:id="rId52"/>
    <p:sldId id="678" r:id="rId53"/>
    <p:sldId id="679" r:id="rId54"/>
    <p:sldId id="672" r:id="rId55"/>
    <p:sldId id="675" r:id="rId56"/>
    <p:sldId id="680" r:id="rId57"/>
    <p:sldId id="673" r:id="rId58"/>
    <p:sldId id="681" r:id="rId59"/>
    <p:sldId id="674" r:id="rId60"/>
    <p:sldId id="682" r:id="rId61"/>
    <p:sldId id="649" r:id="rId62"/>
    <p:sldId id="645" r:id="rId63"/>
    <p:sldId id="639" r:id="rId64"/>
    <p:sldId id="644" r:id="rId65"/>
    <p:sldId id="637" r:id="rId66"/>
    <p:sldId id="643" r:id="rId67"/>
    <p:sldId id="638" r:id="rId68"/>
    <p:sldId id="646" r:id="rId69"/>
    <p:sldId id="640" r:id="rId70"/>
    <p:sldId id="641" r:id="rId71"/>
    <p:sldId id="648" r:id="rId7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D883FF"/>
    <a:srgbClr val="8CFFB5"/>
    <a:srgbClr val="7FEAA5"/>
    <a:srgbClr val="00FA00"/>
    <a:srgbClr val="EDEC15"/>
    <a:srgbClr val="D13940"/>
    <a:srgbClr val="C39C2F"/>
    <a:srgbClr val="C59C27"/>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60" autoAdjust="0"/>
    <p:restoredTop sz="97003" autoAdjust="0"/>
  </p:normalViewPr>
  <p:slideViewPr>
    <p:cSldViewPr snapToGrid="0" showGuides="1">
      <p:cViewPr varScale="1">
        <p:scale>
          <a:sx n="109" d="100"/>
          <a:sy n="109" d="100"/>
        </p:scale>
        <p:origin x="120" y="4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5/9/2023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5/9/2023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85504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46</a:t>
            </a:fld>
            <a:endParaRPr lang="en-US"/>
          </a:p>
        </p:txBody>
      </p:sp>
    </p:spTree>
    <p:extLst>
      <p:ext uri="{BB962C8B-B14F-4D97-AF65-F5344CB8AC3E}">
        <p14:creationId xmlns:p14="http://schemas.microsoft.com/office/powerpoint/2010/main" val="794208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58</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I resolve issues?  New team members are essentially performing a "cold start", and are likely to be the first to encounter a lot of issues.</a:t>
            </a:r>
          </a:p>
          <a:p>
            <a:endParaRPr lang="en-US" dirty="0"/>
          </a:p>
          <a:p>
            <a:r>
              <a:rPr lang="en-US" dirty="0"/>
              <a:t>In my experience, the issues they file are among the most valuable because they reveal weak points in delivering quality software.  With that in mind, I want to encourage everyone to think about adopting a new code or dependency as a testing process.  Assume missing and non-working documentation is a bug, and report it.</a:t>
            </a:r>
          </a:p>
          <a:p>
            <a:endParaRPr lang="en-US" dirty="0"/>
          </a:p>
          <a:p>
            <a:r>
              <a:rPr lang="en-US" dirty="0"/>
              <a:t>However, be mindful that your HPC centers, collaborators, and system administrators share your perspective as code users.  They will also be tracking issues installing and running popular software packages, so it's good to partner with them and diagnose issues jointly.</a:t>
            </a:r>
          </a:p>
          <a:p>
            <a:endParaRPr lang="en-US" dirty="0"/>
          </a:p>
          <a:p>
            <a:r>
              <a:rPr lang="en-US" dirty="0"/>
              <a:t>If you have been able to get something working that wasn't trivial, this is also a great opportunity for building a ladder to others in the same situation.  Contribute your findings back to the developers if possible.  Many codes document how to correctly install their dependencies as well.</a:t>
            </a:r>
          </a:p>
          <a:p>
            <a:endParaRPr lang="en-US" dirty="0"/>
          </a:p>
          <a:p>
            <a:r>
              <a:rPr lang="en-US" dirty="0"/>
              <a:t>Finally, most projects have an established process for filing issues.  You'll usually see these as issue templates.  They will basically ask you for enough information so the developers can reproduce your problem (or go through reproducing it as a thought experiment).</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100383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67</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68</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50278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410163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186336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127704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34307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59324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 Id="rId4" Type="http://schemas.openxmlformats.org/officeDocument/2006/relationships/hyperlink" Target="https://cmake.org/cmake/help/git-stage/manual/cmake-packages.7.html#creating-package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790762"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supercontainers.github.io/sc20-tutorial/02.docker/index.html" TargetMode="External"/><Relationship Id="rId2" Type="http://schemas.openxmlformats.org/officeDocument/2006/relationships/hyperlink" Target="https://fastapi.tiangolo.com/deployment/docker/#build-a-docker-image-for-fastapi" TargetMode="External"/><Relationship Id="rId1" Type="http://schemas.openxmlformats.org/officeDocument/2006/relationships/slideLayout" Target="../slideLayouts/slideLayout7.xml"/><Relationship Id="rId4" Type="http://schemas.openxmlformats.org/officeDocument/2006/relationships/hyperlink" Target="https://cloud.sylabs.io/build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bssw.io/blog_posts/bright-spots-team-experiences-implementing-continuous-integration"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python-poetry.org/docs/pyproject"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elalib.github.io/"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fpm.fortran-lang.org/" TargetMode="External"/><Relationship Id="rId5" Type="http://schemas.openxmlformats.org/officeDocument/2006/relationships/hyperlink" Target="https://www.archaeologic.codes/software" TargetMode="External"/><Relationship Id="rId4" Type="http://schemas.openxmlformats.org/officeDocument/2006/relationships/hyperlink" Target="https://fortran-lang.org/"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pack.readthedocs.io/en/latest/packaging_guide.html#dependency-specs" TargetMode="External"/><Relationship Id="rId1" Type="http://schemas.openxmlformats.org/officeDocument/2006/relationships/slideLayout" Target="../slideLayouts/slideLayout3.xml"/><Relationship Id="rId4" Type="http://schemas.openxmlformats.org/officeDocument/2006/relationships/hyperlink" Target="https://github.com/mpbelhorn/olcf-spack-environments/blob/develop/hosts/frontier/envs/base/spack.yaml"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s://spack.readthedocs.io/en/latest/packaging_guide.html#dependency-specs"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5" Type="http://schemas.openxmlformats.org/officeDocument/2006/relationships/hyperlink" Target="https://spack-tutorial.readthedocs.io/en/latest/tutorial_packaging.html" TargetMode="External"/><Relationship Id="rId4" Type="http://schemas.openxmlformats.org/officeDocument/2006/relationships/hyperlink" Target="https://github.com/qcscine/sparrow/archive/refs/tags/3.0.0.tar.gz"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pack.readthedocs.io/en/latest/packaging_guide.html#accessing-dependencies" TargetMode="External"/><Relationship Id="rId2" Type="http://schemas.openxmlformats.org/officeDocument/2006/relationships/hyperlink" Target="https://spack.readthedocs.io/en/latest/spack.util.html#module-spack.util.prefix"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ECP-copa/Cabana"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github.com/ECP-copa/Cabana"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C56D-AFC0-F1D0-24F9-C0BE8F7B5265}"/>
              </a:ext>
            </a:extLst>
          </p:cNvPr>
          <p:cNvSpPr>
            <a:spLocks noGrp="1"/>
          </p:cNvSpPr>
          <p:nvPr>
            <p:ph type="ctrTitle"/>
          </p:nvPr>
        </p:nvSpPr>
        <p:spPr/>
        <p:txBody>
          <a:bodyPr/>
          <a:lstStyle/>
          <a:p>
            <a:r>
              <a:rPr lang="en-US" dirty="0"/>
              <a:t>Software Packaging – Condensed Version</a:t>
            </a:r>
          </a:p>
        </p:txBody>
      </p:sp>
      <p:sp>
        <p:nvSpPr>
          <p:cNvPr id="3" name="Subtitle 2">
            <a:extLst>
              <a:ext uri="{FF2B5EF4-FFF2-40B4-BE49-F238E27FC236}">
                <a16:creationId xmlns:a16="http://schemas.microsoft.com/office/drawing/2014/main" id="{F7D038FF-F924-09D6-6A19-7AE422978D18}"/>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dirty="0"/>
            </a:br>
            <a:r>
              <a:rPr lang="en-US" sz="2400" dirty="0"/>
              <a:t>Oak Ridge National Laboratory</a:t>
            </a:r>
          </a:p>
          <a:p>
            <a:pPr>
              <a:spcBef>
                <a:spcPts val="2800"/>
              </a:spcBef>
            </a:pPr>
            <a:r>
              <a:rPr lang="en-US" sz="2000" dirty="0"/>
              <a:t>Better Scientific Software tutorial @ ISC23</a:t>
            </a:r>
          </a:p>
          <a:p>
            <a:pPr>
              <a:spcBef>
                <a:spcPts val="2800"/>
              </a:spcBef>
            </a:pPr>
            <a:r>
              <a:rPr lang="en-US" sz="2400" dirty="0"/>
              <a:t>Contributors</a:t>
            </a:r>
            <a:r>
              <a:rPr lang="en-US" dirty="0"/>
              <a:t>:</a:t>
            </a:r>
            <a:r>
              <a:rPr lang="en-US" sz="2400" dirty="0"/>
              <a:t> David M. Rogers (ORNL), IDEAS-ECP Team</a:t>
            </a:r>
          </a:p>
        </p:txBody>
      </p:sp>
    </p:spTree>
    <p:extLst>
      <p:ext uri="{BB962C8B-B14F-4D97-AF65-F5344CB8AC3E}">
        <p14:creationId xmlns:p14="http://schemas.microsoft.com/office/powerpoint/2010/main" val="377221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26613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077698"/>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765786"/>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23023"/>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480330"/>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85953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465409"/>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142075"/>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21273"/>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124557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Using the package stack during/with development</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053317"/>
            <a:ext cx="11369809" cy="5529943"/>
          </a:xfrm>
        </p:spPr>
        <p:txBody>
          <a:bodyPr/>
          <a:lstStyle/>
          <a:p>
            <a:r>
              <a:rPr lang="en-US" dirty="0"/>
              <a:t>C++:</a:t>
            </a:r>
          </a:p>
          <a:p>
            <a:pPr lvl="1">
              <a:spcBef>
                <a:spcPts val="200"/>
              </a:spcBef>
            </a:pPr>
            <a:r>
              <a:rPr lang="en-US" dirty="0"/>
              <a:t>Maintain a "</a:t>
            </a:r>
            <a:r>
              <a:rPr lang="en-US" dirty="0" err="1"/>
              <a:t>env.sh</a:t>
            </a:r>
            <a:r>
              <a:rPr lang="en-US" dirty="0"/>
              <a:t>" file loading appropriate modules</a:t>
            </a:r>
          </a:p>
          <a:p>
            <a:pPr lvl="1">
              <a:spcBef>
                <a:spcPts val="200"/>
              </a:spcBef>
            </a:pPr>
            <a:r>
              <a:rPr lang="en-US" dirty="0"/>
              <a:t>Install all packages you build up into a common "/</a:t>
            </a:r>
            <a:r>
              <a:rPr lang="en-US" dirty="0" err="1"/>
              <a:t>usr</a:t>
            </a:r>
            <a:r>
              <a:rPr lang="en-US" dirty="0"/>
              <a:t>/local" prefix</a:t>
            </a:r>
          </a:p>
          <a:p>
            <a:pPr lvl="1">
              <a:spcBef>
                <a:spcPts val="200"/>
              </a:spcBef>
            </a:pPr>
            <a:r>
              <a:rPr lang="en-US" dirty="0"/>
              <a:t>Do development there, but be aware that env changes machine to machine</a:t>
            </a:r>
          </a:p>
          <a:p>
            <a:r>
              <a:rPr lang="en-US" dirty="0"/>
              <a:t>Python:</a:t>
            </a:r>
          </a:p>
          <a:p>
            <a:pPr lvl="1">
              <a:spcBef>
                <a:spcPts val="200"/>
              </a:spcBef>
            </a:pPr>
            <a:r>
              <a:rPr lang="en-US" dirty="0"/>
              <a:t>Create a poetry project to use for its virtual environment</a:t>
            </a:r>
          </a:p>
          <a:p>
            <a:pPr lvl="2">
              <a:spcBef>
                <a:spcPts val="200"/>
              </a:spcBef>
            </a:pPr>
            <a:r>
              <a:rPr lang="en-US" dirty="0"/>
              <a:t>cd &lt;project&gt;; poetry shell</a:t>
            </a:r>
          </a:p>
          <a:p>
            <a:pPr lvl="1">
              <a:spcBef>
                <a:spcPts val="200"/>
              </a:spcBef>
            </a:pPr>
            <a:r>
              <a:rPr lang="en-US" dirty="0"/>
              <a:t>Keep working scripts / gist-s there</a:t>
            </a:r>
          </a:p>
          <a:p>
            <a:r>
              <a:rPr lang="en-US" dirty="0" err="1"/>
              <a:t>Spack</a:t>
            </a:r>
            <a:r>
              <a:rPr lang="en-US" dirty="0"/>
              <a:t>:</a:t>
            </a:r>
          </a:p>
          <a:p>
            <a:pPr lvl="1">
              <a:spcBef>
                <a:spcPts val="200"/>
              </a:spcBef>
            </a:pPr>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r>
              <a:rPr lang="en-US" dirty="0" err="1"/>
              <a:t>spack</a:t>
            </a:r>
            <a:r>
              <a:rPr lang="en-US" dirty="0"/>
              <a:t> load)</a:t>
            </a:r>
          </a:p>
          <a:p>
            <a:pPr lvl="1">
              <a:spcBef>
                <a:spcPts val="200"/>
              </a:spcBef>
            </a:pPr>
            <a:r>
              <a:rPr lang="en-US" dirty="0"/>
              <a:t>Note also: </a:t>
            </a:r>
            <a:r>
              <a:rPr lang="en-US" dirty="0" err="1"/>
              <a:t>spack</a:t>
            </a:r>
            <a:r>
              <a:rPr lang="en-US" dirty="0"/>
              <a:t> build-env &lt;project name&gt; bash (sets CXXFLAGS, etc.)</a:t>
            </a:r>
          </a:p>
          <a:p>
            <a:pPr lvl="1">
              <a:spcBef>
                <a:spcPts val="200"/>
              </a:spcBef>
            </a:pPr>
            <a:r>
              <a:rPr lang="en-US" dirty="0"/>
              <a:t>These will load up the environment variables for accessing your installed software</a:t>
            </a:r>
          </a:p>
          <a:p>
            <a:pPr marL="0" indent="-49212">
              <a:buNone/>
            </a:pPr>
            <a:r>
              <a:rPr lang="en-US" dirty="0"/>
              <a:t>Main complication: working on multiple packages at once – usu. Special specs exist for sourcing filesystem paths / </a:t>
            </a:r>
            <a:r>
              <a:rPr lang="en-US" dirty="0" err="1"/>
              <a:t>github</a:t>
            </a:r>
            <a:r>
              <a:rPr lang="en-US" dirty="0"/>
              <a:t> repos directly</a:t>
            </a:r>
          </a:p>
          <a:p>
            <a:endParaRPr lang="en-US" dirty="0"/>
          </a:p>
        </p:txBody>
      </p:sp>
    </p:spTree>
    <p:extLst>
      <p:ext uri="{BB962C8B-B14F-4D97-AF65-F5344CB8AC3E}">
        <p14:creationId xmlns:p14="http://schemas.microsoft.com/office/powerpoint/2010/main" val="122635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ADE2-7232-935A-C697-3123EBFDA092}"/>
              </a:ext>
            </a:extLst>
          </p:cNvPr>
          <p:cNvSpPr>
            <a:spLocks noGrp="1"/>
          </p:cNvSpPr>
          <p:nvPr>
            <p:ph type="title"/>
          </p:nvPr>
        </p:nvSpPr>
        <p:spPr/>
        <p:txBody>
          <a:bodyPr/>
          <a:lstStyle/>
          <a:p>
            <a:r>
              <a:rPr lang="en-US" dirty="0"/>
              <a:t>Complications: Software Supply Chain Stability / Security</a:t>
            </a:r>
          </a:p>
        </p:txBody>
      </p:sp>
      <p:sp>
        <p:nvSpPr>
          <p:cNvPr id="3" name="Content Placeholder 2">
            <a:extLst>
              <a:ext uri="{FF2B5EF4-FFF2-40B4-BE49-F238E27FC236}">
                <a16:creationId xmlns:a16="http://schemas.microsoft.com/office/drawing/2014/main" id="{DCDF3B71-DB0A-A1F2-A299-AD9F1EECB221}"/>
              </a:ext>
            </a:extLst>
          </p:cNvPr>
          <p:cNvSpPr>
            <a:spLocks noGrp="1"/>
          </p:cNvSpPr>
          <p:nvPr>
            <p:ph idx="1"/>
          </p:nvPr>
        </p:nvSpPr>
        <p:spPr>
          <a:xfrm>
            <a:off x="666011" y="1405111"/>
            <a:ext cx="10480210" cy="4380834"/>
          </a:xfrm>
        </p:spPr>
        <p:txBody>
          <a:bodyPr/>
          <a:lstStyle/>
          <a:p>
            <a:r>
              <a:rPr lang="en-US" dirty="0"/>
              <a:t>Packaging systems may install vulnerable software </a:t>
            </a:r>
          </a:p>
          <a:p>
            <a:r>
              <a:rPr lang="en-US" dirty="0"/>
              <a:t>Regularly test your dependencies – check for CVE-s on dependencies?</a:t>
            </a:r>
          </a:p>
          <a:p>
            <a:r>
              <a:rPr lang="en-US" dirty="0"/>
              <a:t>Add GPG-signatures to releases</a:t>
            </a:r>
          </a:p>
          <a:p>
            <a:pPr lvl="1"/>
            <a:r>
              <a:rPr lang="en-US" dirty="0"/>
              <a:t>Ensures the code has not been tampered with</a:t>
            </a:r>
          </a:p>
          <a:p>
            <a:pPr lvl="1"/>
            <a:r>
              <a:rPr lang="en-US" dirty="0"/>
              <a:t>Places responsibility on developer for ensuring software stack trustworthiness</a:t>
            </a:r>
          </a:p>
          <a:p>
            <a:r>
              <a:rPr lang="en-US" dirty="0" err="1"/>
              <a:t>Lockfiles</a:t>
            </a:r>
            <a:r>
              <a:rPr lang="en-US" dirty="0"/>
              <a:t> – </a:t>
            </a:r>
            <a:r>
              <a:rPr lang="en-US" dirty="0" err="1"/>
              <a:t>npm</a:t>
            </a:r>
            <a:r>
              <a:rPr lang="en-US" dirty="0"/>
              <a:t> package-</a:t>
            </a:r>
            <a:r>
              <a:rPr lang="en-US" dirty="0" err="1"/>
              <a:t>lock.json</a:t>
            </a:r>
            <a:r>
              <a:rPr lang="en-US" dirty="0"/>
              <a:t> / </a:t>
            </a:r>
            <a:r>
              <a:rPr lang="en-US" dirty="0" err="1"/>
              <a:t>Gemfile.lock</a:t>
            </a:r>
            <a:r>
              <a:rPr lang="en-US" dirty="0"/>
              <a:t> / </a:t>
            </a:r>
            <a:r>
              <a:rPr lang="en-US" dirty="0" err="1"/>
              <a:t>poetry.lock</a:t>
            </a:r>
            <a:r>
              <a:rPr lang="en-US" dirty="0"/>
              <a:t> / </a:t>
            </a:r>
            <a:r>
              <a:rPr lang="en-US" dirty="0" err="1"/>
              <a:t>Spack.lock</a:t>
            </a:r>
            <a:r>
              <a:rPr lang="en-US" dirty="0"/>
              <a:t> (kind of) / etc.</a:t>
            </a:r>
          </a:p>
          <a:p>
            <a:pPr lvl="1"/>
            <a:r>
              <a:rPr lang="en-US" dirty="0"/>
              <a:t>Allows auditing of exact versions for all installed dependencies</a:t>
            </a:r>
          </a:p>
          <a:p>
            <a:endParaRPr lang="en-US" dirty="0"/>
          </a:p>
        </p:txBody>
      </p:sp>
    </p:spTree>
    <p:extLst>
      <p:ext uri="{BB962C8B-B14F-4D97-AF65-F5344CB8AC3E}">
        <p14:creationId xmlns:p14="http://schemas.microsoft.com/office/powerpoint/2010/main" val="63025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297646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hlinkClick r:id="rId4"/>
              </a:rPr>
              <a:t>https://</a:t>
            </a:r>
            <a:r>
              <a:rPr lang="en-US" sz="1800" dirty="0" err="1">
                <a:hlinkClick r:id="rId4"/>
              </a:rPr>
              <a:t>cmake.org</a:t>
            </a:r>
            <a:r>
              <a:rPr lang="en-US" sz="1800" dirty="0">
                <a:hlinkClick r:id="rId4"/>
              </a:rPr>
              <a:t>/</a:t>
            </a:r>
            <a:r>
              <a:rPr lang="en-US" sz="1800" dirty="0" err="1">
                <a:hlinkClick r:id="rId4"/>
              </a:rPr>
              <a:t>cmake</a:t>
            </a:r>
            <a:r>
              <a:rPr lang="en-US" sz="1800" dirty="0">
                <a:hlinkClick r:id="rId4"/>
              </a:rPr>
              <a:t>/help/git-stage/manual/cmake-packages.7.html#creating-packages</a:t>
            </a:r>
            <a:endParaRPr lang="en-US" sz="1800" dirty="0"/>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Config.cmake.in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(&lt;package name&gt;)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installable_libs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536171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320685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19" cy="21717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CMakeLists.txt</a:t>
            </a:r>
            <a:r>
              <a:rPr lang="en-US" dirty="0"/>
              <a:t>: added library export and a test (calling </a:t>
            </a:r>
            <a:r>
              <a:rPr lang="en-US" dirty="0" err="1"/>
              <a:t>test_heat.sh</a:t>
            </a:r>
            <a:r>
              <a:rPr lang="en-US" dirty="0"/>
              <a:t>)</a:t>
            </a:r>
          </a:p>
          <a:p>
            <a:r>
              <a:rPr lang="en-US" dirty="0"/>
              <a:t>README: note "</a:t>
            </a:r>
            <a:r>
              <a:rPr lang="en-US" dirty="0" err="1"/>
              <a:t>find_package</a:t>
            </a:r>
            <a:r>
              <a:rPr lang="en-US" dirty="0"/>
              <a:t>" and "</a:t>
            </a:r>
            <a:r>
              <a:rPr lang="en-US" dirty="0" err="1"/>
              <a:t>ctest</a:t>
            </a:r>
            <a:r>
              <a:rPr lang="en-US" dirty="0"/>
              <a:t>" commands</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and David M. Rogers, Better Scientific Software tutorial, in ISC High Performance, Hamburg, Germany and online, 2023. DOI: </a:t>
            </a:r>
            <a:r>
              <a:rPr lang="en-US" sz="1600" b="0" i="0" u="sng" dirty="0">
                <a:solidFill>
                  <a:srgbClr val="111111"/>
                </a:solidFill>
                <a:effectLst/>
                <a:latin typeface="+mn-lt"/>
                <a:hlinkClick r:id="rId4"/>
              </a:rPr>
              <a:t>10.6084/m9.figshare</a:t>
            </a:r>
            <a:r>
              <a:rPr lang="en-US" sz="1600" b="0" i="0" u="sng">
                <a:solidFill>
                  <a:srgbClr val="111111"/>
                </a:solidFill>
                <a:effectLst/>
                <a:latin typeface="+mn-lt"/>
                <a:hlinkClick r:id="rId4"/>
              </a:rPr>
              <a:t>.22790762</a:t>
            </a:r>
            <a:r>
              <a:rPr lang="en-US" sz="1600" b="0" i="0">
                <a:solidFill>
                  <a:srgbClr val="111111"/>
                </a:solidFill>
                <a:effectLst/>
                <a:latin typeface="+mn-lt"/>
              </a:rPr>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631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668825"/>
            <a:ext cx="7431115" cy="830997"/>
          </a:xfrm>
          <a:prstGeom prst="rect">
            <a:avLst/>
          </a:prstGeom>
          <a:noFill/>
        </p:spPr>
        <p:txBody>
          <a:bodyPr wrap="square">
            <a:spAutoFit/>
          </a:bodyPr>
          <a:lstStyle/>
          <a:p>
            <a:r>
              <a:rPr lang="en-US" sz="1600" dirty="0">
                <a:hlinkClick r:id="rId2"/>
              </a:rPr>
              <a:t>https://</a:t>
            </a:r>
            <a:r>
              <a:rPr lang="en-US" sz="1600" dirty="0" err="1">
                <a:hlinkClick r:id="rId2"/>
              </a:rPr>
              <a:t>fastapi.tiangolo.com</a:t>
            </a:r>
            <a:r>
              <a:rPr lang="en-US" sz="1600" dirty="0">
                <a:hlinkClick r:id="rId2"/>
              </a:rPr>
              <a:t>/deployment/docker/#build-a-docker-image-for-</a:t>
            </a:r>
            <a:r>
              <a:rPr lang="en-US" sz="1600" dirty="0" err="1">
                <a:hlinkClick r:id="rId2"/>
              </a:rPr>
              <a:t>fastapi</a:t>
            </a:r>
            <a:endParaRPr lang="en-US" sz="1600" dirty="0"/>
          </a:p>
          <a:p>
            <a:r>
              <a:rPr lang="en-US" sz="1600" dirty="0">
                <a:hlinkClick r:id="rId3"/>
              </a:rPr>
              <a:t>https://</a:t>
            </a:r>
            <a:r>
              <a:rPr lang="en-US" sz="1600" dirty="0" err="1">
                <a:hlinkClick r:id="rId3"/>
              </a:rPr>
              <a:t>supercontainers.github.io</a:t>
            </a:r>
            <a:r>
              <a:rPr lang="en-US" sz="1600" dirty="0">
                <a:hlinkClick r:id="rId3"/>
              </a:rPr>
              <a:t>/sc20-tutorial/02.docker/</a:t>
            </a:r>
            <a:r>
              <a:rPr lang="en-US" sz="1600" dirty="0" err="1">
                <a:hlinkClick r:id="rId3"/>
              </a:rPr>
              <a:t>index.html</a:t>
            </a:r>
            <a:endParaRPr lang="en-US" sz="1600" dirty="0"/>
          </a:p>
          <a:p>
            <a:r>
              <a:rPr lang="en-US" sz="1600" dirty="0">
                <a:hlinkClick r:id="rId4"/>
              </a:rPr>
              <a:t>https://</a:t>
            </a:r>
            <a:r>
              <a:rPr lang="en-US" sz="1600" dirty="0" err="1">
                <a:hlinkClick r:id="rId4"/>
              </a:rPr>
              <a:t>cloud.sylabs.io</a:t>
            </a:r>
            <a:r>
              <a:rPr lang="en-US" sz="1600" dirty="0">
                <a:hlinkClick r:id="rId4"/>
              </a:rPr>
              <a:t>/builder</a:t>
            </a:r>
            <a:endParaRPr lang="en-US" sz="1600" dirty="0"/>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4123629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018085" y="5243217"/>
            <a:ext cx="8053753" cy="646331"/>
          </a:xfrm>
          <a:prstGeom prst="rect">
            <a:avLst/>
          </a:prstGeom>
          <a:noFill/>
        </p:spPr>
        <p:txBody>
          <a:bodyPr wrap="square">
            <a:spAutoFit/>
          </a:bodyPr>
          <a:lstStyle/>
          <a:p>
            <a:r>
              <a:rPr lang="en-US" dirty="0"/>
              <a:t>Article on CI team practices:</a:t>
            </a:r>
          </a:p>
          <a:p>
            <a:endParaRPr lang="en-US" sz="400" dirty="0"/>
          </a:p>
          <a:p>
            <a:pPr lvl="1"/>
            <a:r>
              <a:rPr lang="en-US" sz="1400" dirty="0">
                <a:hlinkClick r:id="rId2"/>
              </a:rPr>
              <a:t>https://</a:t>
            </a:r>
            <a:r>
              <a:rPr lang="en-US" sz="1400" dirty="0" err="1">
                <a:hlinkClick r:id="rId2"/>
              </a:rPr>
              <a:t>bssw.io</a:t>
            </a:r>
            <a:r>
              <a:rPr lang="en-US" sz="1400" dirty="0">
                <a:hlinkClick r:id="rId2"/>
              </a:rPr>
              <a:t>/</a:t>
            </a:r>
            <a:r>
              <a:rPr lang="en-US" sz="1400" dirty="0" err="1">
                <a:hlinkClick r:id="rId2"/>
              </a:rPr>
              <a:t>blog_posts</a:t>
            </a:r>
            <a:r>
              <a:rPr lang="en-US" sz="1400" dirty="0">
                <a:hlinkClick r:id="rId2"/>
              </a:rPr>
              <a:t>/bright-spots-team-experiences-implementing-continuous-integration</a:t>
            </a:r>
            <a:endParaRPr lang="en-US" sz="1400" dirty="0"/>
          </a:p>
        </p:txBody>
      </p:sp>
    </p:spTree>
    <p:extLst>
      <p:ext uri="{BB962C8B-B14F-4D97-AF65-F5344CB8AC3E}">
        <p14:creationId xmlns:p14="http://schemas.microsoft.com/office/powerpoint/2010/main" val="2860382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fin</a:t>
            </a:r>
          </a:p>
        </p:txBody>
      </p:sp>
    </p:spTree>
    <p:extLst>
      <p:ext uri="{BB962C8B-B14F-4D97-AF65-F5344CB8AC3E}">
        <p14:creationId xmlns:p14="http://schemas.microsoft.com/office/powerpoint/2010/main" val="1473039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C++ - </a:t>
            </a:r>
            <a:r>
              <a:rPr lang="en-US" dirty="0" err="1"/>
              <a:t>CMake</a:t>
            </a:r>
            <a:r>
              <a:rPr lang="en-US" dirty="0"/>
              <a:t> Library Export</a:t>
            </a:r>
          </a:p>
          <a:p>
            <a:r>
              <a:rPr lang="en-US" dirty="0"/>
              <a:t>Fortran – </a:t>
            </a:r>
            <a:r>
              <a:rPr lang="en-US" dirty="0" err="1"/>
              <a:t>CMake</a:t>
            </a:r>
            <a:r>
              <a:rPr lang="en-US" dirty="0"/>
              <a:t> Library Export</a:t>
            </a:r>
          </a:p>
          <a:p>
            <a:r>
              <a:rPr lang="en-US" dirty="0"/>
              <a:t>C++ – </a:t>
            </a:r>
            <a:r>
              <a:rPr lang="en-US" dirty="0" err="1"/>
              <a:t>spack</a:t>
            </a:r>
            <a:endParaRPr lang="en-US" dirty="0"/>
          </a:p>
        </p:txBody>
      </p:sp>
    </p:spTree>
    <p:extLst>
      <p:ext uri="{BB962C8B-B14F-4D97-AF65-F5344CB8AC3E}">
        <p14:creationId xmlns:p14="http://schemas.microsoft.com/office/powerpoint/2010/main" val="1829580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830947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113995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861392" y="286598"/>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249854" y="1246367"/>
            <a:ext cx="10090814" cy="4867835"/>
          </a:xfrm>
        </p:spPr>
        <p:txBody>
          <a:bodyPr numCol="2"/>
          <a:lstStyle/>
          <a:p>
            <a:r>
              <a:rPr lang="en-US" sz="3200" dirty="0"/>
              <a:t>Why package?</a:t>
            </a:r>
          </a:p>
          <a:p>
            <a:r>
              <a:rPr lang="en-US" sz="3200" dirty="0"/>
              <a:t>General Guidelines &amp; Themes</a:t>
            </a:r>
          </a:p>
          <a:p>
            <a:r>
              <a:rPr lang="en-US" sz="3200" dirty="0"/>
              <a:t>Running Walk-Through</a:t>
            </a:r>
          </a:p>
          <a:p>
            <a:pPr lvl="1"/>
            <a:r>
              <a:rPr lang="en-US" sz="2800" strike="sngStrike" dirty="0"/>
              <a:t>python package</a:t>
            </a:r>
          </a:p>
          <a:p>
            <a:pPr lvl="1"/>
            <a:r>
              <a:rPr lang="en-US" sz="2800" dirty="0"/>
              <a:t>C++ code – </a:t>
            </a:r>
            <a:r>
              <a:rPr lang="en-US" sz="2800" dirty="0" err="1"/>
              <a:t>cmake</a:t>
            </a:r>
            <a:r>
              <a:rPr lang="en-US" sz="2800" dirty="0"/>
              <a:t> exports</a:t>
            </a:r>
          </a:p>
          <a:p>
            <a:pPr lvl="1"/>
            <a:r>
              <a:rPr lang="en-US" sz="2800" strike="sngStrike" dirty="0"/>
              <a:t>Fortran – </a:t>
            </a:r>
            <a:r>
              <a:rPr lang="en-US" sz="2800" strike="sngStrike" dirty="0" err="1"/>
              <a:t>cmake</a:t>
            </a:r>
            <a:r>
              <a:rPr lang="en-US" sz="2800" strike="sngStrike" dirty="0"/>
              <a:t> exports</a:t>
            </a:r>
          </a:p>
          <a:p>
            <a:pPr lvl="1"/>
            <a:r>
              <a:rPr lang="en-US" sz="2800" strike="sngStrike" dirty="0" err="1"/>
              <a:t>Spack</a:t>
            </a:r>
            <a:endParaRPr lang="en-US" sz="2800" dirty="0"/>
          </a:p>
          <a:p>
            <a:r>
              <a:rPr lang="en-US" sz="3200" dirty="0"/>
              <a:t>Containers</a:t>
            </a:r>
          </a:p>
        </p:txBody>
      </p:sp>
    </p:spTree>
    <p:extLst>
      <p:ext uri="{BB962C8B-B14F-4D97-AF65-F5344CB8AC3E}">
        <p14:creationId xmlns:p14="http://schemas.microsoft.com/office/powerpoint/2010/main" val="1717744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26613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077698"/>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765786"/>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23023"/>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480330"/>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85953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465409"/>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142075"/>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021273"/>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4254372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08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setup.cfg</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from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import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636549"/>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export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pip install -e .</a:t>
            </a:r>
          </a:p>
          <a:p>
            <a:r>
              <a:rPr lang="en-US" sz="1400" dirty="0">
                <a:solidFill>
                  <a:schemeClr val="bg2"/>
                </a:solidFill>
                <a:latin typeface="Menlo" panose="020B0609030804020204" pitchFamily="49" charset="0"/>
              </a:rPr>
              <a:t>python3</a:t>
            </a:r>
          </a:p>
          <a:p>
            <a:r>
              <a:rPr lang="en-US" sz="1400" dirty="0">
                <a:solidFill>
                  <a:schemeClr val="bg2"/>
                </a:solidFill>
                <a:latin typeface="Menlo" panose="020B0609030804020204" pitchFamily="49" charset="0"/>
              </a:rPr>
              <a:t>&gt;&gt;&gt; import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1396578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r>
              <a:rPr lang="en-US" dirty="0">
                <a:latin typeface="Monaco" pitchFamily="2" charset="77"/>
              </a:rPr>
              <a:t> (copy)</a:t>
            </a: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Params</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Tree>
    <p:extLst>
      <p:ext uri="{BB962C8B-B14F-4D97-AF65-F5344CB8AC3E}">
        <p14:creationId xmlns:p14="http://schemas.microsoft.com/office/powerpoint/2010/main" val="896058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pip3 install tox</a:t>
            </a:r>
          </a:p>
          <a:p>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 tests in tests/ subdir.</a:t>
            </a:r>
          </a:p>
          <a:p>
            <a:r>
              <a:rPr lang="en-US" sz="1400" b="1" dirty="0">
                <a:solidFill>
                  <a:schemeClr val="bg2"/>
                </a:solidFill>
                <a:latin typeface="Menlo" panose="020B0609030804020204" pitchFamily="49" charset="0"/>
              </a:rPr>
              <a:t>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a:hlinkClick r:id="rId4"/>
              </a:rPr>
              <a:t>pyscaffold.org</a:t>
            </a:r>
            <a:endParaRPr lang="en-US" dirty="0"/>
          </a:p>
        </p:txBody>
      </p:sp>
    </p:spTree>
    <p:extLst>
      <p:ext uri="{BB962C8B-B14F-4D97-AF65-F5344CB8AC3E}">
        <p14:creationId xmlns:p14="http://schemas.microsoft.com/office/powerpoint/2010/main" val="2463973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512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a:t>
            </a:r>
            <a:r>
              <a:rPr lang="en-US" sz="1400" dirty="0">
                <a:hlinkClick r:id="rId2"/>
              </a:rPr>
              <a:t>https://python-</a:t>
            </a:r>
            <a:r>
              <a:rPr lang="en-US" sz="1400" dirty="0" err="1">
                <a:hlinkClick r:id="rId2"/>
              </a:rPr>
              <a:t>poetry.org</a:t>
            </a:r>
            <a:r>
              <a:rPr lang="en-US" sz="1400" dirty="0">
                <a:hlinkClick r:id="rId2"/>
              </a:rPr>
              <a:t>/docs/</a:t>
            </a:r>
            <a:r>
              <a:rPr lang="en-US" sz="1400" dirty="0" err="1">
                <a:hlinkClick r:id="rId2"/>
              </a:rPr>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2667076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80</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1691557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954107"/>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g++  –</a:t>
            </a:r>
            <a:r>
              <a:rPr lang="en-US" sz="1400" dirty="0" err="1">
                <a:solidFill>
                  <a:schemeClr val="bg2"/>
                </a:solidFill>
                <a:latin typeface="Menlo" panose="020B0609030804020204" pitchFamily="49" charset="0"/>
              </a:rPr>
              <a:t>I$inst</a:t>
            </a:r>
            <a:r>
              <a:rPr lang="en-US" sz="1400" dirty="0">
                <a:solidFill>
                  <a:schemeClr val="bg2"/>
                </a:solidFill>
                <a:latin typeface="Menlo" panose="020B0609030804020204" pitchFamily="49" charset="0"/>
              </a:rPr>
              <a:t>/include/</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L$inst</a:t>
            </a:r>
            <a:r>
              <a:rPr lang="en-US" sz="1400" dirty="0">
                <a:solidFill>
                  <a:schemeClr val="bg2"/>
                </a:solidFill>
                <a:latin typeface="Menlo" panose="020B0609030804020204" pitchFamily="49" charset="0"/>
              </a:rPr>
              <a:t>/lib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Wl</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rpath</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inst</a:t>
            </a:r>
            <a:r>
              <a:rPr lang="en-US" sz="1400" dirty="0">
                <a:solidFill>
                  <a:schemeClr val="bg2"/>
                </a:solidFill>
                <a:latin typeface="Menlo" panose="020B0609030804020204" pitchFamily="49" charset="0"/>
              </a:rPr>
              <a:t>/lib –</a:t>
            </a:r>
            <a:r>
              <a:rPr lang="en-US" sz="1400" dirty="0" err="1">
                <a:solidFill>
                  <a:schemeClr val="bg2"/>
                </a:solidFill>
                <a:latin typeface="Menlo" panose="020B0609030804020204" pitchFamily="49" charset="0"/>
              </a:rPr>
              <a:t>lheat</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-o app </a:t>
            </a:r>
            <a:r>
              <a:rPr lang="en-US" sz="1400" dirty="0" err="1">
                <a:solidFill>
                  <a:schemeClr val="bg2"/>
                </a:solidFill>
                <a:latin typeface="Menlo" panose="020B0609030804020204" pitchFamily="49" charset="0"/>
              </a:rPr>
              <a:t>app.cpp</a:t>
            </a:r>
            <a:endParaRPr lang="en-US" sz="14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1169551"/>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app.cpp</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#include &lt;</a:t>
            </a:r>
            <a:r>
              <a:rPr lang="en-US" sz="1400" dirty="0" err="1">
                <a:solidFill>
                  <a:schemeClr val="bg2"/>
                </a:solidFill>
                <a:latin typeface="Menlo" panose="020B0609030804020204" pitchFamily="49" charset="0"/>
              </a:rPr>
              <a:t>heateq.hpp</a:t>
            </a:r>
            <a:r>
              <a:rPr lang="en-US" sz="1400" dirty="0">
                <a:solidFill>
                  <a:schemeClr val="bg2"/>
                </a:solidFill>
                <a:latin typeface="Menlo" panose="020B0609030804020204" pitchFamily="49" charset="0"/>
              </a:rPr>
              <a:t>&gt;</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827840" cy="1600438"/>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CMakeLists.txt</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option(ENABLE_HEATEQ "Use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library." ON)</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if(ENABLE_HEATEQ)</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find_package</a:t>
            </a:r>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1.0 REQUIRED)</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target_link_libraries</a:t>
            </a:r>
            <a:r>
              <a:rPr lang="en-US" sz="1400" dirty="0">
                <a:solidFill>
                  <a:schemeClr val="bg2"/>
                </a:solidFill>
                <a:latin typeface="Menlo" panose="020B0609030804020204" pitchFamily="49" charset="0"/>
              </a:rPr>
              <a:t>(app PRIVATE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::heat)</a:t>
            </a:r>
          </a:p>
          <a:p>
            <a:r>
              <a:rPr lang="en-US" sz="1400" dirty="0">
                <a:solidFill>
                  <a:schemeClr val="bg2"/>
                </a:solidFill>
                <a:latin typeface="Menlo" panose="020B0609030804020204" pitchFamily="49" charset="0"/>
              </a:rPr>
              <a:t>endif()</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167758" cy="738664"/>
          </a:xfrm>
          <a:prstGeom prst="rect">
            <a:avLst/>
          </a:prstGeom>
          <a:solidFill>
            <a:schemeClr val="tx1">
              <a:lumMod val="50000"/>
              <a:lumOff val="50000"/>
            </a:schemeClr>
          </a:solidFill>
        </p:spPr>
        <p:txBody>
          <a:bodyPr wrap="square">
            <a:spAutoFit/>
          </a:bodyPr>
          <a:lstStyle/>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app.hpp.in</a:t>
            </a:r>
            <a:r>
              <a:rPr lang="en-US" sz="1400" dirty="0">
                <a:solidFill>
                  <a:schemeClr val="bg2"/>
                </a:solidFill>
                <a:latin typeface="Menlo" panose="020B0609030804020204" pitchFamily="49" charset="0"/>
              </a:rPr>
              <a:t> */</a:t>
            </a: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cmakedefine</a:t>
            </a:r>
            <a:r>
              <a:rPr lang="en-US" sz="14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3398257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207431"/>
            <a:ext cx="3357154" cy="4047778"/>
          </a:xfrm>
        </p:spPr>
        <p:txBody>
          <a:bodyPr/>
          <a:lstStyle/>
          <a:p>
            <a:r>
              <a:rPr lang="en-US" dirty="0" err="1"/>
              <a:t>src</a:t>
            </a:r>
            <a:r>
              <a:rPr lang="en-US" dirty="0"/>
              <a:t>/</a:t>
            </a:r>
            <a:r>
              <a:rPr lang="en-US" dirty="0" err="1"/>
              <a:t>cheat.cpp</a:t>
            </a:r>
            <a:endParaRPr lang="en-US" dirty="0"/>
          </a:p>
          <a:p>
            <a:endParaRPr lang="en-US" dirty="0"/>
          </a:p>
          <a:p>
            <a:r>
              <a:rPr lang="en-US" dirty="0"/>
              <a:t>include/</a:t>
            </a:r>
            <a:r>
              <a:rPr lang="en-US" dirty="0" err="1"/>
              <a:t>heat.hpp</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8283560" y="2832589"/>
            <a:ext cx="3081125"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098720" cy="923330"/>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heat.so</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heat.hpp</a:t>
            </a:r>
            <a:endParaRPr lang="en-US" dirty="0"/>
          </a:p>
        </p:txBody>
      </p:sp>
    </p:spTree>
    <p:extLst>
      <p:ext uri="{BB962C8B-B14F-4D97-AF65-F5344CB8AC3E}">
        <p14:creationId xmlns:p14="http://schemas.microsoft.com/office/powerpoint/2010/main" val="48414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lheat</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920992" y="1519318"/>
            <a:ext cx="8035479"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heat.so</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2793276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Adding </a:t>
            </a:r>
            <a:r>
              <a:rPr lang="en-US" dirty="0" err="1"/>
              <a:t>cmake</a:t>
            </a:r>
            <a:r>
              <a:rPr lang="en-US" dirty="0"/>
              <a:t> target + tests – same as for C++.</a:t>
            </a:r>
          </a:p>
          <a:p>
            <a:r>
              <a:rPr lang="en-US" dirty="0"/>
              <a:t>Structure your package following a good example!</a:t>
            </a:r>
          </a:p>
          <a:p>
            <a:endParaRPr lang="en-US" dirty="0"/>
          </a:p>
          <a:p>
            <a:r>
              <a:rPr lang="en-US" dirty="0"/>
              <a:t>Refs:</a:t>
            </a:r>
          </a:p>
          <a:p>
            <a:pPr lvl="1"/>
            <a:r>
              <a:rPr lang="en-US" dirty="0"/>
              <a:t>Well documented example: </a:t>
            </a:r>
            <a:r>
              <a:rPr lang="en-US" dirty="0">
                <a:hlinkClick r:id="rId2"/>
              </a:rPr>
              <a:t>https://github.com/leonfoks/coretran</a:t>
            </a:r>
            <a:endParaRPr lang="en-US" dirty="0"/>
          </a:p>
          <a:p>
            <a:pPr lvl="1"/>
            <a:r>
              <a:rPr lang="en-US" dirty="0"/>
              <a:t>Modern conventions example: </a:t>
            </a:r>
            <a:r>
              <a:rPr lang="en-US" dirty="0">
                <a:hlinkClick r:id="rId3"/>
              </a:rPr>
              <a:t>https://selalib.github.io/</a:t>
            </a:r>
            <a:endParaRPr lang="en-US" dirty="0"/>
          </a:p>
          <a:p>
            <a:pPr lvl="1"/>
            <a:r>
              <a:rPr lang="en-US" dirty="0"/>
              <a:t>Fortran Package Index: </a:t>
            </a:r>
            <a:r>
              <a:rPr lang="en-US" dirty="0">
                <a:hlinkClick r:id="rId4"/>
              </a:rPr>
              <a:t>https://fortran-lang.org/</a:t>
            </a:r>
            <a:r>
              <a:rPr lang="en-US" dirty="0"/>
              <a:t>, </a:t>
            </a:r>
            <a:r>
              <a:rPr lang="en-US" dirty="0">
                <a:hlinkClick r:id="rId5"/>
              </a:rPr>
              <a:t>https://www.archaeologic.codes/software</a:t>
            </a:r>
            <a:r>
              <a:rPr lang="en-US" dirty="0"/>
              <a:t> </a:t>
            </a:r>
          </a:p>
          <a:p>
            <a:pPr lvl="1"/>
            <a:r>
              <a:rPr lang="en-US" dirty="0"/>
              <a:t>Fortran Package Manager: </a:t>
            </a:r>
            <a:r>
              <a:rPr lang="en-US" dirty="0">
                <a:hlinkClick r:id="rId6"/>
              </a:rPr>
              <a:t>https://fpm.fortran-lang.org/</a:t>
            </a:r>
            <a:r>
              <a:rPr lang="en-US" dirty="0"/>
              <a:t> </a:t>
            </a:r>
          </a:p>
        </p:txBody>
      </p:sp>
    </p:spTree>
    <p:extLst>
      <p:ext uri="{BB962C8B-B14F-4D97-AF65-F5344CB8AC3E}">
        <p14:creationId xmlns:p14="http://schemas.microsoft.com/office/powerpoint/2010/main" val="3292248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a:solidFill>
                  <a:schemeClr val="accent1">
                    <a:lumMod val="75000"/>
                  </a:schemeClr>
                </a:solidFill>
              </a:rPr>
              <a:t>spack.readthedocs.io</a:t>
            </a:r>
          </a:p>
        </p:txBody>
      </p:sp>
    </p:spTree>
    <p:extLst>
      <p:ext uri="{BB962C8B-B14F-4D97-AF65-F5344CB8AC3E}">
        <p14:creationId xmlns:p14="http://schemas.microsoft.com/office/powerpoint/2010/main" val="2576825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4294567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178669" y="5698375"/>
            <a:ext cx="6893169" cy="584775"/>
          </a:xfrm>
          <a:prstGeom prst="rect">
            <a:avLst/>
          </a:prstGeom>
        </p:spPr>
        <p:txBody>
          <a:bodyPr wrap="square">
            <a:spAutoFit/>
          </a:bodyPr>
          <a:lstStyle/>
          <a:p>
            <a:r>
              <a:rPr lang="en-US" sz="1600" dirty="0">
                <a:hlinkClick r:id="rId2"/>
              </a:rPr>
              <a:t>https://</a:t>
            </a:r>
            <a:r>
              <a:rPr lang="en-US" sz="1600" dirty="0" err="1">
                <a:hlinkClick r:id="rId2"/>
              </a:rPr>
              <a:t>spack.readthedocs.io</a:t>
            </a:r>
            <a:r>
              <a:rPr lang="en-US" sz="1600" dirty="0">
                <a:hlinkClick r:id="rId2"/>
              </a:rPr>
              <a:t>/</a:t>
            </a:r>
            <a:r>
              <a:rPr lang="en-US" sz="1600" dirty="0" err="1">
                <a:hlinkClick r:id="rId2"/>
              </a:rPr>
              <a:t>en</a:t>
            </a:r>
            <a:r>
              <a:rPr lang="en-US" sz="1600" dirty="0">
                <a:hlinkClick r:id="rId2"/>
              </a:rPr>
              <a:t>/latest/</a:t>
            </a:r>
            <a:r>
              <a:rPr lang="en-US" sz="1600" dirty="0" err="1">
                <a:hlinkClick r:id="rId2"/>
              </a:rPr>
              <a:t>packaging_guide.html#dependency-specs</a:t>
            </a:r>
            <a:endParaRPr lang="en-US" sz="16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9580190" cy="338554"/>
          </a:xfrm>
          <a:prstGeom prst="rect">
            <a:avLst/>
          </a:prstGeom>
        </p:spPr>
        <p:txBody>
          <a:bodyPr wrap="square">
            <a:spAutoFit/>
          </a:bodyPr>
          <a:lstStyle/>
          <a:p>
            <a:r>
              <a:rPr lang="en-US" sz="1600" dirty="0">
                <a:hlinkClick r:id="rId4"/>
              </a:rPr>
              <a:t>https://github.com/mpbelhorn/olcf-spack-environments/blob/develop/hosts/frontier/envs/base/spack.yaml</a:t>
            </a:r>
            <a:endParaRPr lang="en-US" sz="1600" dirty="0"/>
          </a:p>
        </p:txBody>
      </p:sp>
    </p:spTree>
    <p:extLst>
      <p:ext uri="{BB962C8B-B14F-4D97-AF65-F5344CB8AC3E}">
        <p14:creationId xmlns:p14="http://schemas.microsoft.com/office/powerpoint/2010/main" val="2936564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38554"/>
          </a:xfrm>
          <a:prstGeom prst="rect">
            <a:avLst/>
          </a:prstGeom>
        </p:spPr>
        <p:txBody>
          <a:bodyPr wrap="square">
            <a:spAutoFit/>
          </a:bodyPr>
          <a:lstStyle/>
          <a:p>
            <a:r>
              <a:rPr lang="en-US" sz="1600" dirty="0">
                <a:hlinkClick r:id="rId2"/>
              </a:rPr>
              <a:t>https://</a:t>
            </a:r>
            <a:r>
              <a:rPr lang="en-US" sz="1600" dirty="0" err="1">
                <a:hlinkClick r:id="rId2"/>
              </a:rPr>
              <a:t>spack.readthedocs.io</a:t>
            </a:r>
            <a:r>
              <a:rPr lang="en-US" sz="1600" dirty="0">
                <a:hlinkClick r:id="rId2"/>
              </a:rPr>
              <a:t>/</a:t>
            </a:r>
            <a:r>
              <a:rPr lang="en-US" sz="1600" dirty="0" err="1">
                <a:hlinkClick r:id="rId2"/>
              </a:rPr>
              <a:t>en</a:t>
            </a:r>
            <a:r>
              <a:rPr lang="en-US" sz="1600" dirty="0">
                <a:hlinkClick r:id="rId2"/>
              </a:rPr>
              <a:t>/latest/</a:t>
            </a:r>
            <a:r>
              <a:rPr lang="en-US" sz="1600" dirty="0" err="1">
                <a:hlinkClick r:id="rId2"/>
              </a:rPr>
              <a:t>packaging_guide.html#dependency-specs</a:t>
            </a:r>
            <a:endParaRPr lang="en-US" sz="1600"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2474509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hlinkClick r:id="rId5"/>
              </a:rPr>
              <a:t>https://</a:t>
            </a:r>
            <a:r>
              <a:rPr lang="en-US" dirty="0" err="1">
                <a:hlinkClick r:id="rId5"/>
              </a:rPr>
              <a:t>spack-tutorial.readthedocs.io</a:t>
            </a:r>
            <a:r>
              <a:rPr lang="en-US" dirty="0">
                <a:hlinkClick r:id="rId5"/>
              </a:rPr>
              <a:t>/</a:t>
            </a:r>
            <a:r>
              <a:rPr lang="en-US" dirty="0" err="1">
                <a:hlinkClick r:id="rId5"/>
              </a:rPr>
              <a:t>en</a:t>
            </a:r>
            <a:r>
              <a:rPr lang="en-US" dirty="0">
                <a:hlinkClick r:id="rId5"/>
              </a:rPr>
              <a:t>/latest/</a:t>
            </a:r>
            <a:r>
              <a:rPr lang="en-US" dirty="0" err="1">
                <a:hlinkClick r:id="rId5"/>
              </a:rPr>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hlinkClick r:id="rId2"/>
              </a:rPr>
              <a:t>https://</a:t>
            </a:r>
            <a:r>
              <a:rPr lang="en-US" dirty="0" err="1">
                <a:hlinkClick r:id="rId2"/>
              </a:rPr>
              <a:t>spack.readthedocs.io</a:t>
            </a:r>
            <a:r>
              <a:rPr lang="en-US" dirty="0">
                <a:hlinkClick r:id="rId2"/>
              </a:rPr>
              <a:t>/</a:t>
            </a:r>
            <a:r>
              <a:rPr lang="en-US" dirty="0" err="1">
                <a:hlinkClick r:id="rId2"/>
              </a:rPr>
              <a:t>en</a:t>
            </a:r>
            <a:r>
              <a:rPr lang="en-US" dirty="0">
                <a:hlinkClick r:id="rId2"/>
              </a:rPr>
              <a:t>/latest/</a:t>
            </a:r>
            <a:r>
              <a:rPr lang="en-US" dirty="0" err="1">
                <a:hlinkClick r:id="rId2"/>
              </a:rPr>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hlinkClick r:id="rId3"/>
              </a:rPr>
              <a:t>https://</a:t>
            </a:r>
            <a:r>
              <a:rPr lang="en-US" dirty="0" err="1">
                <a:hlinkClick r:id="rId3"/>
              </a:rPr>
              <a:t>spack.readthedocs.io</a:t>
            </a:r>
            <a:r>
              <a:rPr lang="en-US" dirty="0">
                <a:hlinkClick r:id="rId3"/>
              </a:rPr>
              <a:t>/</a:t>
            </a:r>
            <a:r>
              <a:rPr lang="en-US" dirty="0" err="1">
                <a:hlinkClick r:id="rId3"/>
              </a:rPr>
              <a:t>en</a:t>
            </a:r>
            <a:r>
              <a:rPr lang="en-US" dirty="0">
                <a:hlinkClick r:id="rId3"/>
              </a:rPr>
              <a:t>/latest/</a:t>
            </a:r>
            <a:r>
              <a:rPr lang="en-US" dirty="0" err="1">
                <a:hlinkClick r:id="rId3"/>
              </a:rPr>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1030184" y="1050763"/>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548931" y="5788842"/>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311060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2756063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380294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1081359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547076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600" dirty="0">
                <a:hlinkClick r:id="rId3"/>
              </a:rPr>
              <a:t>https://scikit-build.readthedocs.io</a:t>
            </a:r>
            <a:endParaRPr lang="en-US" sz="16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715900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600" dirty="0">
                <a:hlinkClick r:id="rId3"/>
              </a:rPr>
              <a:t>https://scikit-build.readthedocs.io</a:t>
            </a:r>
            <a:endParaRPr lang="en-US" sz="16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328070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6489701" y="194392"/>
            <a:ext cx="5537200" cy="609173"/>
          </a:xfrm>
        </p:spPr>
        <p:txBody>
          <a:bodyPr/>
          <a:lstStyle/>
          <a:p>
            <a:pPr marL="0" indent="0">
              <a:buNone/>
            </a:pPr>
            <a:r>
              <a:rPr lang="en-US" dirty="0">
                <a:hlinkClick r:id="rId2"/>
              </a:rPr>
              <a:t>https://</a:t>
            </a:r>
            <a:r>
              <a:rPr lang="en-US" dirty="0" err="1">
                <a:hlinkClick r:id="rId2"/>
              </a:rPr>
              <a:t>github.com</a:t>
            </a:r>
            <a:r>
              <a:rPr lang="en-US" dirty="0">
                <a:hlinkClick r:id="rId2"/>
              </a:rPr>
              <a:t>/ECP-</a:t>
            </a:r>
            <a:r>
              <a:rPr lang="en-US" dirty="0" err="1">
                <a:hlinkClick r:id="rId2"/>
              </a:rPr>
              <a:t>copa</a:t>
            </a:r>
            <a:r>
              <a:rPr lang="en-US" dirty="0">
                <a:hlinkClick r:id="rId2"/>
              </a:rPr>
              <a:t>/Cabana</a:t>
            </a:r>
            <a:endParaRPr lang="en-US" dirty="0"/>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156776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3" name="Content Placeholder 4">
            <a:extLst>
              <a:ext uri="{FF2B5EF4-FFF2-40B4-BE49-F238E27FC236}">
                <a16:creationId xmlns:a16="http://schemas.microsoft.com/office/drawing/2014/main" id="{9E368384-F9A0-CDC3-B4AE-FF846E70C019}"/>
              </a:ext>
            </a:extLst>
          </p:cNvPr>
          <p:cNvSpPr txBox="1">
            <a:spLocks/>
          </p:cNvSpPr>
          <p:nvPr/>
        </p:nvSpPr>
        <p:spPr bwMode="auto">
          <a:xfrm>
            <a:off x="6489701" y="194392"/>
            <a:ext cx="5537200" cy="6091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hlinkClick r:id="rId2"/>
              </a:rPr>
              <a:t>https://github.com/ECP-copa/Cabana</a:t>
            </a:r>
            <a:endParaRPr lang="en-US" dirty="0"/>
          </a:p>
        </p:txBody>
      </p:sp>
      <p:sp>
        <p:nvSpPr>
          <p:cNvPr id="6" name="Content Placeholder 5">
            <a:extLst>
              <a:ext uri="{FF2B5EF4-FFF2-40B4-BE49-F238E27FC236}">
                <a16:creationId xmlns:a16="http://schemas.microsoft.com/office/drawing/2014/main" id="{B05BB5FA-9AA2-5625-5E9A-3534998DF8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3329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6062923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2937164"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487-C8AA-32DC-BECE-CE49A1B7CAE0}"/>
              </a:ext>
            </a:extLst>
          </p:cNvPr>
          <p:cNvSpPr>
            <a:spLocks noGrp="1"/>
          </p:cNvSpPr>
          <p:nvPr>
            <p:ph type="title"/>
          </p:nvPr>
        </p:nvSpPr>
        <p:spPr/>
        <p:txBody>
          <a:bodyPr/>
          <a:lstStyle/>
          <a:p>
            <a:r>
              <a:rPr lang="en-US" dirty="0"/>
              <a:t>What and Where to File Bugs? Issues? Doc. Requests?</a:t>
            </a:r>
          </a:p>
        </p:txBody>
      </p:sp>
      <p:sp>
        <p:nvSpPr>
          <p:cNvPr id="3" name="Content Placeholder 2">
            <a:extLst>
              <a:ext uri="{FF2B5EF4-FFF2-40B4-BE49-F238E27FC236}">
                <a16:creationId xmlns:a16="http://schemas.microsoft.com/office/drawing/2014/main" id="{1B6D00B8-037A-70EC-3D47-D4A1530AD227}"/>
              </a:ext>
            </a:extLst>
          </p:cNvPr>
          <p:cNvSpPr>
            <a:spLocks noGrp="1"/>
          </p:cNvSpPr>
          <p:nvPr>
            <p:ph idx="1"/>
          </p:nvPr>
        </p:nvSpPr>
        <p:spPr>
          <a:xfrm>
            <a:off x="802488" y="1118964"/>
            <a:ext cx="10211255" cy="4926994"/>
          </a:xfrm>
        </p:spPr>
        <p:txBody>
          <a:bodyPr/>
          <a:lstStyle/>
          <a:p>
            <a:r>
              <a:rPr lang="en-US" dirty="0"/>
              <a:t>Doesn't compile / install / run as documented? No documentation?</a:t>
            </a:r>
          </a:p>
          <a:p>
            <a:pPr lvl="1"/>
            <a:r>
              <a:rPr lang="en-US" dirty="0"/>
              <a:t>These are vital fixes and the </a:t>
            </a:r>
            <a:r>
              <a:rPr lang="en-US" dirty="0" err="1"/>
              <a:t>devs</a:t>
            </a:r>
            <a:r>
              <a:rPr lang="en-US" dirty="0"/>
              <a:t> will (</a:t>
            </a:r>
            <a:r>
              <a:rPr lang="en-US" i="1" dirty="0"/>
              <a:t>should</a:t>
            </a:r>
            <a:r>
              <a:rPr lang="en-US" dirty="0"/>
              <a:t>) thank you.</a:t>
            </a:r>
          </a:p>
          <a:p>
            <a:pPr lvl="1"/>
            <a:r>
              <a:rPr lang="en-US" dirty="0"/>
              <a:t>But </a:t>
            </a:r>
            <a:r>
              <a:rPr lang="en-US" i="1" dirty="0"/>
              <a:t>first</a:t>
            </a:r>
            <a:r>
              <a:rPr lang="en-US" dirty="0"/>
              <a:t> check HPC site facilities / colleagues.</a:t>
            </a:r>
          </a:p>
          <a:p>
            <a:pPr lvl="1"/>
            <a:r>
              <a:rPr lang="en-US" dirty="0"/>
              <a:t>Then complain (politely) to maintainers when something doesn't work.</a:t>
            </a:r>
          </a:p>
          <a:p>
            <a:pPr lvl="1"/>
            <a:r>
              <a:rPr lang="en-US" dirty="0"/>
              <a:t>"standard" contribution policy: If it isn't obvious to someone, it should be documented.</a:t>
            </a:r>
          </a:p>
          <a:p>
            <a:r>
              <a:rPr lang="en-US" dirty="0"/>
              <a:t>Got it working?</a:t>
            </a:r>
          </a:p>
          <a:p>
            <a:pPr lvl="1"/>
            <a:r>
              <a:rPr lang="en-US" dirty="0"/>
              <a:t>Document in your own project (will help onboarding, and you later).</a:t>
            </a:r>
          </a:p>
          <a:p>
            <a:pPr lvl="1"/>
            <a:r>
              <a:rPr lang="en-US" dirty="0"/>
              <a:t>Reply to same people anyway. (can increase your project's visibility)</a:t>
            </a:r>
          </a:p>
          <a:p>
            <a:r>
              <a:rPr lang="en-US" dirty="0"/>
              <a:t>Submit issues / PRs for docs to </a:t>
            </a:r>
            <a:r>
              <a:rPr lang="en-US" dirty="0" err="1"/>
              <a:t>upstreams</a:t>
            </a:r>
            <a:r>
              <a:rPr lang="en-US" dirty="0"/>
              <a:t>.</a:t>
            </a:r>
          </a:p>
          <a:p>
            <a:pPr lvl="1"/>
            <a:r>
              <a:rPr lang="en-US" dirty="0"/>
              <a:t>Great way to make friends &amp; forge collaborations.</a:t>
            </a:r>
          </a:p>
          <a:p>
            <a:r>
              <a:rPr lang="en-US" dirty="0"/>
              <a:t>Send self-contained, full examples (reference existing docs).</a:t>
            </a:r>
          </a:p>
        </p:txBody>
      </p:sp>
    </p:spTree>
    <p:extLst>
      <p:ext uri="{BB962C8B-B14F-4D97-AF65-F5344CB8AC3E}">
        <p14:creationId xmlns:p14="http://schemas.microsoft.com/office/powerpoint/2010/main" val="425639308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65725</TotalTime>
  <Words>7332</Words>
  <Application>Microsoft Office PowerPoint</Application>
  <PresentationFormat>Custom</PresentationFormat>
  <Paragraphs>1043</Paragraphs>
  <Slides>68</Slides>
  <Notes>21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Black</vt:lpstr>
      <vt:lpstr>Calibri</vt:lpstr>
      <vt:lpstr>Menlo</vt:lpstr>
      <vt:lpstr>Monaco</vt:lpstr>
      <vt:lpstr>Presentations (Wide Screen)</vt:lpstr>
      <vt:lpstr>Software Packaging – Condensed Version</vt:lpstr>
      <vt:lpstr>License, Citation and Acknowledgements</vt:lpstr>
      <vt:lpstr>Outline</vt:lpstr>
      <vt:lpstr>Why Package?</vt:lpstr>
      <vt:lpstr>Why Package?</vt:lpstr>
      <vt:lpstr>Hello Numerical World Example (heat equation)</vt:lpstr>
      <vt:lpstr>Guidelines &amp; Themes</vt:lpstr>
      <vt:lpstr>Guidelines &amp; Themes</vt:lpstr>
      <vt:lpstr>What and Where to File Bugs? Issues? Doc. Requests?</vt:lpstr>
      <vt:lpstr>Hello Numerical World Example (heat equation)</vt:lpstr>
      <vt:lpstr>Using the package stack during/with development</vt:lpstr>
      <vt:lpstr>Complications: Software Supply Chain Stability / Security</vt:lpstr>
      <vt:lpstr>Complications: Transitive Build / Link Requirements</vt:lpstr>
      <vt:lpstr>Installing a library with CMake</vt:lpstr>
      <vt:lpstr>Package Publication Steps – C++ with cmake</vt:lpstr>
      <vt:lpstr>Net result</vt:lpstr>
      <vt:lpstr>"Progression" of Packaging</vt:lpstr>
      <vt:lpstr>Containerization</vt:lpstr>
      <vt:lpstr>Virtualization vs. Containerization</vt:lpstr>
      <vt:lpstr>Stacking</vt:lpstr>
      <vt:lpstr>Stacking</vt:lpstr>
      <vt:lpstr>Container Build Examples</vt:lpstr>
      <vt:lpstr>After containerization</vt:lpstr>
      <vt:lpstr>Conclusion</vt:lpstr>
      <vt:lpstr>Acknowledgments</vt:lpstr>
      <vt:lpstr>fin</vt:lpstr>
      <vt:lpstr>Simple Walk-Throughs</vt:lpstr>
      <vt:lpstr>Package Publication Checklist</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C++ Package</vt:lpstr>
      <vt:lpstr>C++ Library Structure</vt:lpstr>
      <vt:lpstr>Fortran Library Structure</vt:lpstr>
      <vt:lpstr>Package Publication Steps – Fortran with cmake</vt:lpstr>
      <vt:lpstr>Package Publication Steps – C++ with cmake +</vt:lpstr>
      <vt:lpstr>Package Publication Steps – C++ with cmake +</vt:lpstr>
      <vt:lpstr>Anatomy of a Spack Dependency "spec"</vt:lpstr>
      <vt:lpstr>Anatomy of a Spack Dependency "spec"</vt:lpstr>
      <vt:lpstr>HPC: modules and Spack Development Environments</vt:lpstr>
      <vt:lpstr>Intermediate Example: C++ with spack</vt:lpstr>
      <vt:lpstr>Spack package.py</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305</cp:revision>
  <cp:lastPrinted>2017-11-02T18:35:01Z</cp:lastPrinted>
  <dcterms:created xsi:type="dcterms:W3CDTF">2018-11-06T17:28:56Z</dcterms:created>
  <dcterms:modified xsi:type="dcterms:W3CDTF">2023-05-10T00:57:03Z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