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2"/>
  </p:notesMasterIdLst>
  <p:handoutMasterIdLst>
    <p:handoutMasterId r:id="rId73"/>
  </p:handoutMasterIdLst>
  <p:sldIdLst>
    <p:sldId id="256" r:id="rId5"/>
    <p:sldId id="320" r:id="rId6"/>
    <p:sldId id="706" r:id="rId7"/>
    <p:sldId id="653" r:id="rId8"/>
    <p:sldId id="660" r:id="rId9"/>
    <p:sldId id="661" r:id="rId10"/>
    <p:sldId id="664" r:id="rId11"/>
    <p:sldId id="665" r:id="rId12"/>
    <p:sldId id="666" r:id="rId13"/>
    <p:sldId id="650" r:id="rId14"/>
    <p:sldId id="632" r:id="rId15"/>
    <p:sldId id="654" r:id="rId16"/>
    <p:sldId id="663" r:id="rId17"/>
    <p:sldId id="700" r:id="rId18"/>
    <p:sldId id="696" r:id="rId19"/>
    <p:sldId id="676" r:id="rId20"/>
    <p:sldId id="677" r:id="rId21"/>
    <p:sldId id="656" r:id="rId22"/>
    <p:sldId id="667" r:id="rId23"/>
    <p:sldId id="701" r:id="rId24"/>
    <p:sldId id="695" r:id="rId25"/>
    <p:sldId id="642" r:id="rId26"/>
    <p:sldId id="670" r:id="rId27"/>
    <p:sldId id="651" r:id="rId28"/>
    <p:sldId id="668" r:id="rId29"/>
    <p:sldId id="692" r:id="rId30"/>
    <p:sldId id="697" r:id="rId31"/>
    <p:sldId id="669" r:id="rId32"/>
    <p:sldId id="702" r:id="rId33"/>
    <p:sldId id="634" r:id="rId34"/>
    <p:sldId id="683" r:id="rId35"/>
    <p:sldId id="684" r:id="rId36"/>
    <p:sldId id="687" r:id="rId37"/>
    <p:sldId id="686" r:id="rId38"/>
    <p:sldId id="688" r:id="rId39"/>
    <p:sldId id="698" r:id="rId40"/>
    <p:sldId id="699" r:id="rId41"/>
    <p:sldId id="658" r:id="rId42"/>
    <p:sldId id="671" r:id="rId43"/>
    <p:sldId id="678" r:id="rId44"/>
    <p:sldId id="679" r:id="rId45"/>
    <p:sldId id="672" r:id="rId46"/>
    <p:sldId id="675" r:id="rId47"/>
    <p:sldId id="680" r:id="rId48"/>
    <p:sldId id="673" r:id="rId49"/>
    <p:sldId id="681" r:id="rId50"/>
    <p:sldId id="674" r:id="rId51"/>
    <p:sldId id="682" r:id="rId52"/>
    <p:sldId id="662" r:id="rId53"/>
    <p:sldId id="704" r:id="rId54"/>
    <p:sldId id="705" r:id="rId55"/>
    <p:sldId id="655" r:id="rId56"/>
    <p:sldId id="652" r:id="rId57"/>
    <p:sldId id="657" r:id="rId58"/>
    <p:sldId id="659" r:id="rId59"/>
    <p:sldId id="649" r:id="rId60"/>
    <p:sldId id="645" r:id="rId61"/>
    <p:sldId id="639" r:id="rId62"/>
    <p:sldId id="644" r:id="rId63"/>
    <p:sldId id="637" r:id="rId64"/>
    <p:sldId id="643" r:id="rId65"/>
    <p:sldId id="638" r:id="rId66"/>
    <p:sldId id="646" r:id="rId67"/>
    <p:sldId id="640" r:id="rId68"/>
    <p:sldId id="641" r:id="rId69"/>
    <p:sldId id="648" r:id="rId70"/>
    <p:sldId id="703" r:id="rId7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63" autoAdjust="0"/>
    <p:restoredTop sz="97003" autoAdjust="0"/>
  </p:normalViewPr>
  <p:slideViewPr>
    <p:cSldViewPr snapToGrid="0" showGuides="1">
      <p:cViewPr varScale="1">
        <p:scale>
          <a:sx n="79" d="100"/>
          <a:sy n="79" d="100"/>
        </p:scale>
        <p:origin x="240" y="91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56</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57</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96338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04514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49</a:t>
            </a:fld>
            <a:endParaRPr lang="en-US"/>
          </a:p>
        </p:txBody>
      </p:sp>
    </p:spTree>
    <p:extLst>
      <p:ext uri="{BB962C8B-B14F-4D97-AF65-F5344CB8AC3E}">
        <p14:creationId xmlns:p14="http://schemas.microsoft.com/office/powerpoint/2010/main" val="2499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52</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lgn="r">
              <a:spcBef>
                <a:spcPts val="1200"/>
              </a:spcBef>
            </a:pPr>
            <a:endParaRPr lang="en-US" sz="1800" dirty="0"/>
          </a:p>
          <a:p>
            <a:pPr algn="r">
              <a:spcBef>
                <a:spcPts val="1200"/>
              </a:spcBef>
            </a:pPr>
            <a:endParaRPr lang="en-US" sz="1800" dirty="0"/>
          </a:p>
          <a:p>
            <a:pPr algn="r">
              <a:spcBef>
                <a:spcPts val="1200"/>
              </a:spcBef>
            </a:pPr>
            <a:r>
              <a:rPr lang="en-US" sz="1800" dirty="0"/>
              <a:t>IDEAS-ECP Webinar Series</a:t>
            </a:r>
          </a:p>
          <a:p>
            <a:pPr algn="r">
              <a:spcBef>
                <a:spcPts val="1200"/>
              </a:spcBef>
            </a:pPr>
            <a:r>
              <a:rPr lang="en-US" sz="1800" dirty="0"/>
              <a:t>Wednesday Sept. 7</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66933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217379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82817"/>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9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409593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202163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1449962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71933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105913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68170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0"/>
            <a:ext cx="11369809" cy="5023167"/>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endParaRPr lang="en-US" sz="1600" b="1" dirty="0"/>
          </a:p>
          <a:p>
            <a:pPr>
              <a:spcBef>
                <a:spcPts val="400"/>
              </a:spcBef>
            </a:pPr>
            <a:r>
              <a:rPr lang="en-US" sz="1600" b="1" dirty="0"/>
              <a:t>Recommended citation: </a:t>
            </a:r>
            <a:r>
              <a:rPr lang="en-US" sz="1600" dirty="0"/>
              <a:t>David M. Rogers, Software Packaging, in IDEAS-ECP Webinar Series, online, Sept. 2022.</a:t>
            </a:r>
          </a:p>
          <a:p>
            <a:pPr>
              <a:spcBef>
                <a:spcPts val="400"/>
              </a:spcBef>
            </a:pPr>
            <a:endParaRPr lang="en-US" sz="1600" b="1" dirty="0"/>
          </a:p>
          <a:p>
            <a:pPr marL="0" indent="0">
              <a:spcBef>
                <a:spcPts val="400"/>
              </a:spcBef>
              <a:buNone/>
            </a:pPr>
            <a:endParaRPr lang="en-US" sz="1600" b="1" dirty="0"/>
          </a:p>
          <a:p>
            <a:pPr>
              <a:spcBef>
                <a:spcPts val="400"/>
              </a:spcBef>
            </a:pPr>
            <a:endParaRPr lang="en-US" sz="1600" b="1" dirty="0"/>
          </a:p>
          <a:p>
            <a:pPr>
              <a:spcBef>
                <a:spcPts val="400"/>
              </a:spcBef>
            </a:pPr>
            <a:endParaRPr lang="en-US" sz="1600" b="1" dirty="0"/>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504090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266837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t>https://</a:t>
            </a:r>
            <a:r>
              <a:rPr lang="en-US" sz="1800" dirty="0" err="1"/>
              <a:t>cmake.org</a:t>
            </a:r>
            <a:r>
              <a:rPr lang="en-US" sz="1800" dirty="0"/>
              <a:t>/</a:t>
            </a:r>
            <a:r>
              <a:rPr lang="en-US" sz="1800" dirty="0" err="1"/>
              <a:t>cmake</a:t>
            </a:r>
            <a:r>
              <a:rPr lang="en-US" sz="1800" dirty="0"/>
              <a:t>/help/git-stage/manual/cmake-packages.7.html#creating-packages</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sp>
        <p:nvSpPr>
          <p:cNvPr id="4" name="TextBox 3">
            <a:extLst>
              <a:ext uri="{FF2B5EF4-FFF2-40B4-BE49-F238E27FC236}">
                <a16:creationId xmlns:a16="http://schemas.microsoft.com/office/drawing/2014/main" id="{149FBF85-F937-174F-8D40-80269A4CD8B5}"/>
              </a:ext>
            </a:extLst>
          </p:cNvPr>
          <p:cNvSpPr txBox="1"/>
          <p:nvPr/>
        </p:nvSpPr>
        <p:spPr>
          <a:xfrm>
            <a:off x="7427093" y="947601"/>
            <a:ext cx="3189591" cy="433965"/>
          </a:xfrm>
          <a:prstGeom prst="rect">
            <a:avLst/>
          </a:prstGeom>
          <a:noFill/>
        </p:spPr>
        <p:txBody>
          <a:bodyPr wrap="none" lIns="118872" tIns="91440" rIns="118872" bIns="91440" rtlCol="0" anchor="ctr" anchorCtr="0">
            <a:spAutoFit/>
          </a:bodyPr>
          <a:lstStyle/>
          <a:p>
            <a:pPr algn="l">
              <a:lnSpc>
                <a:spcPct val="90000"/>
              </a:lnSpc>
            </a:pPr>
            <a:r>
              <a:rPr lang="en-US" dirty="0"/>
              <a:t>throw it over the wall – </a:t>
            </a:r>
            <a:r>
              <a:rPr lang="en-US" dirty="0" err="1"/>
              <a:t>hrmm</a:t>
            </a:r>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1655854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4231536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3859641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363999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 / </a:t>
            </a:r>
            <a:r>
              <a:rPr lang="en-US" sz="2400" dirty="0" err="1"/>
              <a:t>mypy</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1721062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C++ code – </a:t>
            </a:r>
            <a:r>
              <a:rPr lang="en-US" sz="2800" dirty="0" err="1"/>
              <a:t>cmake</a:t>
            </a:r>
            <a:r>
              <a:rPr lang="en-US" sz="2800" dirty="0"/>
              <a:t> exports</a:t>
            </a:r>
          </a:p>
          <a:p>
            <a:pPr lvl="1"/>
            <a:r>
              <a:rPr lang="en-US" sz="2800" dirty="0"/>
              <a:t>Fortran – </a:t>
            </a:r>
            <a:r>
              <a:rPr lang="en-US" sz="2800" dirty="0" err="1"/>
              <a:t>cmake</a:t>
            </a:r>
            <a:r>
              <a:rPr lang="en-US" sz="2800" dirty="0"/>
              <a:t> exports</a:t>
            </a:r>
          </a:p>
          <a:p>
            <a:pPr lvl="1"/>
            <a:r>
              <a:rPr lang="en-US" sz="2800" dirty="0" err="1"/>
              <a:t>Spack</a:t>
            </a:r>
            <a:endParaRPr lang="en-US" sz="2800" dirty="0"/>
          </a:p>
          <a:p>
            <a:pPr lvl="1"/>
            <a:endParaRPr lang="en-US" sz="2800" dirty="0"/>
          </a:p>
          <a:p>
            <a:r>
              <a:rPr lang="en-US" sz="3200" dirty="0"/>
              <a:t>Containers</a:t>
            </a:r>
          </a:p>
          <a:p>
            <a:r>
              <a:rPr lang="en-US" sz="3200" dirty="0"/>
              <a:t>Performance portability concerns?</a:t>
            </a:r>
          </a:p>
          <a:p>
            <a:r>
              <a:rPr lang="en-US" sz="3200" dirty="0"/>
              <a:t>Real-World Examples</a:t>
            </a:r>
          </a:p>
          <a:p>
            <a:pPr lvl="1"/>
            <a:r>
              <a:rPr lang="en-US" sz="2800" dirty="0"/>
              <a:t>DCA++: cuda2hip compatibility layer</a:t>
            </a:r>
          </a:p>
          <a:p>
            <a:pPr lvl="1"/>
            <a:r>
              <a:rPr lang="en-US" sz="2800" dirty="0"/>
              <a:t>ZFP: scikit-build for </a:t>
            </a:r>
            <a:r>
              <a:rPr lang="en-US" sz="2800" dirty="0" err="1"/>
              <a:t>cython</a:t>
            </a:r>
            <a:endParaRPr lang="en-US" sz="2800" dirty="0"/>
          </a:p>
          <a:p>
            <a:pPr lvl="1"/>
            <a:r>
              <a:rPr lang="en-US" sz="2800" dirty="0"/>
              <a:t>Cabana: </a:t>
            </a:r>
            <a:r>
              <a:rPr lang="en-US" sz="2800" dirty="0" err="1"/>
              <a:t>Kokkos</a:t>
            </a:r>
            <a:r>
              <a:rPr lang="en-US" sz="2800" dirty="0"/>
              <a:t> with </a:t>
            </a:r>
            <a:r>
              <a:rPr lang="en-US" sz="2800" dirty="0" err="1"/>
              <a:t>spack</a:t>
            </a:r>
            <a:endParaRPr lang="en-US" sz="2800" dirty="0"/>
          </a:p>
        </p:txBody>
      </p:sp>
    </p:spTree>
    <p:extLst>
      <p:ext uri="{BB962C8B-B14F-4D97-AF65-F5344CB8AC3E}">
        <p14:creationId xmlns:p14="http://schemas.microsoft.com/office/powerpoint/2010/main" val="1717744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2035117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642155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3665445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875537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933173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755210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695534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319320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139092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48943" y="54618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556488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972175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8424" y="1325880"/>
            <a:ext cx="11369809" cy="4047778"/>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E09B-ECDB-64FE-17F6-047E7198C21C}"/>
              </a:ext>
            </a:extLst>
          </p:cNvPr>
          <p:cNvSpPr>
            <a:spLocks noGrp="1"/>
          </p:cNvSpPr>
          <p:nvPr>
            <p:ph type="title"/>
          </p:nvPr>
        </p:nvSpPr>
        <p:spPr>
          <a:xfrm>
            <a:off x="365760" y="411480"/>
            <a:ext cx="11375136" cy="669175"/>
          </a:xfrm>
        </p:spPr>
        <p:txBody>
          <a:bodyPr/>
          <a:lstStyle/>
          <a:p>
            <a:r>
              <a:rPr lang="en-US" dirty="0"/>
              <a:t>Bonus: software design</a:t>
            </a:r>
          </a:p>
        </p:txBody>
      </p:sp>
      <p:pic>
        <p:nvPicPr>
          <p:cNvPr id="3" name="Picture 2">
            <a:extLst>
              <a:ext uri="{FF2B5EF4-FFF2-40B4-BE49-F238E27FC236}">
                <a16:creationId xmlns:a16="http://schemas.microsoft.com/office/drawing/2014/main" id="{6D3BE3B5-028A-854A-C756-478CA146B385}"/>
              </a:ext>
            </a:extLst>
          </p:cNvPr>
          <p:cNvPicPr>
            <a:picLocks noChangeAspect="1"/>
          </p:cNvPicPr>
          <p:nvPr/>
        </p:nvPicPr>
        <p:blipFill>
          <a:blip r:embed="rId2"/>
          <a:stretch>
            <a:fillRect/>
          </a:stretch>
        </p:blipFill>
        <p:spPr>
          <a:xfrm>
            <a:off x="554655" y="1204933"/>
            <a:ext cx="10283771" cy="4756479"/>
          </a:xfrm>
          <a:prstGeom prst="rect">
            <a:avLst/>
          </a:prstGeom>
        </p:spPr>
      </p:pic>
    </p:spTree>
    <p:extLst>
      <p:ext uri="{BB962C8B-B14F-4D97-AF65-F5344CB8AC3E}">
        <p14:creationId xmlns:p14="http://schemas.microsoft.com/office/powerpoint/2010/main" val="31259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326403193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65285</TotalTime>
  <Words>6979</Words>
  <Application>Microsoft Macintosh PowerPoint</Application>
  <PresentationFormat>Custom</PresentationFormat>
  <Paragraphs>1002</Paragraphs>
  <Slides>67</Slides>
  <Notes>20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Arial Black</vt:lpstr>
      <vt:lpstr>Calibri</vt:lpstr>
      <vt:lpstr>Menlo</vt:lpstr>
      <vt:lpstr>Monaco</vt:lpstr>
      <vt:lpstr>Presentations (Wide Screen)</vt:lpstr>
      <vt:lpstr>Software Packaging</vt:lpstr>
      <vt:lpstr>License, Citation and Acknowledgements</vt:lpstr>
      <vt:lpstr>License, Citation and Acknowledgements</vt:lpstr>
      <vt:lpstr>Outline</vt:lpstr>
      <vt:lpstr>Why Package?</vt:lpstr>
      <vt:lpstr>Why Package?</vt:lpstr>
      <vt:lpstr>Guidelines &amp; Themes</vt:lpstr>
      <vt:lpstr>Guidelines &amp; Themes</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Complications: Transitive Build / Link Requirements</vt:lpstr>
      <vt:lpstr>Installing a library with CMake</vt:lpstr>
      <vt:lpstr>Package Publication Steps – C++ with cmake</vt:lpstr>
      <vt:lpstr>Net result</vt:lpstr>
      <vt:lpstr>Fortran Library Structure</vt:lpstr>
      <vt:lpstr>Package Publication Steps – Fortran with cmake</vt:lpstr>
      <vt:lpstr>Package Publication Steps – C++ with cmake +</vt:lpstr>
      <vt:lpstr>Anatomy of a Spack Dependency "spec"</vt:lpstr>
      <vt:lpstr>Going Further</vt:lpstr>
      <vt:lpstr>"Progression" of Packaging</vt:lpstr>
      <vt:lpstr>Containerization</vt:lpstr>
      <vt:lpstr>Virtualization vs. Containerization</vt:lpstr>
      <vt:lpstr>Stacking</vt:lpstr>
      <vt:lpstr>Stacking</vt:lpstr>
      <vt:lpstr>Container Build Examples</vt:lpstr>
      <vt:lpstr>After containerization</vt:lpstr>
      <vt:lpstr>Anatomy of a Spack Dependency "spec"</vt:lpstr>
      <vt:lpstr>Package Publication Steps – C++ with cmake +</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Conclusion</vt:lpstr>
      <vt:lpstr>Acknowledgments</vt:lpstr>
      <vt:lpstr>fin</vt:lpstr>
      <vt:lpstr>HPC: modules and Spack Development Environments</vt:lpstr>
      <vt:lpstr>Hacking the package stack</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lpstr>Bonus: software design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271</cp:revision>
  <cp:lastPrinted>2017-11-02T18:35:01Z</cp:lastPrinted>
  <dcterms:created xsi:type="dcterms:W3CDTF">2018-11-06T17:28:56Z</dcterms:created>
  <dcterms:modified xsi:type="dcterms:W3CDTF">2022-08-31T16:12:37Z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