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4"/>
  </p:notesMasterIdLst>
  <p:handoutMasterIdLst>
    <p:handoutMasterId r:id="rId25"/>
  </p:handoutMasterIdLst>
  <p:sldIdLst>
    <p:sldId id="256" r:id="rId5"/>
    <p:sldId id="321" r:id="rId6"/>
    <p:sldId id="322" r:id="rId7"/>
    <p:sldId id="324" r:id="rId8"/>
    <p:sldId id="325" r:id="rId9"/>
    <p:sldId id="340" r:id="rId10"/>
    <p:sldId id="326" r:id="rId11"/>
    <p:sldId id="327" r:id="rId12"/>
    <p:sldId id="328" r:id="rId13"/>
    <p:sldId id="330" r:id="rId14"/>
    <p:sldId id="331" r:id="rId15"/>
    <p:sldId id="329" r:id="rId16"/>
    <p:sldId id="332" r:id="rId17"/>
    <p:sldId id="337" r:id="rId18"/>
    <p:sldId id="333" r:id="rId19"/>
    <p:sldId id="336" r:id="rId20"/>
    <p:sldId id="335" r:id="rId21"/>
    <p:sldId id="338" r:id="rId22"/>
    <p:sldId id="339" r:id="rId2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52" autoAdjust="0"/>
    <p:restoredTop sz="85667" autoAdjust="0"/>
  </p:normalViewPr>
  <p:slideViewPr>
    <p:cSldViewPr snapToGrid="0" showGuides="1">
      <p:cViewPr varScale="1">
        <p:scale>
          <a:sx n="137" d="100"/>
          <a:sy n="137" d="100"/>
        </p:scale>
        <p:origin x="1320"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7/22/22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7/22/22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Co-location of people from same discipline =&gt; easy knowledge communication =&gt; less need for documentation.  At the observatory we had a team A and a team B and much work was multidisciplinary.  Therefore, need for documentation was greater.</a:t>
            </a:r>
          </a:p>
          <a:p>
            <a:endParaRPr lang="en-US" dirty="0"/>
          </a:p>
          <a:p>
            <a:r>
              <a:rPr lang="en-US" dirty="0"/>
              <a:t>Examples are difficulties of lab notebooks and documentation.  We have many tools to help us, but difficulties can grow when  N tools scaled out.    Extra layers of automation can add more effort and decrease maintainability.</a:t>
            </a:r>
          </a:p>
          <a:p>
            <a:endParaRPr lang="en-US" dirty="0"/>
          </a:p>
          <a:p>
            <a:r>
              <a:rPr lang="en-US" dirty="0"/>
              <a:t>One thing that is easier is version control – time travel and reversibility!</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46553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usually not written once.  But, we understand that the point is that a programmer should not write the code for them, but rather for their future self and for the larger community.</a:t>
            </a:r>
          </a:p>
          <a:p>
            <a:endParaRPr lang="en-US" dirty="0"/>
          </a:p>
          <a:p>
            <a:r>
              <a:rPr lang="en-US" dirty="0"/>
              <a:t>Ask if people have heard these SW wisdoms.  Are they aware of others?</a:t>
            </a:r>
          </a:p>
          <a:p>
            <a:endParaRPr lang="en-US" dirty="0"/>
          </a:p>
          <a:p>
            <a:r>
              <a:rPr lang="en-US" dirty="0"/>
              <a:t>In the spirit of searching for commonalities rather than differences, I have tried to adapt the experimental wisdoms to the computational world.  In other words, try to squeeze as much utility as we can from the accumulated wisdom of a different community.  It might be that only someone with my experience is capable of doing this initially, but if people engage in meaningful conversations with other and with an open mind, they might be able to.</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6112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you only be able to use a container or </a:t>
            </a:r>
            <a:r>
              <a:rPr lang="en-US" dirty="0" err="1"/>
              <a:t>Spack</a:t>
            </a:r>
            <a:r>
              <a:rPr lang="en-US" dirty="0"/>
              <a:t> once you have understood all pitfalls associated with setting up a SW environment?  Example, should you know what tools to use to sanity check an env/container?</a:t>
            </a:r>
          </a:p>
          <a:p>
            <a:endParaRPr lang="en-US" dirty="0"/>
          </a:p>
          <a:p>
            <a:r>
              <a:rPr lang="en-US" dirty="0"/>
              <a:t>This is analogous to the idea of an apprenticeship.  When someone wants to work with metal, they might be given a chunk of metal and metal file.  There job is to work until they turn it into a cube with just the file.  After that, they can use more sophisticated tools.  Know your tools.</a:t>
            </a:r>
          </a:p>
          <a:p>
            <a:endParaRPr lang="en-US" dirty="0"/>
          </a:p>
          <a:p>
            <a:r>
              <a:rPr lang="en-US" dirty="0"/>
              <a:t>One example are libraries with optional variables with no explanation of what they do or guidance about how to set them.  I have heard of cases where they might refer to an article, but that article doesn’t help.</a:t>
            </a:r>
          </a:p>
          <a:p>
            <a:endParaRPr lang="en-US" dirty="0"/>
          </a:p>
          <a:p>
            <a:r>
              <a:rPr lang="en-US" dirty="0"/>
              <a:t>If designing a library, shoot for making interface as mature as possible as quickly as possible so that users don’t have to keep updating their knowledge of how to use the tool or worse aren’t aware that they need to relearn how to use the tool.</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560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we had to abstract out some of the wisdoms to understand how they relate to the computational science world.  If we abstract out more, these just say</a:t>
            </a:r>
          </a:p>
          <a:p>
            <a:pPr marL="171450" indent="-171450">
              <a:buFont typeface="Arial" panose="020B0604020202020204" pitchFamily="34" charset="0"/>
              <a:buChar char="•"/>
            </a:pPr>
            <a:r>
              <a:rPr lang="en-US" dirty="0"/>
              <a:t>be disciplined,</a:t>
            </a:r>
          </a:p>
          <a:p>
            <a:pPr marL="171450" indent="-171450">
              <a:buFont typeface="Arial" panose="020B0604020202020204" pitchFamily="34" charset="0"/>
              <a:buChar char="•"/>
            </a:pPr>
            <a:r>
              <a:rPr lang="en-US" dirty="0"/>
              <a:t>don’t be lazy,</a:t>
            </a:r>
          </a:p>
          <a:p>
            <a:pPr marL="171450" indent="-171450">
              <a:buFont typeface="Arial" panose="020B0604020202020204" pitchFamily="34" charset="0"/>
              <a:buChar char="•"/>
            </a:pPr>
            <a:r>
              <a:rPr lang="en-US" dirty="0"/>
              <a:t>don’t be self-centered.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fits with what I have seen written about knowledge.  The wiki page https://</a:t>
            </a:r>
            <a:r>
              <a:rPr lang="en-US" dirty="0" err="1"/>
              <a:t>en.wikipedia.org</a:t>
            </a:r>
            <a:r>
              <a:rPr lang="en-US" dirty="0"/>
              <a:t>/wiki/</a:t>
            </a:r>
            <a:r>
              <a:rPr lang="en-US" dirty="0" err="1"/>
              <a:t>DIKW_pyramid</a:t>
            </a:r>
            <a:r>
              <a:rPr lang="en-US" dirty="0"/>
              <a:t> says that wisdom “</a:t>
            </a:r>
            <a:r>
              <a:rPr lang="en-US" sz="1200" b="0" i="0" u="none" strike="noStrike" kern="1200" dirty="0">
                <a:solidFill>
                  <a:schemeClr val="tx1"/>
                </a:solidFill>
                <a:effectLst/>
                <a:latin typeface="+mn-lt"/>
                <a:ea typeface="+mn-ea"/>
                <a:cs typeface="+mn-cs"/>
              </a:rPr>
              <a:t>requires a sense of good and bad, right and wrong, ethical and unethical.”  These are all do “what is </a:t>
            </a:r>
            <a:r>
              <a:rPr lang="en-US" sz="1200" b="0" i="0" u="none" strike="noStrike" kern="1200">
                <a:solidFill>
                  <a:schemeClr val="tx1"/>
                </a:solidFill>
                <a:effectLst/>
                <a:latin typeface="+mn-lt"/>
                <a:ea typeface="+mn-ea"/>
                <a:cs typeface="+mn-cs"/>
              </a:rPr>
              <a:t>right and </a:t>
            </a:r>
            <a:r>
              <a:rPr lang="en-US" sz="1200" b="0" i="0" u="none" strike="noStrike" kern="1200" dirty="0">
                <a:solidFill>
                  <a:schemeClr val="tx1"/>
                </a:solidFill>
                <a:effectLst/>
                <a:latin typeface="+mn-lt"/>
                <a:ea typeface="+mn-ea"/>
                <a:cs typeface="+mn-cs"/>
              </a:rPr>
              <a:t>correct”</a:t>
            </a: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878311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easier to do when I am in the same environment every day and it is under my control.</a:t>
            </a:r>
          </a:p>
          <a:p>
            <a:endParaRPr lang="en-US" dirty="0"/>
          </a:p>
          <a:p>
            <a:r>
              <a:rPr lang="en-US" dirty="0"/>
              <a:t>This is where we can talk about observatory environment.  It is an operational environment.  Everything is ready to go and we only concentrate on the task at hand.  If you are making big, decisions that require thought, something has gone deeply wrong.</a:t>
            </a:r>
          </a:p>
          <a:p>
            <a:endParaRPr lang="en-US" dirty="0"/>
          </a:p>
          <a:p>
            <a:r>
              <a:rPr lang="en-US" dirty="0"/>
              <a:t>Use Carlo’s quote “in-flight airplane repair.”</a:t>
            </a:r>
          </a:p>
          <a:p>
            <a:endParaRPr lang="en-US" dirty="0"/>
          </a:p>
          <a:p>
            <a:r>
              <a:rPr lang="en-US" dirty="0"/>
              <a:t>Also, if something is broken or underperforming, we need to communicate this to others explicitly and clearly.</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300594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I want to execute a study on the same system on which I have built up testing.  Can the study just use the external dependencies built up for testing?  Bad idea if the people who manage the tests aren’t involved in the study.  They might update the libraries without my knowledge in the middle of the study.  More work, but cleaner with obvious ownership and easier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1390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this more and more as projects grow and tasks grow more complex.</a:t>
            </a:r>
          </a:p>
          <a:p>
            <a:endParaRPr lang="en-US" dirty="0"/>
          </a:p>
          <a:p>
            <a:r>
              <a:rPr lang="en-US" dirty="0"/>
              <a:t>We are working on complex problems.  We cannot make complexity disappear, but we can try to transfer to areas where we are capable of managing the complexity well and with confidence.  If people believe that they have made the complexity disappear, then more likely than not, they do not appreciate that they have moved the complexity elsewhere.  An example to work up here is </a:t>
            </a:r>
            <a:r>
              <a:rPr lang="en-US" dirty="0" err="1"/>
              <a:t>Spack</a:t>
            </a:r>
            <a:r>
              <a:rPr lang="en-US" dirty="0"/>
              <a:t>.  We can move the complexity of constructing and managing SW stacks out to modules and </a:t>
            </a:r>
            <a:r>
              <a:rPr lang="en-US" dirty="0" err="1"/>
              <a:t>spack</a:t>
            </a:r>
            <a:r>
              <a:rPr lang="en-US" dirty="0"/>
              <a:t>.  Here we have transferred the complexity to a team of experts that we trust (i.e., the </a:t>
            </a:r>
            <a:r>
              <a:rPr lang="en-US" dirty="0" err="1"/>
              <a:t>spack</a:t>
            </a:r>
            <a:r>
              <a:rPr lang="en-US" dirty="0"/>
              <a:t> development team as well as platform management team that installs modules for us).  In this sense, the complexity still exists, but at the larger scope of the HPC community rather than at the level of a research team.</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109074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 env should prefer platform-specific, </a:t>
            </a:r>
            <a:r>
              <a:rPr lang="en-US" dirty="0" err="1"/>
              <a:t>exper</a:t>
            </a:r>
            <a:r>
              <a:rPr lang="en-US" dirty="0"/>
              <a:t>—built modules, then </a:t>
            </a:r>
            <a:r>
              <a:rPr lang="en-US" dirty="0" err="1"/>
              <a:t>Spack</a:t>
            </a:r>
            <a:r>
              <a:rPr lang="en-US" dirty="0"/>
              <a:t>, then hand-built dependencies.</a:t>
            </a:r>
          </a:p>
          <a:p>
            <a:endParaRPr lang="en-US" dirty="0"/>
          </a:p>
          <a:p>
            <a:r>
              <a:rPr lang="en-US" dirty="0"/>
              <a:t>Motivate folder structure naming convention in terms of observatory.</a:t>
            </a:r>
          </a:p>
          <a:p>
            <a:endParaRPr lang="en-US" dirty="0"/>
          </a:p>
          <a:p>
            <a:r>
              <a:rPr lang="en-US" dirty="0"/>
              <a:t>Is the bottom-up approach a variant of data-driven design?  My prime goal is to save all data</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0071447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Managing Computational Experiments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6341801" cy="936667"/>
          </a:xfrm>
        </p:spPr>
        <p:txBody>
          <a:bodyPr/>
          <a:lstStyle/>
          <a:p>
            <a:r>
              <a:rPr lang="en-US" dirty="0" err="1"/>
              <a:t>Anshu</a:t>
            </a:r>
            <a:r>
              <a:rPr lang="en-US" dirty="0"/>
              <a:t> Dubey</a:t>
            </a:r>
            <a:r>
              <a:rPr lang="en-US" u="none" dirty="0"/>
              <a:t> </a:t>
            </a:r>
            <a:r>
              <a:rPr lang="en-US" sz="2000" u="none" dirty="0"/>
              <a:t>(she/her)</a:t>
            </a:r>
            <a:r>
              <a:rPr lang="en-US" u="none" dirty="0"/>
              <a:t> &amp; </a:t>
            </a:r>
            <a:r>
              <a:rPr lang="en-US" dirty="0"/>
              <a:t>Jared O’Neal</a:t>
            </a:r>
            <a:r>
              <a:rPr lang="en-US" u="none" dirty="0"/>
              <a:t> </a:t>
            </a:r>
            <a:r>
              <a:rPr lang="en-US" sz="2000" u="none" dirty="0"/>
              <a:t>(he/him)</a:t>
            </a:r>
          </a:p>
          <a:p>
            <a:endParaRPr lang="en-US" dirty="0"/>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42168"/>
            <a:ext cx="8292316" cy="369332"/>
          </a:xfrm>
        </p:spPr>
        <p:txBody>
          <a:bodyPr/>
          <a:lstStyle/>
          <a:p>
            <a:r>
              <a:rPr lang="en-US" dirty="0"/>
              <a:t>Contributors: </a:t>
            </a:r>
            <a:r>
              <a:rPr lang="en-US" dirty="0" err="1"/>
              <a:t>Anshu</a:t>
            </a:r>
            <a:r>
              <a:rPr lang="en-US" dirty="0"/>
              <a:t> Dubey (ANL), Jared O’Neal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D679-6E1D-E8ED-F367-6A37ED51F2EF}"/>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DF78D7BD-F097-E3B9-9122-8F97B9ADD029}"/>
              </a:ext>
            </a:extLst>
          </p:cNvPr>
          <p:cNvSpPr>
            <a:spLocks noGrp="1"/>
          </p:cNvSpPr>
          <p:nvPr>
            <p:ph idx="1"/>
          </p:nvPr>
        </p:nvSpPr>
        <p:spPr/>
        <p:txBody>
          <a:bodyPr/>
          <a:lstStyle/>
          <a:p>
            <a:pPr marL="0" indent="0">
              <a:buNone/>
            </a:pPr>
            <a:r>
              <a:rPr lang="en-US" dirty="0"/>
              <a:t>Rather than a single lab, use many simple, minimal environments</a:t>
            </a:r>
          </a:p>
          <a:p>
            <a:r>
              <a:rPr lang="en-US" dirty="0"/>
              <a:t>Tailor formality, complexity, and automation to each team and each use case</a:t>
            </a:r>
          </a:p>
          <a:p>
            <a:r>
              <a:rPr lang="en-US" dirty="0"/>
              <a:t>Each code repository has dedicated test environment</a:t>
            </a:r>
          </a:p>
          <a:p>
            <a:r>
              <a:rPr lang="en-US" dirty="0"/>
              <a:t>Each developer can have dedicated development environment (optional)</a:t>
            </a:r>
          </a:p>
          <a:p>
            <a:r>
              <a:rPr lang="en-US" dirty="0"/>
              <a:t>One environment per scientific study</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a:p>
            <a:pPr marL="346075" lvl="1" indent="0">
              <a:buNone/>
            </a:pPr>
            <a:endParaRPr lang="en-US" dirty="0"/>
          </a:p>
          <a:p>
            <a:pPr lvl="1"/>
            <a:endParaRPr lang="en-US" dirty="0"/>
          </a:p>
        </p:txBody>
      </p:sp>
    </p:spTree>
    <p:extLst>
      <p:ext uri="{BB962C8B-B14F-4D97-AF65-F5344CB8AC3E}">
        <p14:creationId xmlns:p14="http://schemas.microsoft.com/office/powerpoint/2010/main" val="386219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2ED-6E62-2CD1-6496-CCCBAF9B5475}"/>
              </a:ext>
            </a:extLst>
          </p:cNvPr>
          <p:cNvSpPr>
            <a:spLocks noGrp="1"/>
          </p:cNvSpPr>
          <p:nvPr>
            <p:ph type="title"/>
          </p:nvPr>
        </p:nvSpPr>
        <p:spPr/>
        <p:txBody>
          <a:bodyPr/>
          <a:lstStyle/>
          <a:p>
            <a:r>
              <a:rPr lang="en-US" dirty="0"/>
              <a:t>A system of repositories</a:t>
            </a:r>
          </a:p>
        </p:txBody>
      </p:sp>
      <p:sp>
        <p:nvSpPr>
          <p:cNvPr id="3" name="Content Placeholder 2">
            <a:extLst>
              <a:ext uri="{FF2B5EF4-FFF2-40B4-BE49-F238E27FC236}">
                <a16:creationId xmlns:a16="http://schemas.microsoft.com/office/drawing/2014/main" id="{465CB0DA-7267-34CF-75B2-87B574CD54D2}"/>
              </a:ext>
            </a:extLst>
          </p:cNvPr>
          <p:cNvSpPr>
            <a:spLocks noGrp="1"/>
          </p:cNvSpPr>
          <p:nvPr>
            <p:ph idx="1"/>
          </p:nvPr>
        </p:nvSpPr>
        <p:spPr>
          <a:xfrm>
            <a:off x="365760" y="1737360"/>
            <a:ext cx="5932403" cy="4047778"/>
          </a:xfrm>
        </p:spPr>
        <p:txBody>
          <a:bodyPr/>
          <a:lstStyle/>
          <a:p>
            <a:r>
              <a:rPr lang="en-US" dirty="0"/>
              <a:t>Each environment is built as an individual repository</a:t>
            </a:r>
          </a:p>
          <a:p>
            <a:r>
              <a:rPr lang="en-US" dirty="0"/>
              <a:t>Some complexity transferred to interconnecting repositories</a:t>
            </a:r>
          </a:p>
        </p:txBody>
      </p:sp>
      <p:sp>
        <p:nvSpPr>
          <p:cNvPr id="4" name="TextBox 3">
            <a:extLst>
              <a:ext uri="{FF2B5EF4-FFF2-40B4-BE49-F238E27FC236}">
                <a16:creationId xmlns:a16="http://schemas.microsoft.com/office/drawing/2014/main" id="{5F24CB53-A7D9-B970-3EB7-8E9DA80782C0}"/>
              </a:ext>
            </a:extLst>
          </p:cNvPr>
          <p:cNvSpPr txBox="1"/>
          <p:nvPr/>
        </p:nvSpPr>
        <p:spPr>
          <a:xfrm>
            <a:off x="5113175" y="4205005"/>
            <a:ext cx="5803641" cy="1181862"/>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TODO: Add graphic of a group of code repos (e.g., Flash-X, </a:t>
            </a:r>
            <a:r>
              <a:rPr lang="en-US" dirty="0" err="1">
                <a:solidFill>
                  <a:srgbClr val="FF0000"/>
                </a:solidFill>
              </a:rPr>
              <a:t>AMReX</a:t>
            </a:r>
            <a:r>
              <a:rPr lang="en-US" dirty="0">
                <a:solidFill>
                  <a:srgbClr val="FF0000"/>
                </a:solidFill>
              </a:rPr>
              <a:t>, Paramesh),</a:t>
            </a:r>
          </a:p>
          <a:p>
            <a:pPr algn="l">
              <a:lnSpc>
                <a:spcPct val="90000"/>
              </a:lnSpc>
            </a:pPr>
            <a:r>
              <a:rPr lang="en-US" dirty="0">
                <a:solidFill>
                  <a:srgbClr val="FF0000"/>
                </a:solidFill>
              </a:rPr>
              <a:t>A testing repo, developer repos, and several study repos.</a:t>
            </a:r>
          </a:p>
        </p:txBody>
      </p:sp>
    </p:spTree>
    <p:extLst>
      <p:ext uri="{BB962C8B-B14F-4D97-AF65-F5344CB8AC3E}">
        <p14:creationId xmlns:p14="http://schemas.microsoft.com/office/powerpoint/2010/main" val="38137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0F31-FEFD-5161-910C-768CD5C536A4}"/>
              </a:ext>
            </a:extLst>
          </p:cNvPr>
          <p:cNvSpPr>
            <a:spLocks noGrp="1"/>
          </p:cNvSpPr>
          <p:nvPr>
            <p:ph type="title"/>
          </p:nvPr>
        </p:nvSpPr>
        <p:spPr/>
        <p:txBody>
          <a:bodyPr/>
          <a:lstStyle/>
          <a:p>
            <a:r>
              <a:rPr lang="en-US" dirty="0"/>
              <a:t>Constructing computational lab environment</a:t>
            </a:r>
            <a:br>
              <a:rPr lang="en-US" dirty="0"/>
            </a:br>
            <a:r>
              <a:rPr lang="en-US" sz="2000" b="0" dirty="0"/>
              <a:t>Start from the bottom</a:t>
            </a:r>
          </a:p>
        </p:txBody>
      </p:sp>
      <p:sp>
        <p:nvSpPr>
          <p:cNvPr id="3" name="Content Placeholder 2">
            <a:extLst>
              <a:ext uri="{FF2B5EF4-FFF2-40B4-BE49-F238E27FC236}">
                <a16:creationId xmlns:a16="http://schemas.microsoft.com/office/drawing/2014/main" id="{D909A5DF-3E0F-6F11-CCCA-30ADE68482E9}"/>
              </a:ext>
            </a:extLst>
          </p:cNvPr>
          <p:cNvSpPr>
            <a:spLocks noGrp="1"/>
          </p:cNvSpPr>
          <p:nvPr>
            <p:ph idx="1"/>
          </p:nvPr>
        </p:nvSpPr>
        <p:spPr>
          <a:xfrm>
            <a:off x="365760" y="1345472"/>
            <a:ext cx="11369809" cy="4047778"/>
          </a:xfrm>
        </p:spPr>
        <p:txBody>
          <a:bodyPr/>
          <a:lstStyle/>
          <a:p>
            <a:r>
              <a:rPr lang="en-US" sz="1800" dirty="0"/>
              <a:t>File storage, protection, maintenance, and sharing</a:t>
            </a:r>
          </a:p>
          <a:p>
            <a:pPr lvl="1"/>
            <a:r>
              <a:rPr lang="en-US" sz="1800" dirty="0"/>
              <a:t>Try to avoid deep folder structures &amp; long names</a:t>
            </a:r>
          </a:p>
          <a:p>
            <a:r>
              <a:rPr lang="en-US" sz="1800" dirty="0"/>
              <a:t>Construct software environments</a:t>
            </a:r>
          </a:p>
          <a:p>
            <a:pPr lvl="1"/>
            <a:r>
              <a:rPr lang="en-US" sz="1800" dirty="0"/>
              <a:t>File management tools</a:t>
            </a:r>
          </a:p>
          <a:p>
            <a:pPr lvl="1"/>
            <a:r>
              <a:rPr lang="en-US" sz="1800" dirty="0"/>
              <a:t>Compilation and libraries (</a:t>
            </a:r>
            <a:r>
              <a:rPr lang="en-US" sz="1800" i="1" dirty="0"/>
              <a:t>e.g.</a:t>
            </a:r>
            <a:r>
              <a:rPr lang="en-US" sz="1800" dirty="0"/>
              <a:t>, </a:t>
            </a:r>
            <a:r>
              <a:rPr lang="en-US" sz="1800" dirty="0" err="1"/>
              <a:t>Spack</a:t>
            </a:r>
            <a:r>
              <a:rPr lang="en-US" sz="1800" dirty="0"/>
              <a:t> env)</a:t>
            </a:r>
          </a:p>
          <a:p>
            <a:pPr lvl="1"/>
            <a:r>
              <a:rPr lang="en-US" sz="1800" dirty="0"/>
              <a:t>Data analysis tools (</a:t>
            </a:r>
            <a:r>
              <a:rPr lang="en-US" sz="1800" i="1" dirty="0"/>
              <a:t>e.g.</a:t>
            </a:r>
            <a:r>
              <a:rPr lang="en-US" sz="1800" dirty="0"/>
              <a:t>, python virtual env)</a:t>
            </a:r>
          </a:p>
          <a:p>
            <a:r>
              <a:rPr lang="en-US" sz="1800" dirty="0"/>
              <a:t>Platform-specific build information</a:t>
            </a:r>
          </a:p>
          <a:p>
            <a:r>
              <a:rPr lang="en-US" sz="1800" dirty="0"/>
              <a:t>Platform-specific job scripts</a:t>
            </a:r>
          </a:p>
          <a:p>
            <a:r>
              <a:rPr lang="en-US" sz="1800" dirty="0"/>
              <a:t>Testing and verification</a:t>
            </a:r>
          </a:p>
          <a:p>
            <a:r>
              <a:rPr lang="en-US" sz="1800" dirty="0"/>
              <a:t>Analysis tools</a:t>
            </a:r>
          </a:p>
          <a:p>
            <a:r>
              <a:rPr lang="en-US" sz="1800" dirty="0"/>
              <a:t>Documentation infrastructure &amp; scheme</a:t>
            </a:r>
          </a:p>
          <a:p>
            <a:r>
              <a:rPr lang="en-US" sz="1800" dirty="0"/>
              <a:t>Article infrastructure</a:t>
            </a:r>
          </a:p>
          <a:p>
            <a:pPr marL="0" indent="0">
              <a:buNone/>
            </a:pPr>
            <a:endParaRPr lang="en-US" dirty="0"/>
          </a:p>
        </p:txBody>
      </p:sp>
      <p:sp>
        <p:nvSpPr>
          <p:cNvPr id="4" name="TextBox 3">
            <a:extLst>
              <a:ext uri="{FF2B5EF4-FFF2-40B4-BE49-F238E27FC236}">
                <a16:creationId xmlns:a16="http://schemas.microsoft.com/office/drawing/2014/main" id="{F3ADB0D0-5D15-3A0C-F20E-0CE93BDD6EB5}"/>
              </a:ext>
            </a:extLst>
          </p:cNvPr>
          <p:cNvSpPr txBox="1"/>
          <p:nvPr/>
        </p:nvSpPr>
        <p:spPr>
          <a:xfrm>
            <a:off x="7441552" y="2234917"/>
            <a:ext cx="3502626" cy="738664"/>
          </a:xfrm>
          <a:prstGeom prst="rect">
            <a:avLst/>
          </a:prstGeom>
          <a:noFill/>
        </p:spPr>
        <p:txBody>
          <a:bodyPr wrap="none" lIns="118872" tIns="91440" rIns="118872" bIns="91440" rtlCol="0" anchor="ctr" anchorCtr="0">
            <a:spAutoFit/>
          </a:bodyPr>
          <a:lstStyle/>
          <a:p>
            <a:pPr algn="ctr">
              <a:lnSpc>
                <a:spcPct val="90000"/>
              </a:lnSpc>
            </a:pPr>
            <a:r>
              <a:rPr lang="en-US" sz="2000" dirty="0"/>
              <a:t>Testing environments can be</a:t>
            </a:r>
          </a:p>
          <a:p>
            <a:pPr algn="ctr">
              <a:lnSpc>
                <a:spcPct val="90000"/>
              </a:lnSpc>
            </a:pPr>
            <a:r>
              <a:rPr lang="en-US" sz="2000" dirty="0"/>
              <a:t>more complicated</a:t>
            </a:r>
          </a:p>
        </p:txBody>
      </p:sp>
      <p:sp>
        <p:nvSpPr>
          <p:cNvPr id="5" name="TextBox 4">
            <a:extLst>
              <a:ext uri="{FF2B5EF4-FFF2-40B4-BE49-F238E27FC236}">
                <a16:creationId xmlns:a16="http://schemas.microsoft.com/office/drawing/2014/main" id="{100E82C8-73D2-322D-DC57-F748D1A3FBF9}"/>
              </a:ext>
            </a:extLst>
          </p:cNvPr>
          <p:cNvSpPr txBox="1"/>
          <p:nvPr/>
        </p:nvSpPr>
        <p:spPr>
          <a:xfrm>
            <a:off x="7429722" y="4053379"/>
            <a:ext cx="3769879" cy="738664"/>
          </a:xfrm>
          <a:prstGeom prst="rect">
            <a:avLst/>
          </a:prstGeom>
          <a:noFill/>
        </p:spPr>
        <p:txBody>
          <a:bodyPr wrap="none" lIns="118872" tIns="91440" rIns="118872" bIns="91440" rtlCol="0" anchor="ctr" anchorCtr="0">
            <a:spAutoFit/>
          </a:bodyPr>
          <a:lstStyle/>
          <a:p>
            <a:pPr algn="ctr">
              <a:lnSpc>
                <a:spcPct val="90000"/>
              </a:lnSpc>
            </a:pPr>
            <a:r>
              <a:rPr lang="en-US" sz="2000" dirty="0"/>
              <a:t>Build, test, and officially verify.</a:t>
            </a:r>
          </a:p>
          <a:p>
            <a:pPr algn="ctr">
              <a:lnSpc>
                <a:spcPct val="90000"/>
              </a:lnSpc>
            </a:pPr>
            <a:r>
              <a:rPr lang="en-US" sz="2000" dirty="0"/>
              <a:t>Don’t alter or update afterward.</a:t>
            </a:r>
          </a:p>
        </p:txBody>
      </p:sp>
    </p:spTree>
    <p:extLst>
      <p:ext uri="{BB962C8B-B14F-4D97-AF65-F5344CB8AC3E}">
        <p14:creationId xmlns:p14="http://schemas.microsoft.com/office/powerpoint/2010/main" val="417777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4512-08C1-E3A1-FF75-E001887D8A27}"/>
              </a:ext>
            </a:extLst>
          </p:cNvPr>
          <p:cNvSpPr>
            <a:spLocks noGrp="1"/>
          </p:cNvSpPr>
          <p:nvPr>
            <p:ph type="title"/>
          </p:nvPr>
        </p:nvSpPr>
        <p:spPr/>
        <p:txBody>
          <a:bodyPr/>
          <a:lstStyle/>
          <a:p>
            <a:r>
              <a:rPr lang="en-US" dirty="0"/>
              <a:t>Repos and File Management</a:t>
            </a:r>
          </a:p>
        </p:txBody>
      </p:sp>
      <p:sp>
        <p:nvSpPr>
          <p:cNvPr id="3" name="Content Placeholder 2">
            <a:extLst>
              <a:ext uri="{FF2B5EF4-FFF2-40B4-BE49-F238E27FC236}">
                <a16:creationId xmlns:a16="http://schemas.microsoft.com/office/drawing/2014/main" id="{FE693A2D-9A47-9CA7-8764-C10E4D00CCF5}"/>
              </a:ext>
            </a:extLst>
          </p:cNvPr>
          <p:cNvSpPr>
            <a:spLocks noGrp="1"/>
          </p:cNvSpPr>
          <p:nvPr>
            <p:ph idx="1"/>
          </p:nvPr>
        </p:nvSpPr>
        <p:spPr/>
        <p:txBody>
          <a:bodyPr/>
          <a:lstStyle/>
          <a:p>
            <a:r>
              <a:rPr lang="en-US" dirty="0">
                <a:solidFill>
                  <a:srgbClr val="FF0000"/>
                </a:solidFill>
              </a:rPr>
              <a:t>TODO: Explain code repo, study repo, work clone, and data clone.  Add graphic based on GCE and potentially Bebop.  Include env vars?</a:t>
            </a:r>
          </a:p>
        </p:txBody>
      </p:sp>
    </p:spTree>
    <p:extLst>
      <p:ext uri="{BB962C8B-B14F-4D97-AF65-F5344CB8AC3E}">
        <p14:creationId xmlns:p14="http://schemas.microsoft.com/office/powerpoint/2010/main" val="364554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3D73-BD96-906C-6176-C03D91364275}"/>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362A39C8-4CD4-811F-400F-FD3AA5F61C8E}"/>
              </a:ext>
            </a:extLst>
          </p:cNvPr>
          <p:cNvSpPr>
            <a:spLocks noGrp="1"/>
          </p:cNvSpPr>
          <p:nvPr>
            <p:ph idx="1"/>
          </p:nvPr>
        </p:nvSpPr>
        <p:spPr>
          <a:xfrm>
            <a:off x="365760" y="1405111"/>
            <a:ext cx="11369809" cy="4047778"/>
          </a:xfrm>
        </p:spPr>
        <p:txBody>
          <a:bodyPr/>
          <a:lstStyle/>
          <a:p>
            <a:r>
              <a:rPr lang="en-US" dirty="0"/>
              <a:t>We don’t want a single 10,000 line README </a:t>
            </a:r>
          </a:p>
          <a:p>
            <a:r>
              <a:rPr lang="en-US" dirty="0"/>
              <a:t>Store data next to its metadata and context so that all can understand how it was created and how to use it appropriately.</a:t>
            </a:r>
          </a:p>
          <a:p>
            <a:r>
              <a:rPr lang="en-US" dirty="0"/>
              <a:t>Need flexibility to structure data and documentation in repo according to needs and how study progresses.</a:t>
            </a:r>
          </a:p>
          <a:p>
            <a:r>
              <a:rPr lang="en-US" dirty="0"/>
              <a:t>Lab notebook for changes to sci instrument.</a:t>
            </a:r>
          </a:p>
          <a:p>
            <a:pPr lvl="1"/>
            <a:r>
              <a:rPr lang="en-US" dirty="0"/>
              <a:t>Changes in code repo necessary for study</a:t>
            </a:r>
          </a:p>
          <a:p>
            <a:pPr lvl="1"/>
            <a:r>
              <a:rPr lang="en-US" dirty="0"/>
              <a:t>Changes to SW environments</a:t>
            </a:r>
          </a:p>
          <a:p>
            <a:pPr lvl="1"/>
            <a:r>
              <a:rPr lang="en-US" dirty="0"/>
              <a:t>Changes to build/job files and build system</a:t>
            </a:r>
          </a:p>
          <a:p>
            <a:r>
              <a:rPr lang="en-US" dirty="0"/>
              <a:t>Lab notebook to detail how experiment was designed and how it was carried out.</a:t>
            </a:r>
          </a:p>
          <a:p>
            <a:endParaRPr lang="en-US" dirty="0"/>
          </a:p>
          <a:p>
            <a:endParaRPr lang="en-US" dirty="0"/>
          </a:p>
        </p:txBody>
      </p:sp>
    </p:spTree>
    <p:extLst>
      <p:ext uri="{BB962C8B-B14F-4D97-AF65-F5344CB8AC3E}">
        <p14:creationId xmlns:p14="http://schemas.microsoft.com/office/powerpoint/2010/main" val="2220915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918-BC78-2EF1-2539-B2ACDC0E65CE}"/>
              </a:ext>
            </a:extLst>
          </p:cNvPr>
          <p:cNvSpPr>
            <a:spLocks noGrp="1"/>
          </p:cNvSpPr>
          <p:nvPr>
            <p:ph type="title"/>
          </p:nvPr>
        </p:nvSpPr>
        <p:spPr/>
        <p:txBody>
          <a:bodyPr/>
          <a:lstStyle/>
          <a:p>
            <a:r>
              <a:rPr lang="en-US" dirty="0"/>
              <a:t>Documentation: READMEs</a:t>
            </a:r>
          </a:p>
        </p:txBody>
      </p:sp>
      <p:sp>
        <p:nvSpPr>
          <p:cNvPr id="3" name="Content Placeholder 2">
            <a:extLst>
              <a:ext uri="{FF2B5EF4-FFF2-40B4-BE49-F238E27FC236}">
                <a16:creationId xmlns:a16="http://schemas.microsoft.com/office/drawing/2014/main" id="{DD455FF1-BD49-FBFA-4271-75F52C491A05}"/>
              </a:ext>
            </a:extLst>
          </p:cNvPr>
          <p:cNvSpPr>
            <a:spLocks noGrp="1"/>
          </p:cNvSpPr>
          <p:nvPr>
            <p:ph idx="1"/>
          </p:nvPr>
        </p:nvSpPr>
        <p:spPr/>
        <p:txBody>
          <a:bodyPr/>
          <a:lstStyle/>
          <a:p>
            <a:r>
              <a:rPr lang="en-US" dirty="0"/>
              <a:t>READMEs distributed through folder structure</a:t>
            </a:r>
          </a:p>
          <a:p>
            <a:r>
              <a:rPr lang="en-US" dirty="0"/>
              <a:t>Shouldn’t be too long</a:t>
            </a:r>
          </a:p>
          <a:p>
            <a:r>
              <a:rPr lang="en-US" dirty="0"/>
              <a:t>These should be living docs that function as executive summaries</a:t>
            </a:r>
          </a:p>
          <a:p>
            <a:r>
              <a:rPr lang="en-US" dirty="0"/>
              <a:t>High-level road maps with motivation and conclusions</a:t>
            </a:r>
          </a:p>
        </p:txBody>
      </p:sp>
    </p:spTree>
    <p:extLst>
      <p:ext uri="{BB962C8B-B14F-4D97-AF65-F5344CB8AC3E}">
        <p14:creationId xmlns:p14="http://schemas.microsoft.com/office/powerpoint/2010/main" val="757146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DB7-6EBE-EAE7-245C-E8CEB6C1B46B}"/>
              </a:ext>
            </a:extLst>
          </p:cNvPr>
          <p:cNvSpPr>
            <a:spLocks noGrp="1"/>
          </p:cNvSpPr>
          <p:nvPr>
            <p:ph type="title"/>
          </p:nvPr>
        </p:nvSpPr>
        <p:spPr/>
        <p:txBody>
          <a:bodyPr/>
          <a:lstStyle/>
          <a:p>
            <a:r>
              <a:rPr lang="en-US" dirty="0"/>
              <a:t>Documentation: Data context &amp; metadata</a:t>
            </a:r>
          </a:p>
        </p:txBody>
      </p:sp>
      <p:sp>
        <p:nvSpPr>
          <p:cNvPr id="3" name="Content Placeholder 2">
            <a:extLst>
              <a:ext uri="{FF2B5EF4-FFF2-40B4-BE49-F238E27FC236}">
                <a16:creationId xmlns:a16="http://schemas.microsoft.com/office/drawing/2014/main" id="{13CF6E62-D847-A61B-2158-E6AA4B34F17C}"/>
              </a:ext>
            </a:extLst>
          </p:cNvPr>
          <p:cNvSpPr>
            <a:spLocks noGrp="1"/>
          </p:cNvSpPr>
          <p:nvPr>
            <p:ph idx="1"/>
          </p:nvPr>
        </p:nvSpPr>
        <p:spPr/>
        <p:txBody>
          <a:bodyPr/>
          <a:lstStyle/>
          <a:p>
            <a:r>
              <a:rPr lang="en-US" dirty="0"/>
              <a:t>Try to automate as much as possible</a:t>
            </a:r>
          </a:p>
          <a:p>
            <a:r>
              <a:rPr lang="en-US" dirty="0"/>
              <a:t>Build dates, git hashes, configuration data in file headers</a:t>
            </a:r>
          </a:p>
          <a:p>
            <a:r>
              <a:rPr lang="en-US" dirty="0"/>
              <a:t>A lot of this comes from build &amp; job logs</a:t>
            </a:r>
          </a:p>
        </p:txBody>
      </p:sp>
    </p:spTree>
    <p:extLst>
      <p:ext uri="{BB962C8B-B14F-4D97-AF65-F5344CB8AC3E}">
        <p14:creationId xmlns:p14="http://schemas.microsoft.com/office/powerpoint/2010/main" val="1750469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9461-BF55-DC89-9FF1-089F0D96CE0F}"/>
              </a:ext>
            </a:extLst>
          </p:cNvPr>
          <p:cNvSpPr>
            <a:spLocks noGrp="1"/>
          </p:cNvSpPr>
          <p:nvPr>
            <p:ph type="title"/>
          </p:nvPr>
        </p:nvSpPr>
        <p:spPr/>
        <p:txBody>
          <a:bodyPr/>
          <a:lstStyle/>
          <a:p>
            <a:r>
              <a:rPr lang="en-US" dirty="0"/>
              <a:t>Documentation: </a:t>
            </a:r>
            <a:r>
              <a:rPr lang="en-US" dirty="0" err="1"/>
              <a:t>Jupyter</a:t>
            </a:r>
            <a:r>
              <a:rPr lang="en-US" dirty="0"/>
              <a:t> notebooks</a:t>
            </a:r>
          </a:p>
        </p:txBody>
      </p:sp>
      <p:sp>
        <p:nvSpPr>
          <p:cNvPr id="3" name="Content Placeholder 2">
            <a:extLst>
              <a:ext uri="{FF2B5EF4-FFF2-40B4-BE49-F238E27FC236}">
                <a16:creationId xmlns:a16="http://schemas.microsoft.com/office/drawing/2014/main" id="{4F38CB09-CA6C-8901-732E-A25A6FB14D84}"/>
              </a:ext>
            </a:extLst>
          </p:cNvPr>
          <p:cNvSpPr>
            <a:spLocks noGrp="1"/>
          </p:cNvSpPr>
          <p:nvPr>
            <p:ph idx="1"/>
          </p:nvPr>
        </p:nvSpPr>
        <p:spPr/>
        <p:txBody>
          <a:bodyPr/>
          <a:lstStyle/>
          <a:p>
            <a:r>
              <a:rPr lang="en-US" dirty="0"/>
              <a:t>Jupiter notebook can</a:t>
            </a:r>
          </a:p>
          <a:p>
            <a:pPr lvl="1"/>
            <a:r>
              <a:rPr lang="en-US" dirty="0"/>
              <a:t>Have experimental design up top</a:t>
            </a:r>
          </a:p>
          <a:p>
            <a:pPr lvl="1"/>
            <a:r>
              <a:rPr lang="en-US" dirty="0"/>
              <a:t>Detailed, complete lab notebook detailed env setup and data acquisition next.  Followed by analysis.  Can put conclusions top as well.</a:t>
            </a:r>
          </a:p>
          <a:p>
            <a:r>
              <a:rPr lang="en-US" dirty="0"/>
              <a:t>These are interesting as the desire to put documentation in one place for a related set of data yields a document that contains documentation from different levels of the hierarchy.</a:t>
            </a:r>
          </a:p>
        </p:txBody>
      </p:sp>
    </p:spTree>
    <p:extLst>
      <p:ext uri="{BB962C8B-B14F-4D97-AF65-F5344CB8AC3E}">
        <p14:creationId xmlns:p14="http://schemas.microsoft.com/office/powerpoint/2010/main" val="90430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2D5A-6E35-F96F-5E79-5B41AC221D05}"/>
              </a:ext>
            </a:extLst>
          </p:cNvPr>
          <p:cNvSpPr>
            <a:spLocks noGrp="1"/>
          </p:cNvSpPr>
          <p:nvPr>
            <p:ph type="title"/>
          </p:nvPr>
        </p:nvSpPr>
        <p:spPr/>
        <p:txBody>
          <a:bodyPr/>
          <a:lstStyle/>
          <a:p>
            <a:r>
              <a:rPr lang="en-US" dirty="0"/>
              <a:t>Other lab environments</a:t>
            </a:r>
          </a:p>
        </p:txBody>
      </p:sp>
      <p:sp>
        <p:nvSpPr>
          <p:cNvPr id="3" name="Content Placeholder 2">
            <a:extLst>
              <a:ext uri="{FF2B5EF4-FFF2-40B4-BE49-F238E27FC236}">
                <a16:creationId xmlns:a16="http://schemas.microsoft.com/office/drawing/2014/main" id="{009BAE6A-1E32-3C4B-58A8-10D2890F201C}"/>
              </a:ext>
            </a:extLst>
          </p:cNvPr>
          <p:cNvSpPr>
            <a:spLocks noGrp="1"/>
          </p:cNvSpPr>
          <p:nvPr>
            <p:ph idx="1"/>
          </p:nvPr>
        </p:nvSpPr>
        <p:spPr/>
        <p:txBody>
          <a:bodyPr/>
          <a:lstStyle/>
          <a:p>
            <a:r>
              <a:rPr lang="en-US" dirty="0"/>
              <a:t>Link to Nature paper about building virtual laboratory</a:t>
            </a:r>
          </a:p>
          <a:p>
            <a:r>
              <a:rPr lang="en-US" dirty="0"/>
              <a:t>Aaron’s </a:t>
            </a:r>
            <a:r>
              <a:rPr lang="en-US" dirty="0" err="1"/>
              <a:t>FlashKit</a:t>
            </a:r>
            <a:endParaRPr lang="en-US" dirty="0"/>
          </a:p>
          <a:p>
            <a:r>
              <a:rPr lang="en-US" dirty="0"/>
              <a:t>Ivo’s Popper (Former BSSW fellow)</a:t>
            </a:r>
          </a:p>
          <a:p>
            <a:pPr marL="0" indent="0">
              <a:buNone/>
            </a:pPr>
            <a:endParaRPr lang="en-US" dirty="0"/>
          </a:p>
        </p:txBody>
      </p:sp>
    </p:spTree>
    <p:extLst>
      <p:ext uri="{BB962C8B-B14F-4D97-AF65-F5344CB8AC3E}">
        <p14:creationId xmlns:p14="http://schemas.microsoft.com/office/powerpoint/2010/main" val="701917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A77C-F871-ADA0-6CA2-68C92B681AB0}"/>
              </a:ext>
            </a:extLst>
          </p:cNvPr>
          <p:cNvSpPr>
            <a:spLocks noGrp="1"/>
          </p:cNvSpPr>
          <p:nvPr>
            <p:ph type="title"/>
          </p:nvPr>
        </p:nvSpPr>
        <p:spPr/>
        <p:txBody>
          <a:bodyPr/>
          <a:lstStyle/>
          <a:p>
            <a:r>
              <a:rPr lang="en-US" dirty="0"/>
              <a:t>ANSHU STARTS HERE!</a:t>
            </a:r>
          </a:p>
        </p:txBody>
      </p:sp>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265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D2D-6F7D-4460-33DC-AE1BC71433E3}"/>
              </a:ext>
            </a:extLst>
          </p:cNvPr>
          <p:cNvSpPr>
            <a:spLocks noGrp="1"/>
          </p:cNvSpPr>
          <p:nvPr>
            <p:ph type="title"/>
          </p:nvPr>
        </p:nvSpPr>
        <p:spPr/>
        <p:txBody>
          <a:bodyPr/>
          <a:lstStyle/>
          <a:p>
            <a:r>
              <a:rPr lang="en-US" dirty="0">
                <a:solidFill>
                  <a:srgbClr val="FF0000"/>
                </a:solidFill>
              </a:rPr>
              <a:t>TODO: Add license page in accord with official process</a:t>
            </a:r>
          </a:p>
        </p:txBody>
      </p:sp>
      <p:sp>
        <p:nvSpPr>
          <p:cNvPr id="3" name="Content Placeholder 2">
            <a:extLst>
              <a:ext uri="{FF2B5EF4-FFF2-40B4-BE49-F238E27FC236}">
                <a16:creationId xmlns:a16="http://schemas.microsoft.com/office/drawing/2014/main" id="{A8716687-4F36-A3C7-DF8B-075A834E1B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3331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D62-EA03-92D9-C354-F6DBBAE2A161}"/>
              </a:ext>
            </a:extLst>
          </p:cNvPr>
          <p:cNvSpPr>
            <a:spLocks noGrp="1"/>
          </p:cNvSpPr>
          <p:nvPr>
            <p:ph type="title"/>
          </p:nvPr>
        </p:nvSpPr>
        <p:spPr/>
        <p:txBody>
          <a:bodyPr/>
          <a:lstStyle/>
          <a:p>
            <a:r>
              <a:rPr lang="en-US" dirty="0"/>
              <a:t>My high-level experience</a:t>
            </a:r>
          </a:p>
        </p:txBody>
      </p:sp>
      <p:sp>
        <p:nvSpPr>
          <p:cNvPr id="3" name="Content Placeholder 2">
            <a:extLst>
              <a:ext uri="{FF2B5EF4-FFF2-40B4-BE49-F238E27FC236}">
                <a16:creationId xmlns:a16="http://schemas.microsoft.com/office/drawing/2014/main" id="{C0FE8ED3-F26B-D9BA-DB4F-D33D38F86D90}"/>
              </a:ext>
            </a:extLst>
          </p:cNvPr>
          <p:cNvSpPr>
            <a:spLocks noGrp="1"/>
          </p:cNvSpPr>
          <p:nvPr>
            <p:ph idx="1"/>
          </p:nvPr>
        </p:nvSpPr>
        <p:spPr>
          <a:xfrm>
            <a:off x="365760" y="1504093"/>
            <a:ext cx="11369809" cy="4047778"/>
          </a:xfrm>
        </p:spPr>
        <p:txBody>
          <a:bodyPr/>
          <a:lstStyle/>
          <a:p>
            <a:r>
              <a:rPr lang="en-US" dirty="0"/>
              <a:t>Doing computational science work is hard</a:t>
            </a:r>
          </a:p>
          <a:p>
            <a:r>
              <a:rPr lang="en-US" dirty="0"/>
              <a:t>What is supposed to make the work easier can often make it harder</a:t>
            </a:r>
          </a:p>
          <a:p>
            <a:r>
              <a:rPr lang="en-US" dirty="0"/>
              <a:t>I miss simple, physical laboratories</a:t>
            </a:r>
          </a:p>
          <a:p>
            <a:pPr lvl="1"/>
            <a:r>
              <a:rPr lang="en-US" dirty="0"/>
              <a:t>Work in one space and on the same machines with all tools at hand</a:t>
            </a:r>
          </a:p>
          <a:p>
            <a:pPr lvl="1"/>
            <a:r>
              <a:rPr lang="en-US" dirty="0"/>
              <a:t>Evolution of machines and tools is slow</a:t>
            </a:r>
          </a:p>
          <a:p>
            <a:pPr lvl="1"/>
            <a:r>
              <a:rPr lang="en-US" dirty="0"/>
              <a:t>Your collaborators are usually co-located, ready to share, and ready to talk</a:t>
            </a:r>
          </a:p>
          <a:p>
            <a:pPr lvl="1"/>
            <a:r>
              <a:rPr lang="en-US" dirty="0"/>
              <a:t>Paper lab notebooks are “good enough”</a:t>
            </a:r>
          </a:p>
          <a:p>
            <a:r>
              <a:rPr lang="en-US" dirty="0"/>
              <a:t>I experienced something like an apprenticeship</a:t>
            </a:r>
          </a:p>
          <a:p>
            <a:r>
              <a:rPr lang="en-US" dirty="0"/>
              <a:t>I try to adapt tips, tools, &amp; techniques to computational science world</a:t>
            </a:r>
          </a:p>
        </p:txBody>
      </p:sp>
    </p:spTree>
    <p:extLst>
      <p:ext uri="{BB962C8B-B14F-4D97-AF65-F5344CB8AC3E}">
        <p14:creationId xmlns:p14="http://schemas.microsoft.com/office/powerpoint/2010/main" val="6500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E87B-8C30-88A5-D7E6-8CAF02EF91BE}"/>
              </a:ext>
            </a:extLst>
          </p:cNvPr>
          <p:cNvSpPr>
            <a:spLocks noGrp="1"/>
          </p:cNvSpPr>
          <p:nvPr>
            <p:ph type="title"/>
          </p:nvPr>
        </p:nvSpPr>
        <p:spPr/>
        <p:txBody>
          <a:bodyPr/>
          <a:lstStyle/>
          <a:p>
            <a:r>
              <a:rPr lang="en-US" dirty="0"/>
              <a:t>We never discussed the W in DIKUW!</a:t>
            </a:r>
            <a:br>
              <a:rPr lang="en-US" dirty="0"/>
            </a:br>
            <a:r>
              <a:rPr lang="en-US" sz="2000" b="0" dirty="0"/>
              <a:t>The accumulated wisdom of a community</a:t>
            </a:r>
          </a:p>
        </p:txBody>
      </p:sp>
      <p:sp>
        <p:nvSpPr>
          <p:cNvPr id="3" name="Content Placeholder 2">
            <a:extLst>
              <a:ext uri="{FF2B5EF4-FFF2-40B4-BE49-F238E27FC236}">
                <a16:creationId xmlns:a16="http://schemas.microsoft.com/office/drawing/2014/main" id="{A8572FF8-BC04-F06D-94C4-785057985DB6}"/>
              </a:ext>
            </a:extLst>
          </p:cNvPr>
          <p:cNvSpPr>
            <a:spLocks noGrp="1"/>
          </p:cNvSpPr>
          <p:nvPr>
            <p:ph idx="1"/>
          </p:nvPr>
        </p:nvSpPr>
        <p:spPr>
          <a:xfrm>
            <a:off x="365760" y="2430386"/>
            <a:ext cx="4371859" cy="4047778"/>
          </a:xfrm>
        </p:spPr>
        <p:txBody>
          <a:bodyPr/>
          <a:lstStyle/>
          <a:p>
            <a:pPr marL="0" indent="0">
              <a:buNone/>
            </a:pPr>
            <a:r>
              <a:rPr lang="en-US" sz="2000" b="1" dirty="0"/>
              <a:t>General</a:t>
            </a:r>
          </a:p>
          <a:p>
            <a:r>
              <a:rPr lang="en-US" sz="1800" dirty="0"/>
              <a:t>The devil’s in the details</a:t>
            </a:r>
          </a:p>
          <a:p>
            <a:r>
              <a:rPr lang="en-US" sz="1800" dirty="0"/>
              <a:t>If it’s worth doing, it’s worth doing well</a:t>
            </a:r>
          </a:p>
          <a:p>
            <a:r>
              <a:rPr lang="en-US" sz="1800" dirty="0"/>
              <a:t>Perfect is the enemy of good</a:t>
            </a:r>
          </a:p>
          <a:p>
            <a:r>
              <a:rPr lang="en-US" sz="1800" dirty="0"/>
              <a:t>It’s better to be correct, than fast</a:t>
            </a:r>
          </a:p>
        </p:txBody>
      </p:sp>
      <p:sp>
        <p:nvSpPr>
          <p:cNvPr id="4" name="Content Placeholder 2">
            <a:extLst>
              <a:ext uri="{FF2B5EF4-FFF2-40B4-BE49-F238E27FC236}">
                <a16:creationId xmlns:a16="http://schemas.microsoft.com/office/drawing/2014/main" id="{FC9C731C-0606-62AA-90A8-360BB26D75B6}"/>
              </a:ext>
            </a:extLst>
          </p:cNvPr>
          <p:cNvSpPr txBox="1">
            <a:spLocks/>
          </p:cNvSpPr>
          <p:nvPr/>
        </p:nvSpPr>
        <p:spPr bwMode="auto">
          <a:xfrm>
            <a:off x="7997107" y="2430386"/>
            <a:ext cx="399486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Software</a:t>
            </a:r>
          </a:p>
          <a:p>
            <a:r>
              <a:rPr lang="en-US" sz="1800" dirty="0"/>
              <a:t>Code is meant to be written once and read many times</a:t>
            </a:r>
          </a:p>
          <a:p>
            <a:r>
              <a:rPr lang="en-US" sz="1800" dirty="0"/>
              <a:t>Premature optimization is the root of all evil – Donald Knuth</a:t>
            </a:r>
          </a:p>
          <a:p>
            <a:r>
              <a:rPr lang="en-US" sz="1800" dirty="0"/>
              <a:t>Beware of code smells</a:t>
            </a:r>
          </a:p>
        </p:txBody>
      </p:sp>
      <p:sp>
        <p:nvSpPr>
          <p:cNvPr id="6" name="TextBox 5">
            <a:extLst>
              <a:ext uri="{FF2B5EF4-FFF2-40B4-BE49-F238E27FC236}">
                <a16:creationId xmlns:a16="http://schemas.microsoft.com/office/drawing/2014/main" id="{BC38F905-5A95-A48D-5C18-0AE608BB3FC5}"/>
              </a:ext>
            </a:extLst>
          </p:cNvPr>
          <p:cNvSpPr txBox="1"/>
          <p:nvPr/>
        </p:nvSpPr>
        <p:spPr>
          <a:xfrm>
            <a:off x="2750436" y="1528434"/>
            <a:ext cx="7310912" cy="517065"/>
          </a:xfrm>
          <a:prstGeom prst="rect">
            <a:avLst/>
          </a:prstGeom>
          <a:noFill/>
        </p:spPr>
        <p:txBody>
          <a:bodyPr wrap="none" lIns="118872" tIns="91440" rIns="118872" bIns="91440" rtlCol="0" anchor="ctr" anchorCtr="0">
            <a:spAutoFit/>
          </a:bodyPr>
          <a:lstStyle/>
          <a:p>
            <a:pPr>
              <a:lnSpc>
                <a:spcPct val="90000"/>
              </a:lnSpc>
            </a:pPr>
            <a:r>
              <a:rPr lang="en-US" sz="2400" dirty="0"/>
              <a:t>In life and in labs we learn and repeat short phrases</a:t>
            </a:r>
          </a:p>
        </p:txBody>
      </p:sp>
      <p:sp>
        <p:nvSpPr>
          <p:cNvPr id="7" name="Content Placeholder 2">
            <a:extLst>
              <a:ext uri="{FF2B5EF4-FFF2-40B4-BE49-F238E27FC236}">
                <a16:creationId xmlns:a16="http://schemas.microsoft.com/office/drawing/2014/main" id="{F9EFB727-D2D8-C6AE-756D-2A3FF6BEF817}"/>
              </a:ext>
            </a:extLst>
          </p:cNvPr>
          <p:cNvSpPr txBox="1">
            <a:spLocks/>
          </p:cNvSpPr>
          <p:nvPr/>
        </p:nvSpPr>
        <p:spPr bwMode="auto">
          <a:xfrm>
            <a:off x="4776148" y="2430386"/>
            <a:ext cx="325948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b="1" dirty="0"/>
              <a:t>Experimental</a:t>
            </a:r>
          </a:p>
          <a:p>
            <a:r>
              <a:rPr lang="en-US" sz="1800" dirty="0"/>
              <a:t>Know your tools</a:t>
            </a:r>
          </a:p>
          <a:p>
            <a:r>
              <a:rPr lang="en-US" sz="1800" dirty="0"/>
              <a:t>Use the right tool for the job</a:t>
            </a:r>
          </a:p>
          <a:p>
            <a:r>
              <a:rPr lang="en-US" sz="1800" dirty="0"/>
              <a:t>Measure twice, cut once</a:t>
            </a:r>
          </a:p>
          <a:p>
            <a:r>
              <a:rPr lang="en-US" sz="1800" dirty="0"/>
              <a:t>Clean your workspace</a:t>
            </a:r>
          </a:p>
        </p:txBody>
      </p:sp>
    </p:spTree>
    <p:extLst>
      <p:ext uri="{BB962C8B-B14F-4D97-AF65-F5344CB8AC3E}">
        <p14:creationId xmlns:p14="http://schemas.microsoft.com/office/powerpoint/2010/main" val="245934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72DE-BA02-39B1-83E4-A1429EC50FD2}"/>
              </a:ext>
            </a:extLst>
          </p:cNvPr>
          <p:cNvSpPr>
            <a:spLocks noGrp="1"/>
          </p:cNvSpPr>
          <p:nvPr>
            <p:ph type="title"/>
          </p:nvPr>
        </p:nvSpPr>
        <p:spPr/>
        <p:txBody>
          <a:bodyPr/>
          <a:lstStyle/>
          <a:p>
            <a:r>
              <a:rPr lang="en-US" dirty="0"/>
              <a:t>Know your tools</a:t>
            </a:r>
          </a:p>
        </p:txBody>
      </p:sp>
      <p:sp>
        <p:nvSpPr>
          <p:cNvPr id="3" name="Content Placeholder 2">
            <a:extLst>
              <a:ext uri="{FF2B5EF4-FFF2-40B4-BE49-F238E27FC236}">
                <a16:creationId xmlns:a16="http://schemas.microsoft.com/office/drawing/2014/main" id="{57F58EF6-4610-3BD1-CB7F-1D05E8C0C4FA}"/>
              </a:ext>
            </a:extLst>
          </p:cNvPr>
          <p:cNvSpPr>
            <a:spLocks noGrp="1"/>
          </p:cNvSpPr>
          <p:nvPr>
            <p:ph idx="1"/>
          </p:nvPr>
        </p:nvSpPr>
        <p:spPr>
          <a:xfrm>
            <a:off x="365761" y="1737360"/>
            <a:ext cx="5145578" cy="4047778"/>
          </a:xfrm>
        </p:spPr>
        <p:txBody>
          <a:bodyPr/>
          <a:lstStyle/>
          <a:p>
            <a:pPr marL="0" indent="0">
              <a:buNone/>
            </a:pPr>
            <a:r>
              <a:rPr lang="en-US" b="1" dirty="0"/>
              <a:t>Experimental World</a:t>
            </a:r>
          </a:p>
          <a:p>
            <a:endParaRPr lang="en-US" dirty="0"/>
          </a:p>
        </p:txBody>
      </p:sp>
      <p:sp>
        <p:nvSpPr>
          <p:cNvPr id="4" name="Content Placeholder 2">
            <a:extLst>
              <a:ext uri="{FF2B5EF4-FFF2-40B4-BE49-F238E27FC236}">
                <a16:creationId xmlns:a16="http://schemas.microsoft.com/office/drawing/2014/main" id="{85BCDC36-FA50-8834-5FC1-32611BCE6444}"/>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How much should you understand of library building? Is it OK to use </a:t>
            </a:r>
            <a:r>
              <a:rPr lang="en-US" dirty="0" err="1"/>
              <a:t>Spack</a:t>
            </a:r>
            <a:r>
              <a:rPr lang="en-US" dirty="0"/>
              <a:t> blindly?</a:t>
            </a:r>
          </a:p>
          <a:p>
            <a:r>
              <a:rPr lang="en-US" dirty="0"/>
              <a:t>For productivity languages, if you have a function with 10 optional variables, you should know what each does and set each one.</a:t>
            </a:r>
          </a:p>
          <a:p>
            <a:r>
              <a:rPr lang="en-US" dirty="0"/>
              <a:t>If you design a library, make sure that users can learn how to use your tool.</a:t>
            </a:r>
          </a:p>
        </p:txBody>
      </p:sp>
    </p:spTree>
    <p:extLst>
      <p:ext uri="{BB962C8B-B14F-4D97-AF65-F5344CB8AC3E}">
        <p14:creationId xmlns:p14="http://schemas.microsoft.com/office/powerpoint/2010/main" val="424576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61D9-BB6B-6B85-F94B-BA9854A82DB6}"/>
              </a:ext>
            </a:extLst>
          </p:cNvPr>
          <p:cNvSpPr>
            <a:spLocks noGrp="1"/>
          </p:cNvSpPr>
          <p:nvPr>
            <p:ph type="title"/>
          </p:nvPr>
        </p:nvSpPr>
        <p:spPr/>
        <p:txBody>
          <a:bodyPr/>
          <a:lstStyle/>
          <a:p>
            <a:r>
              <a:rPr lang="en-US" dirty="0"/>
              <a:t>Know your tools: Example</a:t>
            </a:r>
          </a:p>
        </p:txBody>
      </p:sp>
      <p:sp>
        <p:nvSpPr>
          <p:cNvPr id="3" name="Content Placeholder 2">
            <a:extLst>
              <a:ext uri="{FF2B5EF4-FFF2-40B4-BE49-F238E27FC236}">
                <a16:creationId xmlns:a16="http://schemas.microsoft.com/office/drawing/2014/main" id="{697539F3-699D-1387-5F34-719A763151A1}"/>
              </a:ext>
            </a:extLst>
          </p:cNvPr>
          <p:cNvSpPr>
            <a:spLocks noGrp="1"/>
          </p:cNvSpPr>
          <p:nvPr>
            <p:ph idx="1"/>
          </p:nvPr>
        </p:nvSpPr>
        <p:spPr/>
        <p:txBody>
          <a:bodyPr/>
          <a:lstStyle/>
          <a:p>
            <a:r>
              <a:rPr lang="en-US" dirty="0"/>
              <a:t>Add in LDD output for the same module list but using python and anaconda.</a:t>
            </a:r>
          </a:p>
          <a:p>
            <a:r>
              <a:rPr lang="en-US" dirty="0"/>
              <a:t>Point out that the dependencies change</a:t>
            </a:r>
          </a:p>
        </p:txBody>
      </p:sp>
    </p:spTree>
    <p:extLst>
      <p:ext uri="{BB962C8B-B14F-4D97-AF65-F5344CB8AC3E}">
        <p14:creationId xmlns:p14="http://schemas.microsoft.com/office/powerpoint/2010/main" val="250338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E06C-9F3C-9217-C7B3-9FA0C260FA01}"/>
              </a:ext>
            </a:extLst>
          </p:cNvPr>
          <p:cNvSpPr>
            <a:spLocks noGrp="1"/>
          </p:cNvSpPr>
          <p:nvPr>
            <p:ph type="title"/>
          </p:nvPr>
        </p:nvSpPr>
        <p:spPr/>
        <p:txBody>
          <a:bodyPr/>
          <a:lstStyle/>
          <a:p>
            <a:r>
              <a:rPr lang="en-US" dirty="0"/>
              <a:t>Measure twice, cut once</a:t>
            </a:r>
          </a:p>
        </p:txBody>
      </p:sp>
      <p:sp>
        <p:nvSpPr>
          <p:cNvPr id="4" name="Content Placeholder 2">
            <a:extLst>
              <a:ext uri="{FF2B5EF4-FFF2-40B4-BE49-F238E27FC236}">
                <a16:creationId xmlns:a16="http://schemas.microsoft.com/office/drawing/2014/main" id="{2C6FC67E-CCBA-DE3F-AD5C-7D0D88344E66}"/>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Some actions are not reversible</a:t>
            </a:r>
          </a:p>
          <a:p>
            <a:r>
              <a:rPr lang="en-US" dirty="0"/>
              <a:t>Don’t waste materials</a:t>
            </a:r>
          </a:p>
          <a:p>
            <a:r>
              <a:rPr lang="en-US" dirty="0"/>
              <a:t>Don’t waste time &amp; effort</a:t>
            </a:r>
          </a:p>
          <a:p>
            <a:endParaRPr lang="en-US" dirty="0"/>
          </a:p>
        </p:txBody>
      </p:sp>
      <p:sp>
        <p:nvSpPr>
          <p:cNvPr id="5" name="Content Placeholder 2">
            <a:extLst>
              <a:ext uri="{FF2B5EF4-FFF2-40B4-BE49-F238E27FC236}">
                <a16:creationId xmlns:a16="http://schemas.microsoft.com/office/drawing/2014/main" id="{5D4B9335-3FCA-6503-DD7C-20B134A081E5}"/>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Do appropriate level of planning</a:t>
            </a:r>
          </a:p>
          <a:p>
            <a:r>
              <a:rPr lang="en-US" dirty="0"/>
              <a:t>Don’t waste energy</a:t>
            </a:r>
          </a:p>
          <a:p>
            <a:r>
              <a:rPr lang="en-US" dirty="0"/>
              <a:t>Don’t waste core hours</a:t>
            </a:r>
          </a:p>
          <a:p>
            <a:r>
              <a:rPr lang="en-US" dirty="0"/>
              <a:t>Don’t produce bad data</a:t>
            </a:r>
          </a:p>
          <a:p>
            <a:r>
              <a:rPr lang="en-US" dirty="0"/>
              <a:t>Long-term efficiency</a:t>
            </a:r>
          </a:p>
          <a:p>
            <a:r>
              <a:rPr lang="en-US" dirty="0"/>
              <a:t>Maximize scientific impact</a:t>
            </a:r>
          </a:p>
        </p:txBody>
      </p:sp>
    </p:spTree>
    <p:extLst>
      <p:ext uri="{BB962C8B-B14F-4D97-AF65-F5344CB8AC3E}">
        <p14:creationId xmlns:p14="http://schemas.microsoft.com/office/powerpoint/2010/main" val="55302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9715-D2C2-73F0-C930-3D45C44AF700}"/>
              </a:ext>
            </a:extLst>
          </p:cNvPr>
          <p:cNvSpPr>
            <a:spLocks noGrp="1"/>
          </p:cNvSpPr>
          <p:nvPr>
            <p:ph type="title"/>
          </p:nvPr>
        </p:nvSpPr>
        <p:spPr/>
        <p:txBody>
          <a:bodyPr/>
          <a:lstStyle/>
          <a:p>
            <a:r>
              <a:rPr lang="en-US" dirty="0"/>
              <a:t>Clean your workspace</a:t>
            </a:r>
          </a:p>
        </p:txBody>
      </p:sp>
      <p:sp>
        <p:nvSpPr>
          <p:cNvPr id="4" name="Content Placeholder 2">
            <a:extLst>
              <a:ext uri="{FF2B5EF4-FFF2-40B4-BE49-F238E27FC236}">
                <a16:creationId xmlns:a16="http://schemas.microsoft.com/office/drawing/2014/main" id="{64B59F6F-CFBD-AA50-42A5-DE34EBEFDF7E}"/>
              </a:ext>
            </a:extLst>
          </p:cNvPr>
          <p:cNvSpPr>
            <a:spLocks noGrp="1"/>
          </p:cNvSpPr>
          <p:nvPr>
            <p:ph idx="1"/>
          </p:nvPr>
        </p:nvSpPr>
        <p:spPr>
          <a:xfrm>
            <a:off x="365761" y="1737360"/>
            <a:ext cx="5145578" cy="4047778"/>
          </a:xfrm>
        </p:spPr>
        <p:txBody>
          <a:bodyPr/>
          <a:lstStyle/>
          <a:p>
            <a:pPr marL="0" indent="0">
              <a:buNone/>
            </a:pPr>
            <a:r>
              <a:rPr lang="en-US" b="1" dirty="0"/>
              <a:t>Experimental World</a:t>
            </a:r>
          </a:p>
          <a:p>
            <a:endParaRPr lang="en-US" dirty="0"/>
          </a:p>
        </p:txBody>
      </p:sp>
      <p:sp>
        <p:nvSpPr>
          <p:cNvPr id="5" name="Content Placeholder 2">
            <a:extLst>
              <a:ext uri="{FF2B5EF4-FFF2-40B4-BE49-F238E27FC236}">
                <a16:creationId xmlns:a16="http://schemas.microsoft.com/office/drawing/2014/main" id="{1DE2A193-506E-1F4E-20F3-06F187CF7FE6}"/>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Write good commit messages</a:t>
            </a:r>
          </a:p>
          <a:p>
            <a:r>
              <a:rPr lang="en-US" dirty="0"/>
              <a:t>Maintain issues and PRs up-to-date</a:t>
            </a:r>
          </a:p>
          <a:p>
            <a:r>
              <a:rPr lang="en-US" dirty="0"/>
              <a:t>Don’t leave clones in undocumented intermediate state</a:t>
            </a:r>
          </a:p>
          <a:p>
            <a:r>
              <a:rPr lang="en-US" dirty="0"/>
              <a:t>Maintain documentation as you work</a:t>
            </a:r>
          </a:p>
          <a:p>
            <a:endParaRPr lang="en-US" b="1" dirty="0"/>
          </a:p>
        </p:txBody>
      </p:sp>
    </p:spTree>
    <p:extLst>
      <p:ext uri="{BB962C8B-B14F-4D97-AF65-F5344CB8AC3E}">
        <p14:creationId xmlns:p14="http://schemas.microsoft.com/office/powerpoint/2010/main" val="42688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0C7-16EB-89C7-DC5D-FCFF023B0BD0}"/>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A89CA5B2-D3EA-44A2-78F3-199F8270FCA2}"/>
              </a:ext>
            </a:extLst>
          </p:cNvPr>
          <p:cNvSpPr>
            <a:spLocks noGrp="1"/>
          </p:cNvSpPr>
          <p:nvPr>
            <p:ph idx="1"/>
          </p:nvPr>
        </p:nvSpPr>
        <p:spPr>
          <a:xfrm>
            <a:off x="365760" y="1242831"/>
            <a:ext cx="11369809" cy="4047778"/>
          </a:xfrm>
        </p:spPr>
        <p:txBody>
          <a:bodyPr/>
          <a:lstStyle/>
          <a:p>
            <a:r>
              <a:rPr lang="en-US" dirty="0"/>
              <a:t>In an experimental lab,</a:t>
            </a:r>
          </a:p>
          <a:p>
            <a:pPr lvl="1"/>
            <a:r>
              <a:rPr lang="en-US" dirty="0"/>
              <a:t>I want to have all my tools at hand, clean, and ready for use,</a:t>
            </a:r>
          </a:p>
          <a:p>
            <a:pPr lvl="1"/>
            <a:r>
              <a:rPr lang="en-US" dirty="0"/>
              <a:t>I want to know how to use my tools,</a:t>
            </a:r>
          </a:p>
          <a:p>
            <a:pPr lvl="1"/>
            <a:r>
              <a:rPr lang="en-US" dirty="0"/>
              <a:t>I want to have my instrument characterized and configured so that I know that I am collecting the correct data and so that I know how to use the data appropriately, </a:t>
            </a:r>
          </a:p>
          <a:p>
            <a:pPr lvl="1"/>
            <a:r>
              <a:rPr lang="en-US" dirty="0"/>
              <a:t>If something is broken or underperforming, I want to know if I can use it and if so how it will affect my science,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p:txBody>
      </p:sp>
    </p:spTree>
    <p:extLst>
      <p:ext uri="{BB962C8B-B14F-4D97-AF65-F5344CB8AC3E}">
        <p14:creationId xmlns:p14="http://schemas.microsoft.com/office/powerpoint/2010/main" val="138566744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6031</TotalTime>
  <Words>1950</Words>
  <Application>Microsoft Macintosh PowerPoint</Application>
  <PresentationFormat>Custom</PresentationFormat>
  <Paragraphs>179</Paragraphs>
  <Slides>19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 Black</vt:lpstr>
      <vt:lpstr>Calibri</vt:lpstr>
      <vt:lpstr>Presentations (Wide Screen)</vt:lpstr>
      <vt:lpstr>Managing Computational Experiments</vt:lpstr>
      <vt:lpstr>TODO: Add license page in accord with official process</vt:lpstr>
      <vt:lpstr>My high-level experience</vt:lpstr>
      <vt:lpstr>We never discussed the W in DIKUW! The accumulated wisdom of a community</vt:lpstr>
      <vt:lpstr>Know your tools</vt:lpstr>
      <vt:lpstr>Know your tools: Example</vt:lpstr>
      <vt:lpstr>Measure twice, cut once</vt:lpstr>
      <vt:lpstr>Clean your workspace</vt:lpstr>
      <vt:lpstr>Experimental laboratory environment</vt:lpstr>
      <vt:lpstr>Computational laboratory environments</vt:lpstr>
      <vt:lpstr>A system of repositories</vt:lpstr>
      <vt:lpstr>Constructing computational lab environment Start from the bottom</vt:lpstr>
      <vt:lpstr>Repos and File Management</vt:lpstr>
      <vt:lpstr>Documentation</vt:lpstr>
      <vt:lpstr>Documentation: READMEs</vt:lpstr>
      <vt:lpstr>Documentation: Data context &amp; metadata</vt:lpstr>
      <vt:lpstr>Documentation: Jupyter notebooks</vt:lpstr>
      <vt:lpstr>Other lab environments</vt:lpstr>
      <vt:lpstr>ANSHU STARTS HERE!</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715</cp:revision>
  <cp:lastPrinted>2017-11-02T18:35:01Z</cp:lastPrinted>
  <dcterms:created xsi:type="dcterms:W3CDTF">2018-11-06T17:28:56Z</dcterms:created>
  <dcterms:modified xsi:type="dcterms:W3CDTF">2022-07-22T17:16:09Z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