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7"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12" d="100"/>
          <a:sy n="112" d="100"/>
        </p:scale>
        <p:origin x="1048"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4/18/23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4/18/23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sc22-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err="1"/>
              <a:t>Anshu</a:t>
            </a:r>
            <a:r>
              <a:rPr lang="en-US" dirty="0"/>
              <a:t> </a:t>
            </a:r>
            <a:r>
              <a:rPr lang="en-US"/>
              <a:t>Dubey and David </a:t>
            </a:r>
            <a:r>
              <a:rPr lang="en-US" dirty="0"/>
              <a:t>Rogers</a:t>
            </a:r>
          </a:p>
          <a:p>
            <a:endParaRPr lang="en-US" dirty="0"/>
          </a:p>
          <a:p>
            <a:r>
              <a:rPr lang="en-US" dirty="0"/>
              <a:t>Better Scientific Software tutorial @ ISC23</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27B013D-2A37-394C-04C5-C2C1288435A5}"/>
              </a:ext>
            </a:extLst>
          </p:cNvPr>
          <p:cNvSpPr txBox="1"/>
          <p:nvPr/>
        </p:nvSpPr>
        <p:spPr>
          <a:xfrm>
            <a:off x="1523523" y="4456959"/>
            <a:ext cx="9141778" cy="1098762"/>
          </a:xfrm>
          <a:prstGeom prst="rect">
            <a:avLst/>
          </a:prstGeom>
          <a:solidFill>
            <a:srgbClr val="FFFF00"/>
          </a:solidFill>
          <a:ln w="28575">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a BOF on a similar topic at ISC23: </a:t>
            </a:r>
            <a:r>
              <a:rPr lang="en-US" sz="2400" dirty="0">
                <a:hlinkClick r:id="rId4"/>
              </a:rPr>
              <a:t>https://bssw.io/events/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353381737"/>
              </p:ext>
            </p:extLst>
          </p:nvPr>
        </p:nvGraphicFramePr>
        <p:xfrm>
          <a:off x="365759" y="866432"/>
          <a:ext cx="11372472" cy="5265420"/>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70421">
                  <a:extLst>
                    <a:ext uri="{9D8B030D-6E8A-4147-A177-3AD203B41FA5}">
                      <a16:colId xmlns:a16="http://schemas.microsoft.com/office/drawing/2014/main" val="1261297711"/>
                    </a:ext>
                  </a:extLst>
                </a:gridCol>
                <a:gridCol w="4415657">
                  <a:extLst>
                    <a:ext uri="{9D8B030D-6E8A-4147-A177-3AD203B41FA5}">
                      <a16:colId xmlns:a16="http://schemas.microsoft.com/office/drawing/2014/main" val="3622604584"/>
                    </a:ext>
                  </a:extLst>
                </a:gridCol>
              </a:tblGrid>
              <a:tr h="393875">
                <a:tc>
                  <a:txBody>
                    <a:bodyPr/>
                    <a:lstStyle/>
                    <a:p>
                      <a:pPr algn="r"/>
                      <a:r>
                        <a:rPr lang="en-US" sz="1600" dirty="0">
                          <a:effectLst/>
                        </a:rPr>
                        <a:t>Time (CDT)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pPr algn="r"/>
                      <a:r>
                        <a:rPr lang="en-US" sz="1600" dirty="0">
                          <a:effectLst/>
                        </a:rPr>
                        <a:t>2:00 PM</a:t>
                      </a:r>
                    </a:p>
                  </a:txBody>
                  <a:tcPr marL="142875" marR="142875" marT="95250" marB="95250" anchor="ctr"/>
                </a:tc>
                <a:tc>
                  <a:txBody>
                    <a:bodyPr/>
                    <a:lstStyle/>
                    <a:p>
                      <a:r>
                        <a:rPr lang="en-US" sz="1600" dirty="0">
                          <a:effectLst/>
                        </a:rPr>
                        <a:t>Introduction</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effectLst/>
                        </a:rPr>
                        <a:t>Anshu</a:t>
                      </a:r>
                      <a:r>
                        <a:rPr lang="en-US" sz="1600" dirty="0">
                          <a:effectLst/>
                        </a:rPr>
                        <a:t> Dubey (ANL)</a:t>
                      </a:r>
                    </a:p>
                  </a:txBody>
                  <a:tcPr marL="142875" marR="142875" marT="95250" marB="95250" anchor="ctr"/>
                </a:tc>
                <a:extLst>
                  <a:ext uri="{0D108BD9-81ED-4DB2-BD59-A6C34878D82A}">
                    <a16:rowId xmlns:a16="http://schemas.microsoft.com/office/drawing/2014/main" val="763903436"/>
                  </a:ext>
                </a:extLst>
              </a:tr>
              <a:tr h="393875">
                <a:tc>
                  <a:txBody>
                    <a:bodyPr/>
                    <a:lstStyle/>
                    <a:p>
                      <a:pPr algn="r"/>
                      <a:r>
                        <a:rPr lang="en-US" sz="1600" dirty="0">
                          <a:effectLst/>
                        </a:rPr>
                        <a:t>2:05 PM</a:t>
                      </a:r>
                    </a:p>
                  </a:txBody>
                  <a:tcPr marL="142875" marR="142875" marT="95250" marB="95250" anchor="ctr"/>
                </a:tc>
                <a:tc>
                  <a:txBody>
                    <a:bodyPr/>
                    <a:lstStyle/>
                    <a:p>
                      <a:r>
                        <a:rPr lang="en-US" sz="1600">
                          <a:effectLst/>
                        </a:rPr>
                        <a:t>Motivation and Overview of Best Practices in HPC Software Development</a:t>
                      </a:r>
                    </a:p>
                  </a:txBody>
                  <a:tcPr marL="142875" marR="142875" marT="95250" marB="95250" anchor="ctr"/>
                </a:tc>
                <a:tc>
                  <a:txBody>
                    <a:bodyPr/>
                    <a:lstStyle/>
                    <a:p>
                      <a:r>
                        <a:rPr lang="en-US" sz="1600" dirty="0" err="1">
                          <a:effectLst/>
                        </a:rPr>
                        <a:t>Anshu</a:t>
                      </a:r>
                      <a:r>
                        <a:rPr lang="en-US" sz="1600" dirty="0">
                          <a:effectLst/>
                        </a:rPr>
                        <a:t> Dubey (ANL)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sz="1600" dirty="0">
                          <a:effectLst/>
                        </a:rPr>
                        <a:t>2:25 PM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dirty="0" err="1">
                          <a:effectLst/>
                        </a:rPr>
                        <a:t>Anshu</a:t>
                      </a:r>
                      <a:r>
                        <a:rPr lang="en-US" sz="1600" dirty="0">
                          <a:effectLst/>
                        </a:rPr>
                        <a:t> Dubey (ANL)</a:t>
                      </a: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sz="1600" dirty="0">
                          <a:effectLst/>
                        </a:rPr>
                        <a:t>3:00 PM</a:t>
                      </a:r>
                    </a:p>
                  </a:txBody>
                  <a:tcPr marL="142875" marR="142875" marT="95250" marB="95250" anchor="ctr"/>
                </a:tc>
                <a:tc>
                  <a:txBody>
                    <a:bodyPr/>
                    <a:lstStyle/>
                    <a:p>
                      <a:r>
                        <a:rPr lang="en-US" sz="1600" i="0" dirty="0">
                          <a:effectLst/>
                        </a:rPr>
                        <a:t>Software Testing and Verification</a:t>
                      </a:r>
                    </a:p>
                  </a:txBody>
                  <a:tcPr marL="142875" marR="142875" marT="95250" marB="95250" anchor="ctr"/>
                </a:tc>
                <a:tc>
                  <a:txBody>
                    <a:bodyPr/>
                    <a:lstStyle/>
                    <a:p>
                      <a:r>
                        <a:rPr lang="en-US" sz="1600" dirty="0">
                          <a:effectLst/>
                        </a:rPr>
                        <a:t>David Rogers (ORNL)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sz="1600" dirty="0">
                          <a:effectLst/>
                        </a:rPr>
                        <a:t>4:00 PM</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effectLst/>
                        </a:rPr>
                        <a:t>Break</a:t>
                      </a:r>
                    </a:p>
                  </a:txBody>
                  <a:tcPr marL="142875" marR="142875" marT="95250" marB="95250" anchor="ctr"/>
                </a:tc>
                <a:tc>
                  <a:txBody>
                    <a:bodyPr/>
                    <a:lstStyle/>
                    <a:p>
                      <a:endParaRPr lang="en-US" sz="1600" dirty="0">
                        <a:effectLst/>
                      </a:endParaRPr>
                    </a:p>
                  </a:txBody>
                  <a:tcPr marL="142875" marR="142875" marT="95250" marB="95250" anchor="ctr"/>
                </a:tc>
                <a:extLst>
                  <a:ext uri="{0D108BD9-81ED-4DB2-BD59-A6C34878D82A}">
                    <a16:rowId xmlns:a16="http://schemas.microsoft.com/office/drawing/2014/main" val="110245607"/>
                  </a:ext>
                </a:extLst>
              </a:tr>
              <a:tr h="393875">
                <a:tc>
                  <a:txBody>
                    <a:bodyPr/>
                    <a:lstStyle/>
                    <a:p>
                      <a:pPr algn="r"/>
                      <a:r>
                        <a:rPr lang="en-US" sz="1600" dirty="0">
                          <a:effectLst/>
                        </a:rPr>
                        <a:t>4:30 PM</a:t>
                      </a:r>
                    </a:p>
                  </a:txBody>
                  <a:tcPr marL="142875" marR="142875" marT="95250" marB="952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effectLst/>
                        </a:rPr>
                        <a:t>Software Packaging</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David Rogers (ORNL)</a:t>
                      </a:r>
                    </a:p>
                  </a:txBody>
                  <a:tcPr marL="142875" marR="142875" marT="95250" marB="95250" anchor="ctr"/>
                </a:tc>
                <a:extLst>
                  <a:ext uri="{0D108BD9-81ED-4DB2-BD59-A6C34878D82A}">
                    <a16:rowId xmlns:a16="http://schemas.microsoft.com/office/drawing/2014/main" val="1951011699"/>
                  </a:ext>
                </a:extLst>
              </a:tr>
              <a:tr h="393875">
                <a:tc>
                  <a:txBody>
                    <a:bodyPr/>
                    <a:lstStyle/>
                    <a:p>
                      <a:pPr algn="r"/>
                      <a:r>
                        <a:rPr lang="en-US" sz="1600" dirty="0">
                          <a:effectLst/>
                        </a:rPr>
                        <a:t>5:00 PM</a:t>
                      </a:r>
                    </a:p>
                  </a:txBody>
                  <a:tcPr marL="142875" marR="142875" marT="95250" marB="95250" anchor="ctr"/>
                </a:tc>
                <a:tc>
                  <a:txBody>
                    <a:bodyPr/>
                    <a:lstStyle/>
                    <a:p>
                      <a:r>
                        <a:rPr lang="en-US" sz="1600" dirty="0">
                          <a:effectLst/>
                        </a:rPr>
                        <a:t>Collaborative Software Development</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David Rogers (ORNL)</a:t>
                      </a:r>
                    </a:p>
                  </a:txBody>
                  <a:tcPr marL="142875" marR="142875" marT="95250" marB="95250" anchor="ctr"/>
                </a:tc>
                <a:extLst>
                  <a:ext uri="{0D108BD9-81ED-4DB2-BD59-A6C34878D82A}">
                    <a16:rowId xmlns:a16="http://schemas.microsoft.com/office/drawing/2014/main" val="333202538"/>
                  </a:ext>
                </a:extLst>
              </a:tr>
              <a:tr h="393875">
                <a:tc>
                  <a:txBody>
                    <a:bodyPr/>
                    <a:lstStyle/>
                    <a:p>
                      <a:pPr algn="r"/>
                      <a:r>
                        <a:rPr lang="en-US" sz="1600" dirty="0">
                          <a:effectLst/>
                        </a:rPr>
                        <a:t>5:30 PM</a:t>
                      </a:r>
                    </a:p>
                  </a:txBody>
                  <a:tcPr marL="142875" marR="142875" marT="95250" marB="95250" anchor="ctr"/>
                </a:tc>
                <a:tc>
                  <a:txBody>
                    <a:bodyPr/>
                    <a:lstStyle/>
                    <a:p>
                      <a:r>
                        <a:rPr lang="en-US" sz="1600" dirty="0">
                          <a:effectLst/>
                        </a:rPr>
                        <a:t>Lab Notebooks for Computational Mathematics, Sciences, &amp; Engineering</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effectLst/>
                        </a:rPr>
                        <a:t>Anshu</a:t>
                      </a:r>
                      <a:r>
                        <a:rPr lang="en-US" sz="1600" dirty="0">
                          <a:effectLst/>
                        </a:rPr>
                        <a:t> Dubey (ANL)</a:t>
                      </a:r>
                    </a:p>
                    <a:p>
                      <a:endParaRPr lang="en-US" sz="1600" dirty="0">
                        <a:effectLst/>
                      </a:endParaRPr>
                    </a:p>
                  </a:txBody>
                  <a:tcPr marL="142875" marR="142875" marT="95250" marB="95250" anchor="ctr"/>
                </a:tc>
                <a:extLst>
                  <a:ext uri="{0D108BD9-81ED-4DB2-BD59-A6C34878D82A}">
                    <a16:rowId xmlns:a16="http://schemas.microsoft.com/office/drawing/2014/main" val="902307701"/>
                  </a:ext>
                </a:extLst>
              </a:tr>
              <a:tr h="393875">
                <a:tc>
                  <a:txBody>
                    <a:bodyPr/>
                    <a:lstStyle/>
                    <a:p>
                      <a:pPr algn="r"/>
                      <a:r>
                        <a:rPr lang="en-US" sz="1600" dirty="0">
                          <a:effectLst/>
                        </a:rPr>
                        <a:t>5:50 PM</a:t>
                      </a:r>
                    </a:p>
                  </a:txBody>
                  <a:tcPr marL="142875" marR="142875" marT="95250" marB="95250" anchor="ctr"/>
                </a:tc>
                <a:tc>
                  <a:txBody>
                    <a:bodyPr/>
                    <a:lstStyle/>
                    <a:p>
                      <a:r>
                        <a:rPr lang="en-US" sz="1600" i="0" dirty="0">
                          <a:effectLst/>
                        </a:rPr>
                        <a:t>Summary</a:t>
                      </a:r>
                    </a:p>
                  </a:txBody>
                  <a:tcPr marL="142875" marR="142875" marT="95250" marB="952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effectLst/>
                        </a:rPr>
                        <a:t>Anshu</a:t>
                      </a:r>
                      <a:r>
                        <a:rPr lang="en-US" sz="1600" dirty="0">
                          <a:effectLst/>
                        </a:rPr>
                        <a:t> Dubey (ANL)</a:t>
                      </a:r>
                    </a:p>
                  </a:txBody>
                  <a:tcPr marL="142875" marR="142875" marT="95250" marB="95250" anchor="ctr"/>
                </a:tc>
                <a:extLst>
                  <a:ext uri="{0D108BD9-81ED-4DB2-BD59-A6C34878D82A}">
                    <a16:rowId xmlns:a16="http://schemas.microsoft.com/office/drawing/2014/main" val="1166125975"/>
                  </a:ext>
                </a:extLst>
              </a:tr>
              <a:tr h="393875">
                <a:tc>
                  <a:txBody>
                    <a:bodyPr/>
                    <a:lstStyle/>
                    <a:p>
                      <a:pPr algn="r"/>
                      <a:r>
                        <a:rPr lang="en-US" sz="1600" dirty="0">
                          <a:effectLst/>
                        </a:rPr>
                        <a:t>6:00 PM</a:t>
                      </a:r>
                    </a:p>
                  </a:txBody>
                  <a:tcPr marL="142875" marR="142875" marT="95250" marB="95250" anchor="ctr"/>
                </a:tc>
                <a:tc>
                  <a:txBody>
                    <a:bodyPr/>
                    <a:lstStyle/>
                    <a:p>
                      <a:r>
                        <a:rPr lang="en-US" sz="1600" i="1" dirty="0">
                          <a:effectLst/>
                        </a:rPr>
                        <a:t>Adjourn</a:t>
                      </a:r>
                      <a:endParaRPr lang="en-US" sz="1600" dirty="0">
                        <a:effectLst/>
                      </a:endParaRPr>
                    </a:p>
                  </a:txBody>
                  <a:tcPr marL="142875" marR="142875" marT="95250" marB="95250" anchor="ctr"/>
                </a:tc>
                <a:tc>
                  <a:txBody>
                    <a:bodyPr/>
                    <a:lstStyle/>
                    <a:p>
                      <a:endParaRPr lang="en-US" sz="1600" dirty="0">
                        <a:effectLst/>
                      </a:endParaRPr>
                    </a:p>
                  </a:txBody>
                  <a:tcPr marL="142875" marR="142875" marT="95250" marB="95250" anchor="ctr"/>
                </a:tc>
                <a:extLst>
                  <a:ext uri="{0D108BD9-81ED-4DB2-BD59-A6C34878D82A}">
                    <a16:rowId xmlns:a16="http://schemas.microsoft.com/office/drawing/2014/main" val="4002252475"/>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David Rogers, Better Scientific Software tutorial, in ISC-HPC, Hamburg Germany, 2022. DOI:</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err="1"/>
              <a:t>Anshu</a:t>
            </a:r>
            <a:r>
              <a:rPr lang="en-US" dirty="0"/>
              <a:t> Dubey, ANL</a:t>
            </a:r>
          </a:p>
          <a:p>
            <a:pPr>
              <a:spcBef>
                <a:spcPts val="1000"/>
              </a:spcBef>
            </a:pPr>
            <a:r>
              <a:rPr lang="en-US" dirty="0"/>
              <a:t>David E. Rogers,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8309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(present or past): </a:t>
            </a:r>
            <a:r>
              <a:rPr lang="en-US" sz="2400" dirty="0">
                <a:hlinkClick r:id="rId2"/>
              </a:rPr>
              <a:t>http://ideas-productivity.org</a:t>
            </a:r>
            <a:endParaRPr lang="en-US" sz="2400" dirty="0"/>
          </a:p>
        </p:txBody>
      </p:sp>
      <p:grpSp>
        <p:nvGrpSpPr>
          <p:cNvPr id="17" name="Group 16">
            <a:extLst>
              <a:ext uri="{FF2B5EF4-FFF2-40B4-BE49-F238E27FC236}">
                <a16:creationId xmlns:a16="http://schemas.microsoft.com/office/drawing/2014/main" id="{DA272CFF-B9D9-4F3C-A9E0-85E20DE1D51F}"/>
              </a:ext>
            </a:extLst>
          </p:cNvPr>
          <p:cNvGrpSpPr/>
          <p:nvPr/>
        </p:nvGrpSpPr>
        <p:grpSpPr>
          <a:xfrm>
            <a:off x="6788753"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2870</TotalTime>
  <Words>1248</Words>
  <Application>Microsoft Macintosh PowerPoint</Application>
  <PresentationFormat>Custom</PresentationFormat>
  <Paragraphs>134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351</cp:revision>
  <cp:lastPrinted>2017-11-02T18:35:01Z</cp:lastPrinted>
  <dcterms:created xsi:type="dcterms:W3CDTF">2018-11-06T17:28:56Z</dcterms:created>
  <dcterms:modified xsi:type="dcterms:W3CDTF">2023-04-18T23:26:54Z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