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3"/>
  </p:notesMasterIdLst>
  <p:handoutMasterIdLst>
    <p:handoutMasterId r:id="rId34"/>
  </p:handoutMasterIdLst>
  <p:sldIdLst>
    <p:sldId id="256" r:id="rId5"/>
    <p:sldId id="349" r:id="rId6"/>
    <p:sldId id="322" r:id="rId7"/>
    <p:sldId id="325" r:id="rId8"/>
    <p:sldId id="326" r:id="rId9"/>
    <p:sldId id="327" r:id="rId10"/>
    <p:sldId id="328" r:id="rId11"/>
    <p:sldId id="330" r:id="rId12"/>
    <p:sldId id="332" r:id="rId13"/>
    <p:sldId id="331" r:id="rId14"/>
    <p:sldId id="336" r:id="rId15"/>
    <p:sldId id="335" r:id="rId16"/>
    <p:sldId id="276" r:id="rId17"/>
    <p:sldId id="346" r:id="rId18"/>
    <p:sldId id="277" r:id="rId19"/>
    <p:sldId id="279" r:id="rId20"/>
    <p:sldId id="287" r:id="rId21"/>
    <p:sldId id="280" r:id="rId22"/>
    <p:sldId id="275" r:id="rId23"/>
    <p:sldId id="293" r:id="rId24"/>
    <p:sldId id="281" r:id="rId25"/>
    <p:sldId id="294" r:id="rId26"/>
    <p:sldId id="295" r:id="rId27"/>
    <p:sldId id="288" r:id="rId28"/>
    <p:sldId id="282" r:id="rId29"/>
    <p:sldId id="283" r:id="rId30"/>
    <p:sldId id="347" r:id="rId31"/>
    <p:sldId id="344" r:id="rId3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autoAdjust="0"/>
    <p:restoredTop sz="82132" autoAdjust="0"/>
  </p:normalViewPr>
  <p:slideViewPr>
    <p:cSldViewPr snapToGrid="0" showGuides="1">
      <p:cViewPr varScale="1">
        <p:scale>
          <a:sx n="91" d="100"/>
          <a:sy n="91" d="100"/>
        </p:scale>
        <p:origin x="1936" y="184"/>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4/18/23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4/18/23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was designed for 45 minutes</a:t>
            </a:r>
          </a:p>
          <a:p>
            <a:endParaRPr lang="en-US" dirty="0"/>
          </a:p>
          <a:p>
            <a:r>
              <a:rPr lang="en-US" dirty="0"/>
              <a:t>This is a journey because we ramp up from fundamental, high-level concepts, through documentation to a concrete example of documentation.  </a:t>
            </a:r>
            <a:r>
              <a:rPr lang="en-US" dirty="0" err="1"/>
              <a:t>Anshu</a:t>
            </a:r>
            <a:r>
              <a:rPr lang="en-US" dirty="0"/>
              <a:t> and I have designed this talk and the talk on lab environments that follows it so that one is the extension of the other.  The second acknowledges that lab notebooks don’t exist as a single entity but must be baked into a larger lab env.  </a:t>
            </a:r>
            <a:r>
              <a:rPr lang="en-US" dirty="0" err="1"/>
              <a:t>Anshu</a:t>
            </a:r>
            <a:r>
              <a:rPr lang="en-US" dirty="0"/>
              <a:t> caps it all off by discussing how to use a lab env in the larger scale of a research campaign.  In this case, we have structured the journey as a long, sustained bottom-up crescendo toward discussing the importance of scientific rigor in computational sciences in a way that will hopefully be immediately relatable to the audience’s life.  Hopefully, this will help them appreciate retroactively the mundane low-level details discussed earlier.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talk has grown from many interesting conversations that I have had with a variety of different computational sciences.  This includes different disciplines and different experience levels.  When I have these conversations, all parties generally tend to learn something.  This module will continue along those lines.  I am not here to convince anyone of anything.  I am not here to preach.  I am just here to present a novel experience. </a:t>
            </a:r>
            <a:endParaRPr lang="en-US" dirty="0"/>
          </a:p>
          <a:p>
            <a:endParaRPr lang="en-US" dirty="0"/>
          </a:p>
          <a:p>
            <a:r>
              <a:rPr lang="en-US" dirty="0"/>
              <a:t>If you look at the content of this </a:t>
            </a:r>
            <a:r>
              <a:rPr lang="en-US" dirty="0" err="1"/>
              <a:t>slidedeck</a:t>
            </a:r>
            <a:r>
              <a:rPr lang="en-US" dirty="0"/>
              <a:t> alone, the content fizzles out.  In particular, it just raises questions at the end.  Therefore, it should be stated up front that</a:t>
            </a:r>
          </a:p>
          <a:p>
            <a:pPr marL="171450" indent="-171450">
              <a:buFont typeface="Arial" panose="020B0604020202020204" pitchFamily="34" charset="0"/>
              <a:buChar char="•"/>
            </a:pPr>
            <a:r>
              <a:rPr lang="en-US" dirty="0"/>
              <a:t>There is no single format for a lab notebook.  It will depend on each user, on a team, on a project.  Also, the tools and needs will change with time.  Therefore, this is not a talk designed to inform or instruct.  It is a discussion and its intent is to get people thinking.</a:t>
            </a:r>
          </a:p>
          <a:p>
            <a:pPr marL="171450" indent="-171450">
              <a:buFont typeface="Arial" panose="020B0604020202020204" pitchFamily="34" charset="0"/>
              <a:buChar char="•"/>
            </a:pPr>
            <a:r>
              <a:rPr lang="en-US" dirty="0"/>
              <a:t>That this journey doesn’t end with this talk.  It flows into the next talk.</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134398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is capture, preserve, &amp; communicate</a:t>
            </a:r>
          </a:p>
          <a:p>
            <a:endParaRPr lang="en-US" dirty="0"/>
          </a:p>
          <a:p>
            <a:r>
              <a:rPr lang="en-US" dirty="0"/>
              <a:t>Not all documents are alike.</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4157260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Automated is in quotes because the TIOs and astronomers still needed to input information into a system.  But there was a process for them to input such data into tools that aggregated their input with other notes.</a:t>
            </a:r>
          </a:p>
          <a:p>
            <a:endParaRPr lang="en-US" dirty="0"/>
          </a:p>
          <a:p>
            <a:r>
              <a:rPr lang="en-US" dirty="0"/>
              <a:t>Relate back to minimal lab notebook definition.  We want more that just a cookbook.</a:t>
            </a:r>
          </a:p>
          <a:p>
            <a:endParaRPr lang="en-US" dirty="0"/>
          </a:p>
          <a:p>
            <a:r>
              <a:rPr lang="en-US" dirty="0"/>
              <a:t>Notebooks serve as implicit communication</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141150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785804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Procedures – someone with understanding writes down a recipe so that someone with knowledge can execute it.</a:t>
            </a:r>
          </a:p>
          <a:p>
            <a:endParaRPr lang="en-US" dirty="0"/>
          </a:p>
          <a:p>
            <a:r>
              <a:rPr lang="en-US" dirty="0"/>
              <a:t>How about, "I went into science because I hated English. Now you're telling me my English teacher was right?"</a:t>
            </a:r>
          </a:p>
        </p:txBody>
      </p:sp>
      <p:sp>
        <p:nvSpPr>
          <p:cNvPr id="4" name="Slide Number Placeholder 3"/>
          <p:cNvSpPr>
            <a:spLocks noGrp="1"/>
          </p:cNvSpPr>
          <p:nvPr>
            <p:ph type="sldNum" sz="quarter" idx="5"/>
          </p:nvPr>
        </p:nvSpPr>
        <p:spPr/>
        <p:txBody>
          <a:bodyPr/>
          <a:lstStyle/>
          <a:p>
            <a:fld id="{3EAA7A1A-8011-3A42-91B8-EE1BD44E4455}" type="slidenum">
              <a:rPr lang="en-US" smtClean="0"/>
              <a:t>13</a:t>
            </a:fld>
            <a:endParaRPr lang="en-US"/>
          </a:p>
        </p:txBody>
      </p:sp>
    </p:spTree>
    <p:extLst>
      <p:ext uri="{BB962C8B-B14F-4D97-AF65-F5344CB8AC3E}">
        <p14:creationId xmlns:p14="http://schemas.microsoft.com/office/powerpoint/2010/main" val="633075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Bad example is not at all comprehensive.  Imagine if we have three different researchers acquiring data and taking no notes or just these notes.  How can you stitch the whole data set together at the time much less at a later time?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Doesn’t need to be exhaustive.  I can just leave myself some bread crumbs with the expectation that writing notes is easier, but recreating notes could be time consuming should I ever need to do so.</a:t>
            </a:r>
          </a:p>
          <a:p>
            <a:pPr marL="171450" indent="-171450">
              <a:buFont typeface="Arial" panose="020B0604020202020204" pitchFamily="34" charset="0"/>
              <a:buChar char="•"/>
            </a:pPr>
            <a:r>
              <a:rPr lang="en-US" dirty="0"/>
              <a:t>Are the bread crumbs enough?  Can they determine what flags are implied by debug version?  What about the full SW stack?  What about the SW stack for the analysis?  Is such detail needed for this stage of work and if not, is that filtering?</a:t>
            </a:r>
          </a:p>
          <a:p>
            <a:pPr marL="171450" indent="-171450">
              <a:buFont typeface="Arial" panose="020B0604020202020204" pitchFamily="34" charset="0"/>
              <a:buChar char="•"/>
            </a:pPr>
            <a:r>
              <a:rPr lang="en-US" dirty="0"/>
              <a:t>Note that the build logs are acting as lab notes.</a:t>
            </a:r>
          </a:p>
          <a:p>
            <a:pPr marL="171450" indent="-171450">
              <a:buFont typeface="Arial" panose="020B0604020202020204" pitchFamily="34" charset="0"/>
              <a:buChar char="•"/>
            </a:pPr>
            <a:r>
              <a:rPr lang="en-US" dirty="0"/>
              <a:t>Note also, that we could have included git information in the build logs to make things simpler.</a:t>
            </a:r>
          </a:p>
          <a:p>
            <a:pPr marL="171450" indent="-171450">
              <a:buFont typeface="Arial" panose="020B0604020202020204" pitchFamily="34" charset="0"/>
              <a:buChar char="•"/>
            </a:pPr>
            <a:r>
              <a:rPr lang="en-US" dirty="0"/>
              <a:t>We likely should have included a graphic that points out missing peak.  Annotating the graphic with what was expected would be nice.</a:t>
            </a:r>
          </a:p>
          <a:p>
            <a:pPr marL="171450" indent="-171450">
              <a:buFont typeface="Arial" panose="020B0604020202020204" pitchFamily="34" charset="0"/>
              <a:buChar char="•"/>
            </a:pPr>
            <a:r>
              <a:rPr lang="en-US" dirty="0"/>
              <a:t>The better example is also not great.</a:t>
            </a:r>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1636867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say so much about paper &amp; pen since it won’t work.  This will save time.  Still worthwhile saying why paper &amp; pen is good.</a:t>
            </a:r>
          </a:p>
          <a:p>
            <a:endParaRPr lang="en-US" dirty="0"/>
          </a:p>
          <a:p>
            <a:r>
              <a:rPr lang="en-US" dirty="0"/>
              <a:t>Emphasize how difficult it is to choose the solutions and that clearly, then, each team will need to figure out what they need to use.</a:t>
            </a:r>
          </a:p>
          <a:p>
            <a:endParaRPr lang="en-US" dirty="0"/>
          </a:p>
          <a:p>
            <a:r>
              <a:rPr lang="en-US" dirty="0"/>
              <a:t>Need to find a solution that, among other things, makes it as easy as possible to write notes.  Especially important since no one likes writing lab notes…</a:t>
            </a:r>
          </a:p>
        </p:txBody>
      </p:sp>
      <p:sp>
        <p:nvSpPr>
          <p:cNvPr id="4" name="Slide Number Placeholder 3"/>
          <p:cNvSpPr>
            <a:spLocks noGrp="1"/>
          </p:cNvSpPr>
          <p:nvPr>
            <p:ph type="sldNum" sz="quarter" idx="5"/>
          </p:nvPr>
        </p:nvSpPr>
        <p:spPr/>
        <p:txBody>
          <a:bodyPr/>
          <a:lstStyle/>
          <a:p>
            <a:fld id="{3EAA7A1A-8011-3A42-91B8-EE1BD44E4455}" type="slidenum">
              <a:rPr lang="en-US" smtClean="0"/>
              <a:t>15</a:t>
            </a:fld>
            <a:endParaRPr lang="en-US"/>
          </a:p>
        </p:txBody>
      </p:sp>
    </p:spTree>
    <p:extLst>
      <p:ext uri="{BB962C8B-B14F-4D97-AF65-F5344CB8AC3E}">
        <p14:creationId xmlns:p14="http://schemas.microsoft.com/office/powerpoint/2010/main" val="3564644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19</a:t>
            </a:fld>
            <a:endParaRPr lang="en-US"/>
          </a:p>
        </p:txBody>
      </p:sp>
    </p:spTree>
    <p:extLst>
      <p:ext uri="{BB962C8B-B14F-4D97-AF65-F5344CB8AC3E}">
        <p14:creationId xmlns:p14="http://schemas.microsoft.com/office/powerpoint/2010/main" val="2694901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27</a:t>
            </a:fld>
            <a:endParaRPr lang="en-US"/>
          </a:p>
        </p:txBody>
      </p:sp>
    </p:spTree>
    <p:extLst>
      <p:ext uri="{BB962C8B-B14F-4D97-AF65-F5344CB8AC3E}">
        <p14:creationId xmlns:p14="http://schemas.microsoft.com/office/powerpoint/2010/main" val="2445658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designed with the expectation that attendees have a basic idea of what a lab notebook is as well as some experience (e.g., in university lab classes).</a:t>
            </a:r>
          </a:p>
          <a:p>
            <a:endParaRPr lang="en-US" dirty="0"/>
          </a:p>
          <a:p>
            <a:r>
              <a:rPr lang="en-US" dirty="0"/>
              <a:t>This is just a moment to confirm this and understand the bare minimum of what a lab notebook should do.  Put this up front so that people can relate slides to what they understand of lab notes.</a:t>
            </a:r>
          </a:p>
          <a:p>
            <a:endParaRPr lang="en-US" dirty="0"/>
          </a:p>
          <a:p>
            <a:r>
              <a:rPr lang="en-US" dirty="0"/>
              <a:t>Emphasize that this is mostly likely the base minimum.  In this sense, the notebook is like a cookbook with a collection of recipes we want others to execute.</a:t>
            </a:r>
          </a:p>
        </p:txBody>
      </p:sp>
      <p:sp>
        <p:nvSpPr>
          <p:cNvPr id="4" name="Slide Number Placeholder 3"/>
          <p:cNvSpPr>
            <a:spLocks noGrp="1"/>
          </p:cNvSpPr>
          <p:nvPr>
            <p:ph type="sldNum" sz="quarter" idx="5"/>
          </p:nvPr>
        </p:nvSpPr>
        <p:spPr/>
        <p:txBody>
          <a:bodyPr/>
          <a:lstStyle/>
          <a:p>
            <a:fld id="{54E672D7-8E2D-4611-973D-F4591A707C34}" type="slidenum">
              <a:rPr lang="en-US" smtClean="0"/>
              <a:t>2</a:t>
            </a:fld>
            <a:endParaRPr lang="en-US"/>
          </a:p>
        </p:txBody>
      </p:sp>
    </p:spTree>
    <p:extLst>
      <p:ext uri="{BB962C8B-B14F-4D97-AF65-F5344CB8AC3E}">
        <p14:creationId xmlns:p14="http://schemas.microsoft.com/office/powerpoint/2010/main" val="95302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Katherine’s quote has three main points, each of which resonates with me.</a:t>
            </a:r>
          </a:p>
          <a:p>
            <a:pPr marL="171450" indent="-171450">
              <a:buFont typeface="Arial" panose="020B0604020202020204" pitchFamily="34" charset="0"/>
              <a:buChar char="•"/>
            </a:pPr>
            <a:r>
              <a:rPr lang="en-US" dirty="0"/>
              <a:t>low-level science practices are required to do rigorous, reproducible science</a:t>
            </a:r>
          </a:p>
          <a:p>
            <a:pPr marL="171450" indent="-171450">
              <a:buFont typeface="Arial" panose="020B0604020202020204" pitchFamily="34" charset="0"/>
              <a:buChar char="•"/>
            </a:pPr>
            <a:r>
              <a:rPr lang="en-US" dirty="0"/>
              <a:t>Experimentalists do understand this</a:t>
            </a:r>
          </a:p>
          <a:p>
            <a:pPr marL="171450" indent="-171450">
              <a:buFont typeface="Arial" panose="020B0604020202020204" pitchFamily="34" charset="0"/>
              <a:buChar char="•"/>
            </a:pPr>
            <a:r>
              <a:rPr lang="en-US" dirty="0"/>
              <a:t>Computational science not so much</a:t>
            </a:r>
          </a:p>
          <a:p>
            <a:endParaRPr lang="en-US" dirty="0"/>
          </a:p>
          <a:p>
            <a:r>
              <a:rPr lang="en-US" dirty="0"/>
              <a:t>What does she mean by software practices</a:t>
            </a:r>
          </a:p>
          <a:p>
            <a:pPr marL="171450" indent="-171450">
              <a:buFont typeface="Arial" panose="020B0604020202020204" pitchFamily="34" charset="0"/>
              <a:buChar char="•"/>
            </a:pPr>
            <a:r>
              <a:rPr lang="en-US" dirty="0"/>
              <a:t>Design and implement software following best practices</a:t>
            </a:r>
          </a:p>
          <a:p>
            <a:pPr marL="171450" indent="-171450">
              <a:buFont typeface="Arial" panose="020B0604020202020204" pitchFamily="34" charset="0"/>
              <a:buChar char="•"/>
            </a:pPr>
            <a:r>
              <a:rPr lang="en-US" dirty="0"/>
              <a:t>Test your code</a:t>
            </a:r>
          </a:p>
          <a:p>
            <a:pPr marL="171450" indent="-171450">
              <a:buFont typeface="Arial" panose="020B0604020202020204" pitchFamily="34" charset="0"/>
              <a:buChar char="•"/>
            </a:pPr>
            <a:r>
              <a:rPr lang="en-US" dirty="0"/>
              <a:t>Use version control and use it well</a:t>
            </a:r>
          </a:p>
          <a:p>
            <a:pPr marL="171450" indent="-171450">
              <a:buFont typeface="Arial" panose="020B0604020202020204" pitchFamily="34" charset="0"/>
              <a:buChar char="•"/>
            </a:pPr>
            <a:r>
              <a:rPr lang="en-US" dirty="0"/>
              <a:t>Code reviews</a:t>
            </a:r>
          </a:p>
          <a:p>
            <a:pPr marL="171450" indent="-171450">
              <a:buFont typeface="Arial" panose="020B0604020202020204" pitchFamily="34" charset="0"/>
              <a:buChar char="•"/>
            </a:pPr>
            <a:r>
              <a:rPr lang="en-US" dirty="0"/>
              <a:t>Documentation (e.g., document your assumptions)</a:t>
            </a:r>
          </a:p>
          <a:p>
            <a:endParaRPr lang="en-US" dirty="0"/>
          </a:p>
          <a:p>
            <a:r>
              <a:rPr lang="en-US" dirty="0"/>
              <a:t>Many people refer to software practices as “software engineering”.  I whole-heartedly disagree with this.  I understand this work to be foundational, bedrock science that is required to do high-quality trustworthy high-level science.  The people in charge of the high-level science need to control &amp; own the low-level science because they know what is needed to do good research.  But, we need not reinvent the wheel.  We can learn from the SW </a:t>
            </a:r>
            <a:r>
              <a:rPr lang="en-US" dirty="0" err="1"/>
              <a:t>Eng</a:t>
            </a:r>
            <a:r>
              <a:rPr lang="en-US" dirty="0"/>
              <a:t> community and adapt what they know and use.</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1936705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if they search for this, they will find many pages.  Those pages have changed over time – it used to be DIKUW, now it’s the DIKW pyramid. I don’t know much beyond this classification, but find the classification to be quite useful and don’t know why they exclude understanding now.  I present my understanding and what I see as useful for the following discussion.</a:t>
            </a:r>
          </a:p>
          <a:p>
            <a:endParaRPr lang="en-US" dirty="0"/>
          </a:p>
          <a:p>
            <a:r>
              <a:rPr lang="en-US" dirty="0"/>
              <a:t>We won’t be defining these terms exactly as that is likely quite hard.  We will go through examples to gain an intuitive understanding of these concepts.</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2958482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understanding is that data is *not* facts, as some claim.  Rather, data can be flawed and noisy.  Information is facts that are true relative to the potentially flawed data.</a:t>
            </a:r>
          </a:p>
          <a:p>
            <a:endParaRPr lang="en-US" dirty="0"/>
          </a:p>
          <a:p>
            <a:r>
              <a:rPr lang="en-US" dirty="0"/>
              <a:t>Data is valuable because it helps us make decisions.</a:t>
            </a:r>
          </a:p>
          <a:p>
            <a:endParaRPr lang="en-US" dirty="0"/>
          </a:p>
          <a:p>
            <a:r>
              <a:rPr lang="en-US" dirty="0"/>
              <a:t>Information is data made (hopefully) useful.</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720366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Knowledge is generated by a process in such a way that it is an educated best guess.  But, it should be a solid and justifiable educated guess.  In this sense, it is not true but our best current guess at what is true.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didn’t use the given timeseries information to derive this knowledge.  Someone with understanding of meteorology did. They have a deep understanding derived from years of study and experience. However, that person presented and communicated the knowledge for consumption by those without understanding.</a:t>
            </a:r>
          </a:p>
          <a:p>
            <a:endParaRPr lang="en-US" dirty="0"/>
          </a:p>
          <a:p>
            <a:r>
              <a:rPr lang="en-US" dirty="0"/>
              <a:t>If a person doesn’t have understanding they can speculate at what the knowledge should be.  Hopefully having understanding can elevate the statement from speculation to knowledge because understanding can substantiate at a level required by other experts.</a:t>
            </a:r>
          </a:p>
          <a:p>
            <a:endParaRPr lang="en-US" dirty="0"/>
          </a:p>
          <a:p>
            <a:r>
              <a:rPr lang="en-US" dirty="0"/>
              <a:t>It’s hard to define understanding.  I have just written down my best guesses.</a:t>
            </a:r>
          </a:p>
          <a:p>
            <a:endParaRPr lang="en-US" dirty="0"/>
          </a:p>
          <a:p>
            <a:r>
              <a:rPr lang="en-US" dirty="0"/>
              <a:t>When you go to school, are your teachers and professors putting understanding in your head or do they share knowledge and create an environment in which one can generate understanding?</a:t>
            </a:r>
          </a:p>
          <a:p>
            <a:endParaRPr lang="en-US" dirty="0"/>
          </a:p>
          <a:p>
            <a:r>
              <a:rPr lang="en-US" dirty="0"/>
              <a:t>Understanding is built on the shoulders of giants.  You read an article that helps you generate understanding.  But the author of that article generated it from understanding he or she developed from taking classes with other </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2638889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extreme is trying to understand all aspects of the work that we do.  Is that feasible or even achievable?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other extreme is in choosing how we use the internet: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read the internet are you gaining knowledge of understanding?  Is it possible to build understanding by only accessing bits of knowledge scattered across the internet?  I believe that Elaine’s work would say no.  You need someone with understanding to collect knowledge sources across the internet, organize these, and present them in such a way that the novice can generate understanding.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different, modern way to approach this same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an ML/DL code had generated the knowledge given in the example but in such a way that interpretability is low, are we OK with inexpressible or inaccessible understanding?</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29386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most any project benefits from putting some thought into knowledge management.  </a:t>
            </a:r>
          </a:p>
          <a:p>
            <a:endParaRPr lang="en-US" dirty="0"/>
          </a:p>
          <a:p>
            <a:r>
              <a:rPr lang="en-US" dirty="0"/>
              <a:t>The key is first to recognize when knowledge is generated.  Once I became aware of this classification and began to think in terms of it, it became easier for me to recognize knowledge generation.  It’s as if a bell goes off in my brain that indicates we need to record what was just said.</a:t>
            </a:r>
          </a:p>
          <a:p>
            <a:endParaRPr lang="en-US" dirty="0"/>
          </a:p>
          <a:p>
            <a:r>
              <a:rPr lang="en-US" dirty="0"/>
              <a:t>The answer to the question is ”clearly no”,  We need to communicate to our future selves for the sake of productivity and reproducible research.  Refer back to minimal definition of lab notebooks.</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1399277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 of this slide is to map the high-level, abstract concepts (which some might not like) onto a concrete example that we know &amp; understand.</a:t>
            </a:r>
          </a:p>
          <a:p>
            <a:endParaRPr lang="en-US" dirty="0"/>
          </a:p>
          <a:p>
            <a:r>
              <a:rPr lang="en-US" dirty="0"/>
              <a:t>I believe that this is also known as debriefing.</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315235920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bssw.io/blog_posts/hpc-and-the-lab-manager"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038/d41586-018-05895-3"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files.eric.ed.gov/fulltext/ED344734.pdf"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hyperlink" Target="https://codeocean.com/" TargetMode="External"/><Relationship Id="rId13" Type="http://schemas.openxmlformats.org/officeDocument/2006/relationships/hyperlink" Target="https://en.wikipedia.org/wiki/DIKW_pyramid" TargetMode="External"/><Relationship Id="rId3" Type="http://schemas.openxmlformats.org/officeDocument/2006/relationships/hyperlink" Target="https://github.com/bssw-tutorial/lab-environment-2022-08-11-atpesc" TargetMode="External"/><Relationship Id="rId7" Type="http://schemas.openxmlformats.org/officeDocument/2006/relationships/hyperlink" Target="https://github.com/GWU-CFD/FlashKit" TargetMode="External"/><Relationship Id="rId12" Type="http://schemas.openxmlformats.org/officeDocument/2006/relationships/hyperlink" Target="https://www.youtube.com/watch?v=EaMCBLY1JPo&amp;list=PLGj2a3KTwhRYIJydH7OSAOET4sz3gwmIC&amp;index=4" TargetMode="External"/><Relationship Id="rId2" Type="http://schemas.openxmlformats.org/officeDocument/2006/relationships/hyperlink" Target="https://www.youtube.com/watch?v=14UwpmvA56k" TargetMode="External"/><Relationship Id="rId1" Type="http://schemas.openxmlformats.org/officeDocument/2006/relationships/slideLayout" Target="../slideLayouts/slideLayout4.xml"/><Relationship Id="rId6" Type="http://schemas.openxmlformats.org/officeDocument/2006/relationships/hyperlink" Target="https://bssw.io/fellows/ivo-jimenez" TargetMode="External"/><Relationship Id="rId11" Type="http://schemas.openxmlformats.org/officeDocument/2006/relationships/hyperlink" Target="https://bssw.io/blog_posts/hpc-and-the-lab-manager" TargetMode="External"/><Relationship Id="rId5" Type="http://schemas.openxmlformats.org/officeDocument/2006/relationships/hyperlink" Target="https://www.exascaleproject.org/event/popper/" TargetMode="External"/><Relationship Id="rId10" Type="http://schemas.openxmlformats.org/officeDocument/2006/relationships/hyperlink" Target="https://files.eric.ed.gov/fulltext/ED344734.pdf" TargetMode="External"/><Relationship Id="rId4" Type="http://schemas.openxmlformats.org/officeDocument/2006/relationships/hyperlink" Target="https://ideas-productivity.org/events/hpc-best-practices-webinars/#webinar070" TargetMode="External"/><Relationship Id="rId9" Type="http://schemas.openxmlformats.org/officeDocument/2006/relationships/hyperlink" Target="https://wandb.ai/site" TargetMode="External"/><Relationship Id="rId14" Type="http://schemas.openxmlformats.org/officeDocument/2006/relationships/hyperlink" Target="https://doi.org/10.1038/d41586-018-05895-3"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bssw.io/blog_posts/hpc-and-the-lab-manager"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youtube.com/watch?v=EaMCBLY1JPo&amp;list=PLGj2a3KTwhRYIJydH7OSAOET4sz3gwmIC&amp;index=4"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commons.wikimedia.org/wiki/File:DIKW_Pyramid.sv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Lab Notebooks for Computational Mathematics, Sciences, &amp; Engineering</a:t>
            </a:r>
            <a:endParaRPr lang="en-US" sz="2000" b="0" dirty="0"/>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2034531" cy="424732"/>
          </a:xfrm>
        </p:spPr>
        <p:txBody>
          <a:bodyPr/>
          <a:lstStyle/>
          <a:p>
            <a:r>
              <a:rPr lang="en-US" dirty="0" err="1"/>
              <a:t>Anshu</a:t>
            </a:r>
            <a:r>
              <a:rPr lang="en-US" dirty="0"/>
              <a:t> Dubey</a:t>
            </a:r>
          </a:p>
        </p:txBody>
      </p:sp>
      <p:sp>
        <p:nvSpPr>
          <p:cNvPr id="5" name="Text Placeholder 4">
            <a:extLst>
              <a:ext uri="{FF2B5EF4-FFF2-40B4-BE49-F238E27FC236}">
                <a16:creationId xmlns:a16="http://schemas.microsoft.com/office/drawing/2014/main" id="{65EE6617-5516-4E55-AE7E-7E31417CEDFF}"/>
              </a:ext>
            </a:extLst>
          </p:cNvPr>
          <p:cNvSpPr>
            <a:spLocks noGrp="1"/>
          </p:cNvSpPr>
          <p:nvPr>
            <p:ph type="body" sz="quarter" idx="12"/>
          </p:nvPr>
        </p:nvSpPr>
        <p:spPr>
          <a:xfrm>
            <a:off x="5849205" y="2134517"/>
            <a:ext cx="1690167" cy="376085"/>
          </a:xfrm>
        </p:spPr>
        <p:txBody>
          <a:bodyPr/>
          <a:lstStyle/>
          <a:p>
            <a:r>
              <a:rPr lang="en-US" dirty="0"/>
              <a:t>(she/her)</a:t>
            </a:r>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Argonne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646331"/>
          </a:xfrm>
        </p:spPr>
        <p:txBody>
          <a:bodyPr/>
          <a:lstStyle/>
          <a:p>
            <a:r>
              <a:rPr lang="en-US" b="0" i="0" dirty="0">
                <a:solidFill>
                  <a:srgbClr val="111111"/>
                </a:solidFill>
                <a:effectLst/>
                <a:latin typeface="+mj-lt"/>
              </a:rPr>
              <a:t>Software Practices for Better Science: Testing, Reproducibility, and Documentation tutorial @ ISC23</a:t>
            </a:r>
            <a:endParaRPr lang="en-US" dirty="0">
              <a:latin typeface="+mj-lt"/>
            </a:endParaRP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04068"/>
            <a:ext cx="8292316" cy="369332"/>
          </a:xfrm>
        </p:spPr>
        <p:txBody>
          <a:bodyPr/>
          <a:lstStyle/>
          <a:p>
            <a:r>
              <a:rPr lang="en-US" dirty="0"/>
              <a:t>Contributors: David E. Bernholdt (ORNL), Jared O’Neal (ANL)</a:t>
            </a:r>
          </a:p>
        </p:txBody>
      </p:sp>
      <p:sp>
        <p:nvSpPr>
          <p:cNvPr id="9" name="Text Placeholder 7">
            <a:extLst>
              <a:ext uri="{FF2B5EF4-FFF2-40B4-BE49-F238E27FC236}">
                <a16:creationId xmlns:a16="http://schemas.microsoft.com/office/drawing/2014/main" id="{809E7AEE-B8AE-E35D-B25A-B0E14780D185}"/>
              </a:ext>
            </a:extLst>
          </p:cNvPr>
          <p:cNvSpPr txBox="1">
            <a:spLocks/>
          </p:cNvSpPr>
          <p:nvPr/>
        </p:nvSpPr>
        <p:spPr bwMode="auto">
          <a:xfrm>
            <a:off x="3176923" y="4806591"/>
            <a:ext cx="7923467" cy="6463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0" indent="0" algn="l" rtl="0" eaLnBrk="1" fontAlgn="base" hangingPunct="1">
              <a:lnSpc>
                <a:spcPct val="90000"/>
              </a:lnSpc>
              <a:spcBef>
                <a:spcPts val="1400"/>
              </a:spcBef>
              <a:spcAft>
                <a:spcPct val="0"/>
              </a:spcAft>
              <a:buClr>
                <a:schemeClr val="tx1"/>
              </a:buClr>
              <a:buFont typeface="Arial" charset="0"/>
              <a:buNone/>
              <a:defRPr sz="20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Thanks to: Juan Pablo Haddad, Akash Dhruv, Anshu Dubey, Steve </a:t>
            </a:r>
            <a:r>
              <a:rPr lang="en-US" dirty="0" err="1"/>
              <a:t>Fickas</a:t>
            </a:r>
            <a:r>
              <a:rPr lang="en-US" dirty="0"/>
              <a:t>, Carlo Graziani, </a:t>
            </a:r>
            <a:r>
              <a:rPr lang="en-US" dirty="0" err="1"/>
              <a:t>Boyana</a:t>
            </a:r>
            <a:r>
              <a:rPr lang="en-US" dirty="0"/>
              <a:t> Norris</a:t>
            </a:r>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0B39-A834-D719-6F55-65D8713FAC45}"/>
              </a:ext>
            </a:extLst>
          </p:cNvPr>
          <p:cNvSpPr>
            <a:spLocks noGrp="1"/>
          </p:cNvSpPr>
          <p:nvPr>
            <p:ph type="title"/>
          </p:nvPr>
        </p:nvSpPr>
        <p:spPr/>
        <p:txBody>
          <a:bodyPr/>
          <a:lstStyle/>
          <a:p>
            <a:r>
              <a:rPr lang="en-US" dirty="0"/>
              <a:t>Which leads us to documentation</a:t>
            </a:r>
          </a:p>
        </p:txBody>
      </p:sp>
      <p:sp>
        <p:nvSpPr>
          <p:cNvPr id="3" name="Content Placeholder 2">
            <a:extLst>
              <a:ext uri="{FF2B5EF4-FFF2-40B4-BE49-F238E27FC236}">
                <a16:creationId xmlns:a16="http://schemas.microsoft.com/office/drawing/2014/main" id="{A484D605-965D-02D6-7E0D-950ACA53C4F9}"/>
              </a:ext>
            </a:extLst>
          </p:cNvPr>
          <p:cNvSpPr>
            <a:spLocks noGrp="1"/>
          </p:cNvSpPr>
          <p:nvPr>
            <p:ph idx="1"/>
          </p:nvPr>
        </p:nvSpPr>
        <p:spPr>
          <a:xfrm>
            <a:off x="365760" y="1159297"/>
            <a:ext cx="11369809" cy="4047778"/>
          </a:xfrm>
        </p:spPr>
        <p:txBody>
          <a:bodyPr/>
          <a:lstStyle/>
          <a:p>
            <a:pPr marL="0" indent="0" algn="ctr">
              <a:buNone/>
            </a:pPr>
            <a:r>
              <a:rPr lang="en-US" dirty="0"/>
              <a:t>Documentation is knowledge communication &amp; can build understanding</a:t>
            </a:r>
          </a:p>
        </p:txBody>
      </p:sp>
      <p:pic>
        <p:nvPicPr>
          <p:cNvPr id="4" name="Picture 3">
            <a:extLst>
              <a:ext uri="{FF2B5EF4-FFF2-40B4-BE49-F238E27FC236}">
                <a16:creationId xmlns:a16="http://schemas.microsoft.com/office/drawing/2014/main" id="{2806206A-CDD0-AC37-139B-D8CCA944AA6B}"/>
              </a:ext>
            </a:extLst>
          </p:cNvPr>
          <p:cNvPicPr>
            <a:picLocks noChangeAspect="1"/>
          </p:cNvPicPr>
          <p:nvPr/>
        </p:nvPicPr>
        <p:blipFill>
          <a:blip r:embed="rId3"/>
          <a:stretch>
            <a:fillRect/>
          </a:stretch>
        </p:blipFill>
        <p:spPr>
          <a:xfrm>
            <a:off x="1853448" y="1716242"/>
            <a:ext cx="7874583" cy="2574158"/>
          </a:xfrm>
          <a:prstGeom prst="rect">
            <a:avLst/>
          </a:prstGeom>
        </p:spPr>
      </p:pic>
      <p:sp>
        <p:nvSpPr>
          <p:cNvPr id="5" name="Content Placeholder 2">
            <a:extLst>
              <a:ext uri="{FF2B5EF4-FFF2-40B4-BE49-F238E27FC236}">
                <a16:creationId xmlns:a16="http://schemas.microsoft.com/office/drawing/2014/main" id="{656F91B9-4DFC-6521-8532-ACAE057615CC}"/>
              </a:ext>
            </a:extLst>
          </p:cNvPr>
          <p:cNvSpPr txBox="1">
            <a:spLocks/>
          </p:cNvSpPr>
          <p:nvPr/>
        </p:nvSpPr>
        <p:spPr bwMode="auto">
          <a:xfrm>
            <a:off x="1242838" y="4571230"/>
            <a:ext cx="11626543" cy="18752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Data at the bottom.  Knowledge as we move up?</a:t>
            </a:r>
          </a:p>
          <a:p>
            <a:r>
              <a:rPr lang="en-US" sz="2000" dirty="0"/>
              <a:t>Some documents frozen at creation.  Others are living.</a:t>
            </a:r>
          </a:p>
          <a:p>
            <a:r>
              <a:rPr lang="en-US" sz="2000" dirty="0"/>
              <a:t>Does this capture how hard it is to do documentation in a distributed, digital world?</a:t>
            </a:r>
          </a:p>
          <a:p>
            <a:endParaRPr lang="en-US" sz="2000" dirty="0"/>
          </a:p>
        </p:txBody>
      </p:sp>
    </p:spTree>
    <p:extLst>
      <p:ext uri="{BB962C8B-B14F-4D97-AF65-F5344CB8AC3E}">
        <p14:creationId xmlns:p14="http://schemas.microsoft.com/office/powerpoint/2010/main" val="3042653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5DAC-D638-AA10-5E70-A77E5B69D79E}"/>
              </a:ext>
            </a:extLst>
          </p:cNvPr>
          <p:cNvSpPr>
            <a:spLocks noGrp="1"/>
          </p:cNvSpPr>
          <p:nvPr>
            <p:ph type="title"/>
          </p:nvPr>
        </p:nvSpPr>
        <p:spPr/>
        <p:txBody>
          <a:bodyPr/>
          <a:lstStyle/>
          <a:p>
            <a:r>
              <a:rPr lang="en-US" dirty="0"/>
              <a:t>And finally, we reach our destination</a:t>
            </a:r>
          </a:p>
        </p:txBody>
      </p:sp>
      <p:sp>
        <p:nvSpPr>
          <p:cNvPr id="4" name="Rectangle 3">
            <a:extLst>
              <a:ext uri="{FF2B5EF4-FFF2-40B4-BE49-F238E27FC236}">
                <a16:creationId xmlns:a16="http://schemas.microsoft.com/office/drawing/2014/main" id="{ABF114B4-557E-6985-4AE3-A655B0543BBC}"/>
              </a:ext>
            </a:extLst>
          </p:cNvPr>
          <p:cNvSpPr/>
          <p:nvPr/>
        </p:nvSpPr>
        <p:spPr>
          <a:xfrm>
            <a:off x="365760" y="953119"/>
            <a:ext cx="10536470" cy="5416868"/>
          </a:xfrm>
          <a:prstGeom prst="rect">
            <a:avLst/>
          </a:prstGeom>
        </p:spPr>
        <p:txBody>
          <a:bodyPr wrap="square">
            <a:spAutoFit/>
          </a:bodyPr>
          <a:lstStyle/>
          <a:p>
            <a:r>
              <a:rPr lang="en-US" sz="2000" dirty="0"/>
              <a:t>Lab notebooks are</a:t>
            </a:r>
          </a:p>
          <a:p>
            <a:pPr marL="285750" indent="-285750">
              <a:buFont typeface="Arial" panose="020B0604020202020204" pitchFamily="34" charset="0"/>
              <a:buChar char="•"/>
            </a:pPr>
            <a:r>
              <a:rPr lang="en-US" sz="2000" dirty="0"/>
              <a:t>A fundamental part of communication as well as rigorous, reproducible science in a lab,</a:t>
            </a:r>
          </a:p>
          <a:p>
            <a:pPr marL="285750" indent="-285750">
              <a:buFont typeface="Arial" panose="020B0604020202020204" pitchFamily="34" charset="0"/>
              <a:buChar char="•"/>
            </a:pPr>
            <a:r>
              <a:rPr lang="en-US" sz="2000" dirty="0"/>
              <a:t>A common-place or required part of an experimental laboratory,</a:t>
            </a:r>
          </a:p>
          <a:p>
            <a:pPr marL="285750" indent="-285750">
              <a:buFont typeface="Arial" panose="020B0604020202020204" pitchFamily="34" charset="0"/>
              <a:buChar char="•"/>
            </a:pPr>
            <a:r>
              <a:rPr lang="en-US" sz="2000" dirty="0"/>
              <a:t>Populating a scientific “lab notebook” is increasingly an “automated” process in many modern experimental and observational research environments,</a:t>
            </a:r>
          </a:p>
          <a:p>
            <a:pPr marL="285750" indent="-285750">
              <a:buFont typeface="Arial" panose="020B0604020202020204" pitchFamily="34" charset="0"/>
              <a:buChar char="•"/>
            </a:pPr>
            <a:r>
              <a:rPr lang="en-US" sz="2000" dirty="0"/>
              <a:t>A tool for preventing scientific fraud, and</a:t>
            </a:r>
          </a:p>
          <a:p>
            <a:pPr marL="285750" indent="-285750">
              <a:buFont typeface="Arial" panose="020B0604020202020204" pitchFamily="34" charset="0"/>
              <a:buChar char="•"/>
            </a:pPr>
            <a:r>
              <a:rPr lang="en-US" sz="2000" dirty="0"/>
              <a:t>Record of invention and defending against allegations of fraud.</a:t>
            </a:r>
          </a:p>
          <a:p>
            <a:endParaRPr lang="en-US" sz="2000" dirty="0"/>
          </a:p>
          <a:p>
            <a:pPr marL="0" indent="0">
              <a:buNone/>
            </a:pPr>
            <a:r>
              <a:rPr lang="en-US" sz="2000" dirty="0"/>
              <a:t>Lab notebooks</a:t>
            </a:r>
          </a:p>
          <a:p>
            <a:pPr marL="342900" indent="-342900">
              <a:buFont typeface="Arial" panose="020B0604020202020204" pitchFamily="34" charset="0"/>
              <a:buChar char="•"/>
            </a:pPr>
            <a:r>
              <a:rPr lang="en-US" sz="2000" dirty="0"/>
              <a:t>Should be used regularly,</a:t>
            </a:r>
          </a:p>
          <a:p>
            <a:pPr marL="342900" indent="-342900">
              <a:buFont typeface="Arial" panose="020B0604020202020204" pitchFamily="34" charset="0"/>
              <a:buChar char="•"/>
            </a:pPr>
            <a:r>
              <a:rPr lang="en-US" sz="2000" dirty="0"/>
              <a:t>Should be comprehensive and never filtered,</a:t>
            </a:r>
          </a:p>
          <a:p>
            <a:pPr marL="342900" indent="-342900">
              <a:buFont typeface="Arial" panose="020B0604020202020204" pitchFamily="34" charset="0"/>
              <a:buChar char="•"/>
            </a:pPr>
            <a:r>
              <a:rPr lang="en-US" sz="2000" dirty="0"/>
              <a:t>Don’t need perfect grammar and full sentences,</a:t>
            </a:r>
          </a:p>
          <a:p>
            <a:pPr marL="342900" indent="-342900">
              <a:buFont typeface="Arial" panose="020B0604020202020204" pitchFamily="34" charset="0"/>
              <a:buChar char="•"/>
            </a:pPr>
            <a:r>
              <a:rPr lang="en-US" sz="2000" dirty="0"/>
              <a:t>Content is frozen at creation, and</a:t>
            </a:r>
          </a:p>
          <a:p>
            <a:pPr marL="342900" indent="-342900">
              <a:buFont typeface="Arial" panose="020B0604020202020204" pitchFamily="34" charset="0"/>
              <a:buChar char="•"/>
            </a:pPr>
            <a:r>
              <a:rPr lang="en-US" sz="2000" dirty="0"/>
              <a:t>Hopefully contains more than just data (</a:t>
            </a:r>
            <a:r>
              <a:rPr lang="en-US" sz="2000" i="1" dirty="0"/>
              <a:t>e.g.</a:t>
            </a:r>
            <a:r>
              <a:rPr lang="en-US" sz="2000" dirty="0"/>
              <a:t>, motivation, reasoning, conclusions).</a:t>
            </a:r>
          </a:p>
          <a:p>
            <a:pPr algn="ctr">
              <a:lnSpc>
                <a:spcPct val="90000"/>
              </a:lnSpc>
              <a:spcBef>
                <a:spcPts val="1200"/>
              </a:spcBef>
            </a:pPr>
            <a:r>
              <a:rPr lang="en-US" sz="2000" dirty="0"/>
              <a:t>They aren’t good at communicating knowledge, </a:t>
            </a:r>
            <a:r>
              <a:rPr lang="en-US" sz="2000" b="1" dirty="0"/>
              <a:t>but</a:t>
            </a:r>
          </a:p>
          <a:p>
            <a:pPr algn="ctr">
              <a:lnSpc>
                <a:spcPct val="90000"/>
              </a:lnSpc>
            </a:pPr>
            <a:r>
              <a:rPr lang="en-US" sz="2000" dirty="0"/>
              <a:t>people interact, evolve, and grow by collaborating through the notebook.</a:t>
            </a:r>
          </a:p>
          <a:p>
            <a:endParaRPr lang="en-US" sz="2000" dirty="0"/>
          </a:p>
        </p:txBody>
      </p:sp>
    </p:spTree>
    <p:extLst>
      <p:ext uri="{BB962C8B-B14F-4D97-AF65-F5344CB8AC3E}">
        <p14:creationId xmlns:p14="http://schemas.microsoft.com/office/powerpoint/2010/main" val="1526375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8D69-26F6-5C57-6CEC-39DA8CBA68BD}"/>
              </a:ext>
            </a:extLst>
          </p:cNvPr>
          <p:cNvSpPr>
            <a:spLocks noGrp="1"/>
          </p:cNvSpPr>
          <p:nvPr>
            <p:ph type="title"/>
          </p:nvPr>
        </p:nvSpPr>
        <p:spPr/>
        <p:txBody>
          <a:bodyPr/>
          <a:lstStyle/>
          <a:p>
            <a:r>
              <a:rPr lang="en-US" dirty="0"/>
              <a:t>Conversations with Carlo</a:t>
            </a:r>
          </a:p>
        </p:txBody>
      </p:sp>
      <p:sp>
        <p:nvSpPr>
          <p:cNvPr id="3" name="Content Placeholder 2">
            <a:extLst>
              <a:ext uri="{FF2B5EF4-FFF2-40B4-BE49-F238E27FC236}">
                <a16:creationId xmlns:a16="http://schemas.microsoft.com/office/drawing/2014/main" id="{39208A49-46C7-B1E2-E1D1-963759133B99}"/>
              </a:ext>
            </a:extLst>
          </p:cNvPr>
          <p:cNvSpPr>
            <a:spLocks noGrp="1"/>
          </p:cNvSpPr>
          <p:nvPr>
            <p:ph idx="1"/>
          </p:nvPr>
        </p:nvSpPr>
        <p:spPr>
          <a:xfrm>
            <a:off x="365760" y="1809356"/>
            <a:ext cx="7885105" cy="4047778"/>
          </a:xfrm>
        </p:spPr>
        <p:txBody>
          <a:bodyPr/>
          <a:lstStyle/>
          <a:p>
            <a:pPr marL="0" indent="0">
              <a:buNone/>
            </a:pPr>
            <a:endParaRPr lang="en-US" dirty="0"/>
          </a:p>
          <a:p>
            <a:r>
              <a:rPr lang="en-US" dirty="0"/>
              <a:t>As researchers’ careers progress</a:t>
            </a:r>
          </a:p>
          <a:p>
            <a:pPr lvl="1"/>
            <a:r>
              <a:rPr lang="en-US" dirty="0"/>
              <a:t>The problems become more complex and larger</a:t>
            </a:r>
          </a:p>
          <a:p>
            <a:pPr lvl="1"/>
            <a:r>
              <a:rPr lang="en-US" dirty="0"/>
              <a:t>Previous informal techniques for executing a study start to fail</a:t>
            </a:r>
          </a:p>
          <a:p>
            <a:pPr lvl="1"/>
            <a:r>
              <a:rPr lang="en-US" dirty="0"/>
              <a:t>The researchers' sense that something is missing</a:t>
            </a:r>
          </a:p>
          <a:p>
            <a:pPr lvl="2"/>
            <a:r>
              <a:rPr lang="en-US" i="1" dirty="0"/>
              <a:t>“Doing in-flight airplane repair”</a:t>
            </a:r>
          </a:p>
          <a:p>
            <a:pPr lvl="1"/>
            <a:r>
              <a:rPr lang="en-US" dirty="0"/>
              <a:t>They invent processes and tools to compensate</a:t>
            </a:r>
          </a:p>
          <a:p>
            <a:pPr lvl="1"/>
            <a:endParaRPr lang="en-US" dirty="0"/>
          </a:p>
          <a:p>
            <a:pPr marL="346075" lvl="1" indent="0" algn="ctr">
              <a:buNone/>
            </a:pPr>
            <a:r>
              <a:rPr lang="en-US" dirty="0"/>
              <a:t>This happened to Carlo and at some point, he realized that</a:t>
            </a:r>
          </a:p>
          <a:p>
            <a:pPr marL="346075" lvl="1" indent="0" algn="ctr">
              <a:buNone/>
            </a:pPr>
            <a:r>
              <a:rPr lang="en-US" b="1" dirty="0"/>
              <a:t>“I had re-invented the lab notebook!”</a:t>
            </a:r>
          </a:p>
        </p:txBody>
      </p:sp>
      <p:pic>
        <p:nvPicPr>
          <p:cNvPr id="1026" name="Picture 2">
            <a:extLst>
              <a:ext uri="{FF2B5EF4-FFF2-40B4-BE49-F238E27FC236}">
                <a16:creationId xmlns:a16="http://schemas.microsoft.com/office/drawing/2014/main" id="{1E549EE4-28B2-D26E-39A2-B404B46A2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318" y="2445142"/>
            <a:ext cx="3107997" cy="31079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D525C9-54D1-8271-CFDE-574DC890627E}"/>
              </a:ext>
            </a:extLst>
          </p:cNvPr>
          <p:cNvSpPr txBox="1"/>
          <p:nvPr/>
        </p:nvSpPr>
        <p:spPr>
          <a:xfrm>
            <a:off x="2578457" y="1215441"/>
            <a:ext cx="7031910" cy="987963"/>
          </a:xfrm>
          <a:prstGeom prst="rect">
            <a:avLst/>
          </a:prstGeom>
          <a:noFill/>
        </p:spPr>
        <p:txBody>
          <a:bodyPr wrap="square" lIns="118872" tIns="91440" rIns="118872" bIns="91440" rtlCol="0" anchor="ctr" anchorCtr="0">
            <a:spAutoFit/>
          </a:bodyPr>
          <a:lstStyle/>
          <a:p>
            <a:pPr algn="ctr">
              <a:lnSpc>
                <a:spcPct val="90000"/>
              </a:lnSpc>
            </a:pPr>
            <a:r>
              <a:rPr lang="en-US" sz="2000" dirty="0"/>
              <a:t>Carlo Graziani is a Computational Scientist at ANL</a:t>
            </a:r>
          </a:p>
          <a:p>
            <a:pPr algn="ctr">
              <a:lnSpc>
                <a:spcPct val="90000"/>
              </a:lnSpc>
            </a:pPr>
            <a:r>
              <a:rPr lang="en-US" sz="2000" dirty="0" err="1"/>
              <a:t>BSSw</a:t>
            </a:r>
            <a:r>
              <a:rPr lang="en-US" sz="2000" dirty="0"/>
              <a:t> blog article </a:t>
            </a:r>
            <a:r>
              <a:rPr lang="en-US" sz="2000" i="1" dirty="0">
                <a:hlinkClick r:id="rId4"/>
              </a:rPr>
              <a:t>HPC and the Lab Manager</a:t>
            </a:r>
            <a:endParaRPr lang="en-US" sz="2000" i="1" dirty="0"/>
          </a:p>
          <a:p>
            <a:pPr algn="l">
              <a:lnSpc>
                <a:spcPct val="90000"/>
              </a:lnSpc>
            </a:pPr>
            <a:endParaRPr lang="en-US" dirty="0"/>
          </a:p>
        </p:txBody>
      </p:sp>
    </p:spTree>
    <p:extLst>
      <p:ext uri="{BB962C8B-B14F-4D97-AF65-F5344CB8AC3E}">
        <p14:creationId xmlns:p14="http://schemas.microsoft.com/office/powerpoint/2010/main" val="3269410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DF3B-E98A-D5CA-A59B-85FA8971B392}"/>
              </a:ext>
            </a:extLst>
          </p:cNvPr>
          <p:cNvSpPr>
            <a:spLocks noGrp="1"/>
          </p:cNvSpPr>
          <p:nvPr>
            <p:ph type="title"/>
          </p:nvPr>
        </p:nvSpPr>
        <p:spPr/>
        <p:txBody>
          <a:bodyPr/>
          <a:lstStyle/>
          <a:p>
            <a:r>
              <a:rPr lang="en-US" dirty="0"/>
              <a:t>No one likes writing lab notes</a:t>
            </a:r>
          </a:p>
        </p:txBody>
      </p:sp>
      <p:sp>
        <p:nvSpPr>
          <p:cNvPr id="6" name="Content Placeholder 2">
            <a:extLst>
              <a:ext uri="{FF2B5EF4-FFF2-40B4-BE49-F238E27FC236}">
                <a16:creationId xmlns:a16="http://schemas.microsoft.com/office/drawing/2014/main" id="{0886154B-3FDF-98B1-DE0A-7ECA10358CE8}"/>
              </a:ext>
            </a:extLst>
          </p:cNvPr>
          <p:cNvSpPr>
            <a:spLocks noGrp="1"/>
          </p:cNvSpPr>
          <p:nvPr>
            <p:ph idx="1"/>
          </p:nvPr>
        </p:nvSpPr>
        <p:spPr>
          <a:xfrm>
            <a:off x="365760" y="2426904"/>
            <a:ext cx="11369809" cy="4047778"/>
          </a:xfrm>
        </p:spPr>
        <p:txBody>
          <a:bodyPr/>
          <a:lstStyle/>
          <a:p>
            <a:r>
              <a:rPr lang="en-US" dirty="0"/>
              <a:t>This attitude comes from lack of experience &amp; awareness</a:t>
            </a:r>
          </a:p>
          <a:p>
            <a:pPr lvl="1"/>
            <a:r>
              <a:rPr lang="en-US" dirty="0"/>
              <a:t>Good notes are implicit communication &amp; sharing</a:t>
            </a:r>
          </a:p>
          <a:p>
            <a:pPr lvl="1"/>
            <a:r>
              <a:rPr lang="en-US" dirty="0"/>
              <a:t>Good notes can be turned into procedures</a:t>
            </a:r>
          </a:p>
          <a:p>
            <a:r>
              <a:rPr lang="en-US" dirty="0"/>
              <a:t>Lab notes become more useful as time passes</a:t>
            </a:r>
          </a:p>
          <a:p>
            <a:pPr lvl="1"/>
            <a:r>
              <a:rPr lang="en-US" dirty="0"/>
              <a:t>Our memory fades</a:t>
            </a:r>
          </a:p>
          <a:p>
            <a:pPr lvl="1"/>
            <a:r>
              <a:rPr lang="en-US" dirty="0"/>
              <a:t>It can take years before we see the benefit</a:t>
            </a:r>
          </a:p>
          <a:p>
            <a:r>
              <a:rPr lang="en-US" dirty="0"/>
              <a:t>Writing but not reading lab notes is a good thing</a:t>
            </a:r>
          </a:p>
          <a:p>
            <a:pPr lvl="1"/>
            <a:r>
              <a:rPr lang="en-US" dirty="0"/>
              <a:t>Lab notes are most useful when something has gone wrong</a:t>
            </a:r>
          </a:p>
          <a:p>
            <a:endParaRPr lang="en-US" dirty="0"/>
          </a:p>
          <a:p>
            <a:endParaRPr lang="en-US" dirty="0"/>
          </a:p>
          <a:p>
            <a:pPr lvl="1"/>
            <a:endParaRPr lang="en-US" dirty="0"/>
          </a:p>
        </p:txBody>
      </p:sp>
      <p:sp>
        <p:nvSpPr>
          <p:cNvPr id="8" name="TextBox 7">
            <a:extLst>
              <a:ext uri="{FF2B5EF4-FFF2-40B4-BE49-F238E27FC236}">
                <a16:creationId xmlns:a16="http://schemas.microsoft.com/office/drawing/2014/main" id="{C9881524-C838-C412-4A57-905FB327196F}"/>
              </a:ext>
            </a:extLst>
          </p:cNvPr>
          <p:cNvSpPr txBox="1"/>
          <p:nvPr/>
        </p:nvSpPr>
        <p:spPr>
          <a:xfrm>
            <a:off x="112954" y="1088815"/>
            <a:ext cx="11353474" cy="1107931"/>
          </a:xfrm>
          <a:prstGeom prst="rect">
            <a:avLst/>
          </a:prstGeom>
          <a:noFill/>
        </p:spPr>
        <p:txBody>
          <a:bodyPr wrap="none" lIns="158455" tIns="121888" rIns="158455" bIns="121888" rtlCol="0" anchor="ctr" anchorCtr="0">
            <a:spAutoFit/>
          </a:bodyPr>
          <a:lstStyle/>
          <a:p>
            <a:pPr lvl="1" algn="ctr"/>
            <a:r>
              <a:rPr lang="en-US" sz="2800" dirty="0"/>
              <a:t>“Lab notes are a waste of time.  I write notes, but never use them.”</a:t>
            </a:r>
          </a:p>
          <a:p>
            <a:pPr lvl="1"/>
            <a:r>
              <a:rPr lang="en-US" sz="2800" dirty="0"/>
              <a:t>        - </a:t>
            </a:r>
            <a:r>
              <a:rPr lang="en-US" sz="2400" dirty="0"/>
              <a:t>Almost all newcomers to lab notebooks</a:t>
            </a:r>
            <a:endParaRPr lang="en-US" sz="2800" dirty="0"/>
          </a:p>
        </p:txBody>
      </p:sp>
    </p:spTree>
    <p:extLst>
      <p:ext uri="{BB962C8B-B14F-4D97-AF65-F5344CB8AC3E}">
        <p14:creationId xmlns:p14="http://schemas.microsoft.com/office/powerpoint/2010/main" val="2257096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1871-6578-CE2C-CEDE-6D61809C72C6}"/>
              </a:ext>
            </a:extLst>
          </p:cNvPr>
          <p:cNvSpPr>
            <a:spLocks noGrp="1"/>
          </p:cNvSpPr>
          <p:nvPr>
            <p:ph type="title"/>
          </p:nvPr>
        </p:nvSpPr>
        <p:spPr/>
        <p:txBody>
          <a:bodyPr/>
          <a:lstStyle/>
          <a:p>
            <a:r>
              <a:rPr lang="en-US" dirty="0"/>
              <a:t>Example notebook entries</a:t>
            </a:r>
          </a:p>
        </p:txBody>
      </p:sp>
      <p:sp>
        <p:nvSpPr>
          <p:cNvPr id="8" name="TextBox 7">
            <a:extLst>
              <a:ext uri="{FF2B5EF4-FFF2-40B4-BE49-F238E27FC236}">
                <a16:creationId xmlns:a16="http://schemas.microsoft.com/office/drawing/2014/main" id="{42B00271-B090-7E98-2613-C5ACE15A4551}"/>
              </a:ext>
            </a:extLst>
          </p:cNvPr>
          <p:cNvSpPr txBox="1"/>
          <p:nvPr/>
        </p:nvSpPr>
        <p:spPr>
          <a:xfrm>
            <a:off x="365760" y="2081969"/>
            <a:ext cx="3724033" cy="2179058"/>
          </a:xfrm>
          <a:prstGeom prst="rect">
            <a:avLst/>
          </a:prstGeom>
          <a:noFill/>
        </p:spPr>
        <p:txBody>
          <a:bodyPr wrap="none" lIns="118872" tIns="91440" rIns="118872" bIns="91440" rtlCol="0" anchor="ctr" anchorCtr="0">
            <a:spAutoFit/>
          </a:bodyPr>
          <a:lstStyle/>
          <a:p>
            <a:pPr algn="l">
              <a:lnSpc>
                <a:spcPct val="90000"/>
              </a:lnSpc>
            </a:pPr>
            <a:r>
              <a:rPr lang="en-US" dirty="0"/>
              <a:t>A bad example</a:t>
            </a:r>
          </a:p>
          <a:p>
            <a:pPr algn="l">
              <a:lnSpc>
                <a:spcPct val="90000"/>
              </a:lnSpc>
            </a:pPr>
            <a:endParaRPr lang="en-US" dirty="0"/>
          </a:p>
          <a:p>
            <a:pPr algn="l">
              <a:lnSpc>
                <a:spcPct val="90000"/>
              </a:lnSpc>
            </a:pPr>
            <a:r>
              <a:rPr lang="en-US" b="1" u="sng" dirty="0"/>
              <a:t>Monday July 25, 2022</a:t>
            </a:r>
          </a:p>
          <a:p>
            <a:pPr algn="l">
              <a:lnSpc>
                <a:spcPct val="90000"/>
              </a:lnSpc>
            </a:pPr>
            <a:r>
              <a:rPr lang="en-US" dirty="0"/>
              <a:t>9:05 am - Do study ABC</a:t>
            </a:r>
          </a:p>
          <a:p>
            <a:pPr algn="l">
              <a:lnSpc>
                <a:spcPct val="90000"/>
              </a:lnSpc>
            </a:pPr>
            <a:r>
              <a:rPr lang="en-US" dirty="0"/>
              <a:t>8:47 pm - Lot’s of interesting data!</a:t>
            </a:r>
          </a:p>
          <a:p>
            <a:pPr algn="l">
              <a:lnSpc>
                <a:spcPct val="90000"/>
              </a:lnSpc>
            </a:pPr>
            <a:r>
              <a:rPr lang="en-US" dirty="0"/>
              <a:t>              - Results are in GCE</a:t>
            </a:r>
          </a:p>
          <a:p>
            <a:pPr algn="l">
              <a:lnSpc>
                <a:spcPct val="90000"/>
              </a:lnSpc>
            </a:pPr>
            <a:endParaRPr lang="en-US" dirty="0"/>
          </a:p>
          <a:p>
            <a:pPr algn="l">
              <a:lnSpc>
                <a:spcPct val="90000"/>
              </a:lnSpc>
            </a:pPr>
            <a:endParaRPr lang="en-US" dirty="0"/>
          </a:p>
        </p:txBody>
      </p:sp>
      <p:sp>
        <p:nvSpPr>
          <p:cNvPr id="9" name="TextBox 8">
            <a:extLst>
              <a:ext uri="{FF2B5EF4-FFF2-40B4-BE49-F238E27FC236}">
                <a16:creationId xmlns:a16="http://schemas.microsoft.com/office/drawing/2014/main" id="{EA4853CD-8614-95AA-C341-E49641DA6302}"/>
              </a:ext>
            </a:extLst>
          </p:cNvPr>
          <p:cNvSpPr txBox="1"/>
          <p:nvPr/>
        </p:nvSpPr>
        <p:spPr>
          <a:xfrm>
            <a:off x="5935980" y="283536"/>
            <a:ext cx="5887085" cy="5669244"/>
          </a:xfrm>
          <a:prstGeom prst="rect">
            <a:avLst/>
          </a:prstGeom>
          <a:noFill/>
        </p:spPr>
        <p:txBody>
          <a:bodyPr wrap="square" lIns="118872" tIns="91440" rIns="118872" bIns="91440" rtlCol="0" anchor="ctr" anchorCtr="0">
            <a:spAutoFit/>
          </a:bodyPr>
          <a:lstStyle/>
          <a:p>
            <a:pPr algn="l">
              <a:lnSpc>
                <a:spcPct val="90000"/>
              </a:lnSpc>
            </a:pPr>
            <a:r>
              <a:rPr lang="en-US" dirty="0"/>
              <a:t>A better example</a:t>
            </a:r>
          </a:p>
          <a:p>
            <a:pPr algn="l">
              <a:lnSpc>
                <a:spcPct val="90000"/>
              </a:lnSpc>
            </a:pPr>
            <a:endParaRPr lang="en-US" b="1" u="sng" dirty="0"/>
          </a:p>
          <a:p>
            <a:pPr algn="l">
              <a:lnSpc>
                <a:spcPct val="90000"/>
              </a:lnSpc>
            </a:pPr>
            <a:r>
              <a:rPr lang="en-US" b="1" u="sng" dirty="0"/>
              <a:t>Monday July 25, 2022</a:t>
            </a:r>
            <a:r>
              <a:rPr lang="en-US" dirty="0"/>
              <a:t> (Jared)</a:t>
            </a:r>
          </a:p>
          <a:p>
            <a:pPr algn="l">
              <a:lnSpc>
                <a:spcPct val="90000"/>
              </a:lnSpc>
            </a:pPr>
            <a:r>
              <a:rPr lang="en-US" b="1" dirty="0"/>
              <a:t>9:05 am </a:t>
            </a:r>
            <a:r>
              <a:rPr lang="en-US" dirty="0"/>
              <a:t>- Continuing work for study ABC.  (See July 7)</a:t>
            </a:r>
          </a:p>
          <a:p>
            <a:pPr algn="l">
              <a:lnSpc>
                <a:spcPct val="90000"/>
              </a:lnSpc>
            </a:pPr>
            <a:r>
              <a:rPr lang="en-US" dirty="0"/>
              <a:t>- I presently believe that if A happens, then B must also happen.</a:t>
            </a:r>
          </a:p>
          <a:p>
            <a:pPr algn="l">
              <a:lnSpc>
                <a:spcPct val="90000"/>
              </a:lnSpc>
            </a:pPr>
            <a:r>
              <a:rPr lang="en-US" dirty="0"/>
              <a:t>- To verify this, I intend to</a:t>
            </a:r>
          </a:p>
          <a:p>
            <a:pPr marL="742950" lvl="1" indent="-285750">
              <a:lnSpc>
                <a:spcPct val="90000"/>
              </a:lnSpc>
              <a:buFont typeface="Arial" panose="020B0604020202020204" pitchFamily="34" charset="0"/>
              <a:buChar char="•"/>
            </a:pPr>
            <a:r>
              <a:rPr lang="en-US" dirty="0"/>
              <a:t>…</a:t>
            </a:r>
          </a:p>
          <a:p>
            <a:pPr marL="742950" lvl="1" indent="-285750">
              <a:lnSpc>
                <a:spcPct val="90000"/>
              </a:lnSpc>
              <a:buFont typeface="Arial" panose="020B0604020202020204" pitchFamily="34" charset="0"/>
              <a:buChar char="•"/>
            </a:pPr>
            <a:r>
              <a:rPr lang="en-US" dirty="0"/>
              <a:t>***</a:t>
            </a:r>
          </a:p>
          <a:p>
            <a:pPr>
              <a:lnSpc>
                <a:spcPct val="90000"/>
              </a:lnSpc>
            </a:pPr>
            <a:r>
              <a:rPr lang="en-US" b="1" dirty="0"/>
              <a:t>9:30 am </a:t>
            </a:r>
            <a:r>
              <a:rPr lang="en-US" dirty="0"/>
              <a:t>- Started executing this experiment on Bebop.</a:t>
            </a:r>
          </a:p>
          <a:p>
            <a:pPr marL="742950" lvl="1" indent="-285750">
              <a:lnSpc>
                <a:spcPct val="90000"/>
              </a:lnSpc>
              <a:buFont typeface="Arial" panose="020B0604020202020204" pitchFamily="34" charset="0"/>
              <a:buChar char="•"/>
            </a:pPr>
            <a:r>
              <a:rPr lang="en-US" dirty="0"/>
              <a:t>Built debug version of binary with Intel 20.4</a:t>
            </a:r>
          </a:p>
          <a:p>
            <a:pPr marL="742950" lvl="1" indent="-285750">
              <a:lnSpc>
                <a:spcPct val="90000"/>
              </a:lnSpc>
              <a:buFont typeface="Arial" panose="020B0604020202020204" pitchFamily="34" charset="0"/>
              <a:buChar char="•"/>
            </a:pPr>
            <a:r>
              <a:rPr lang="en-US" dirty="0"/>
              <a:t>Based on </a:t>
            </a:r>
            <a:r>
              <a:rPr lang="en-US" u="sng" dirty="0"/>
              <a:t>clean</a:t>
            </a:r>
            <a:r>
              <a:rPr lang="en-US" dirty="0"/>
              <a:t> commit 5a43b21c</a:t>
            </a:r>
          </a:p>
          <a:p>
            <a:pPr marL="742950" lvl="1" indent="-285750">
              <a:lnSpc>
                <a:spcPct val="90000"/>
              </a:lnSpc>
              <a:buFont typeface="Arial" panose="020B0604020202020204" pitchFamily="34" charset="0"/>
              <a:buChar char="•"/>
            </a:pPr>
            <a:r>
              <a:rPr lang="en-US" dirty="0"/>
              <a:t>Build log saved to </a:t>
            </a:r>
            <a:r>
              <a:rPr lang="en-US" dirty="0">
                <a:latin typeface="American Typewriter" panose="02090604020004020304" pitchFamily="18" charset="77"/>
              </a:rPr>
              <a:t>my_test_2022.log</a:t>
            </a:r>
          </a:p>
          <a:p>
            <a:pPr marL="742950" lvl="1" indent="-285750">
              <a:lnSpc>
                <a:spcPct val="90000"/>
              </a:lnSpc>
              <a:buFont typeface="Arial" panose="020B0604020202020204" pitchFamily="34" charset="0"/>
              <a:buChar char="•"/>
            </a:pPr>
            <a:r>
              <a:rPr lang="en-US" dirty="0"/>
              <a:t>No errors or warnings emitted</a:t>
            </a:r>
          </a:p>
          <a:p>
            <a:pPr marL="742950" lvl="1" indent="-285750">
              <a:lnSpc>
                <a:spcPct val="90000"/>
              </a:lnSpc>
              <a:buFont typeface="Arial" panose="020B0604020202020204" pitchFamily="34" charset="0"/>
              <a:buChar char="•"/>
            </a:pPr>
            <a:r>
              <a:rPr lang="en-US" dirty="0"/>
              <a:t>Used job script </a:t>
            </a:r>
            <a:r>
              <a:rPr lang="en-US" dirty="0" err="1">
                <a:latin typeface="American Typewriter" panose="02090604020004020304" pitchFamily="18" charset="77"/>
              </a:rPr>
              <a:t>run_my_test</a:t>
            </a:r>
            <a:r>
              <a:rPr lang="en-US" dirty="0">
                <a:latin typeface="American Typewriter" panose="02090604020004020304" pitchFamily="18" charset="77"/>
              </a:rPr>
              <a:t> </a:t>
            </a:r>
            <a:r>
              <a:rPr lang="en-US" dirty="0"/>
              <a:t>with configuration 24 (Job ID 123456)</a:t>
            </a:r>
          </a:p>
          <a:p>
            <a:pPr marL="742950" lvl="1" indent="-285750">
              <a:lnSpc>
                <a:spcPct val="90000"/>
              </a:lnSpc>
              <a:buFont typeface="Arial" panose="020B0604020202020204" pitchFamily="34" charset="0"/>
              <a:buChar char="•"/>
            </a:pPr>
            <a:r>
              <a:rPr lang="en-US" dirty="0" err="1"/>
              <a:t>Stdout</a:t>
            </a:r>
            <a:r>
              <a:rPr lang="en-US" dirty="0"/>
              <a:t>/err &amp; results saved in folder ABC</a:t>
            </a:r>
          </a:p>
          <a:p>
            <a:pPr>
              <a:lnSpc>
                <a:spcPct val="90000"/>
              </a:lnSpc>
            </a:pPr>
            <a:r>
              <a:rPr lang="en-US" b="1" dirty="0"/>
              <a:t>10:07 am </a:t>
            </a:r>
            <a:r>
              <a:rPr lang="en-US" dirty="0"/>
              <a:t>- Analysis run with script </a:t>
            </a:r>
            <a:r>
              <a:rPr lang="en-US" dirty="0" err="1">
                <a:latin typeface="American Typewriter" panose="02090604020004020304" pitchFamily="18" charset="77"/>
              </a:rPr>
              <a:t>analyze_my_test.py</a:t>
            </a:r>
            <a:r>
              <a:rPr lang="en-US" dirty="0">
                <a:latin typeface="American Typewriter" panose="02090604020004020304" pitchFamily="18" charset="77"/>
              </a:rPr>
              <a:t> </a:t>
            </a:r>
            <a:r>
              <a:rPr lang="en-US" dirty="0"/>
              <a:t>and results saved in same folder.</a:t>
            </a:r>
          </a:p>
          <a:p>
            <a:pPr>
              <a:lnSpc>
                <a:spcPct val="90000"/>
              </a:lnSpc>
            </a:pPr>
            <a:r>
              <a:rPr lang="en-US" dirty="0"/>
              <a:t>- Since no peak seen around 1.5 MeV, I was wrong.  But based on this, I now </a:t>
            </a:r>
            <a:r>
              <a:rPr lang="en-US" i="1" dirty="0"/>
              <a:t>believe</a:t>
            </a:r>
            <a:r>
              <a:rPr lang="en-US" dirty="0"/>
              <a:t> that if A happens, then C must also happen.</a:t>
            </a:r>
          </a:p>
        </p:txBody>
      </p:sp>
    </p:spTree>
    <p:extLst>
      <p:ext uri="{BB962C8B-B14F-4D97-AF65-F5344CB8AC3E}">
        <p14:creationId xmlns:p14="http://schemas.microsoft.com/office/powerpoint/2010/main" val="3878095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CD2F-B0D4-4783-5910-05FB02545B06}"/>
              </a:ext>
            </a:extLst>
          </p:cNvPr>
          <p:cNvSpPr>
            <a:spLocks noGrp="1"/>
          </p:cNvSpPr>
          <p:nvPr>
            <p:ph type="title"/>
          </p:nvPr>
        </p:nvSpPr>
        <p:spPr/>
        <p:txBody>
          <a:bodyPr/>
          <a:lstStyle/>
          <a:p>
            <a:r>
              <a:rPr lang="en-US" dirty="0"/>
              <a:t>Nothing beats good </a:t>
            </a:r>
            <a:r>
              <a:rPr lang="en-US" dirty="0" err="1"/>
              <a:t>ol</a:t>
            </a:r>
            <a:r>
              <a:rPr lang="en-US" dirty="0"/>
              <a:t>’ pen and paper</a:t>
            </a:r>
          </a:p>
        </p:txBody>
      </p:sp>
      <p:sp>
        <p:nvSpPr>
          <p:cNvPr id="4" name="Text Placeholder 3">
            <a:extLst>
              <a:ext uri="{FF2B5EF4-FFF2-40B4-BE49-F238E27FC236}">
                <a16:creationId xmlns:a16="http://schemas.microsoft.com/office/drawing/2014/main" id="{3C225170-B825-8E65-4107-25733A185B12}"/>
              </a:ext>
            </a:extLst>
          </p:cNvPr>
          <p:cNvSpPr>
            <a:spLocks noGrp="1"/>
          </p:cNvSpPr>
          <p:nvPr>
            <p:ph type="body" idx="1"/>
          </p:nvPr>
        </p:nvSpPr>
        <p:spPr>
          <a:xfrm>
            <a:off x="457200" y="2546822"/>
            <a:ext cx="5588582" cy="821190"/>
          </a:xfrm>
        </p:spPr>
        <p:txBody>
          <a:bodyPr/>
          <a:lstStyle/>
          <a:p>
            <a:r>
              <a:rPr lang="en-US" sz="2000" dirty="0"/>
              <a:t>Pen &amp; Paper Pros</a:t>
            </a:r>
          </a:p>
        </p:txBody>
      </p:sp>
      <p:sp>
        <p:nvSpPr>
          <p:cNvPr id="3" name="Content Placeholder 2">
            <a:extLst>
              <a:ext uri="{FF2B5EF4-FFF2-40B4-BE49-F238E27FC236}">
                <a16:creationId xmlns:a16="http://schemas.microsoft.com/office/drawing/2014/main" id="{F9258E3C-1D8D-18BD-90A6-502B818DA2CC}"/>
              </a:ext>
            </a:extLst>
          </p:cNvPr>
          <p:cNvSpPr>
            <a:spLocks noGrp="1"/>
          </p:cNvSpPr>
          <p:nvPr>
            <p:ph sz="half" idx="2"/>
          </p:nvPr>
        </p:nvSpPr>
        <p:spPr>
          <a:xfrm>
            <a:off x="457200" y="3368012"/>
            <a:ext cx="5588582" cy="3373229"/>
          </a:xfrm>
        </p:spPr>
        <p:txBody>
          <a:bodyPr/>
          <a:lstStyle/>
          <a:p>
            <a:r>
              <a:rPr lang="en-US" sz="2000" dirty="0"/>
              <a:t>Most can use paper and pen in any situation</a:t>
            </a:r>
          </a:p>
          <a:p>
            <a:r>
              <a:rPr lang="en-US" sz="2000" dirty="0"/>
              <a:t>Open format can allow for creativity and easier annotation</a:t>
            </a:r>
          </a:p>
          <a:p>
            <a:r>
              <a:rPr lang="en-US" sz="2000" dirty="0"/>
              <a:t>Concentrate on the work rather than tooling</a:t>
            </a:r>
          </a:p>
          <a:p>
            <a:r>
              <a:rPr lang="en-US" sz="2000" dirty="0"/>
              <a:t>Good if notetaking slows down progress</a:t>
            </a:r>
          </a:p>
          <a:p>
            <a:r>
              <a:rPr lang="en-US" sz="2000" dirty="0"/>
              <a:t>Notebook is stored </a:t>
            </a:r>
            <a:r>
              <a:rPr lang="en-US" sz="2000" b="1" dirty="0"/>
              <a:t>publicly</a:t>
            </a:r>
            <a:r>
              <a:rPr lang="en-US" sz="2000" dirty="0"/>
              <a:t> next to where it is used</a:t>
            </a:r>
          </a:p>
        </p:txBody>
      </p:sp>
      <p:sp>
        <p:nvSpPr>
          <p:cNvPr id="7" name="Text Placeholder 6">
            <a:extLst>
              <a:ext uri="{FF2B5EF4-FFF2-40B4-BE49-F238E27FC236}">
                <a16:creationId xmlns:a16="http://schemas.microsoft.com/office/drawing/2014/main" id="{C7D2FAF1-99B6-77D6-67CA-9BCD3AF3390A}"/>
              </a:ext>
            </a:extLst>
          </p:cNvPr>
          <p:cNvSpPr>
            <a:spLocks noGrp="1"/>
          </p:cNvSpPr>
          <p:nvPr>
            <p:ph type="body" sz="quarter" idx="3"/>
          </p:nvPr>
        </p:nvSpPr>
        <p:spPr>
          <a:xfrm>
            <a:off x="6218914" y="2546822"/>
            <a:ext cx="5531934" cy="821190"/>
          </a:xfrm>
        </p:spPr>
        <p:txBody>
          <a:bodyPr/>
          <a:lstStyle/>
          <a:p>
            <a:r>
              <a:rPr lang="en-US" sz="2000" dirty="0"/>
              <a:t>Electronic Woes</a:t>
            </a:r>
          </a:p>
        </p:txBody>
      </p:sp>
      <p:sp>
        <p:nvSpPr>
          <p:cNvPr id="9" name="Content Placeholder 8">
            <a:extLst>
              <a:ext uri="{FF2B5EF4-FFF2-40B4-BE49-F238E27FC236}">
                <a16:creationId xmlns:a16="http://schemas.microsoft.com/office/drawing/2014/main" id="{3460387C-329A-6D82-3F47-363415AFE6DA}"/>
              </a:ext>
            </a:extLst>
          </p:cNvPr>
          <p:cNvSpPr>
            <a:spLocks noGrp="1"/>
          </p:cNvSpPr>
          <p:nvPr>
            <p:ph sz="quarter" idx="4"/>
          </p:nvPr>
        </p:nvSpPr>
        <p:spPr>
          <a:xfrm>
            <a:off x="6218914" y="3368012"/>
            <a:ext cx="5531934" cy="3373229"/>
          </a:xfrm>
        </p:spPr>
        <p:txBody>
          <a:bodyPr/>
          <a:lstStyle/>
          <a:p>
            <a:r>
              <a:rPr lang="en-US" sz="2000" dirty="0"/>
              <a:t>Tied to technology that could fail</a:t>
            </a:r>
          </a:p>
          <a:p>
            <a:r>
              <a:rPr lang="en-US" sz="2000" dirty="0"/>
              <a:t>Overwhelming variety of possible solutions with different pros and cons</a:t>
            </a:r>
          </a:p>
          <a:p>
            <a:r>
              <a:rPr lang="en-US" sz="2000" dirty="0"/>
              <a:t>Uncertainty about future of tool, increased costs, inability to export</a:t>
            </a:r>
          </a:p>
          <a:p>
            <a:r>
              <a:rPr lang="en-US" sz="2000" dirty="0"/>
              <a:t>Does funding restrict where and how digital notes can be stored?</a:t>
            </a:r>
          </a:p>
        </p:txBody>
      </p:sp>
      <p:sp>
        <p:nvSpPr>
          <p:cNvPr id="11" name="TextBox 10">
            <a:extLst>
              <a:ext uri="{FF2B5EF4-FFF2-40B4-BE49-F238E27FC236}">
                <a16:creationId xmlns:a16="http://schemas.microsoft.com/office/drawing/2014/main" id="{4F5A0A35-B381-EDED-A055-E3A37D0AF05F}"/>
              </a:ext>
            </a:extLst>
          </p:cNvPr>
          <p:cNvSpPr txBox="1"/>
          <p:nvPr/>
        </p:nvSpPr>
        <p:spPr>
          <a:xfrm>
            <a:off x="437977" y="1003590"/>
            <a:ext cx="11302919" cy="1323439"/>
          </a:xfrm>
          <a:prstGeom prst="rect">
            <a:avLst/>
          </a:prstGeom>
          <a:noFill/>
        </p:spPr>
        <p:txBody>
          <a:bodyPr wrap="square">
            <a:spAutoFit/>
          </a:bodyPr>
          <a:lstStyle/>
          <a:p>
            <a:pPr marL="0" indent="0">
              <a:buNone/>
            </a:pPr>
            <a:r>
              <a:rPr lang="en-US" sz="2000" dirty="0"/>
              <a:t>“Since at least the 1990s, articles on technology have predicted the imminent, widespread adoption of electronic laboratory notebooks (ELNs) by researchers. It has yet to happen — but more and more scientists are taking the plunge.”</a:t>
            </a:r>
          </a:p>
          <a:p>
            <a:pPr marL="0" indent="0">
              <a:buNone/>
            </a:pPr>
            <a:r>
              <a:rPr lang="en-US" sz="2000" dirty="0"/>
              <a:t>	- </a:t>
            </a:r>
            <a:r>
              <a:rPr lang="en-US" sz="1600" dirty="0"/>
              <a:t>Roberta Kwok, </a:t>
            </a:r>
            <a:r>
              <a:rPr lang="en-US" sz="1600" i="1" dirty="0">
                <a:hlinkClick r:id="rId3"/>
              </a:rPr>
              <a:t>How to pick an electronic laboratory notebook</a:t>
            </a:r>
            <a:r>
              <a:rPr lang="en-US" sz="1600" dirty="0"/>
              <a:t>, Nature</a:t>
            </a:r>
          </a:p>
        </p:txBody>
      </p:sp>
    </p:spTree>
    <p:extLst>
      <p:ext uri="{BB962C8B-B14F-4D97-AF65-F5344CB8AC3E}">
        <p14:creationId xmlns:p14="http://schemas.microsoft.com/office/powerpoint/2010/main" val="2028353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D88C-7B28-1754-36A6-873750233694}"/>
              </a:ext>
            </a:extLst>
          </p:cNvPr>
          <p:cNvSpPr>
            <a:spLocks noGrp="1"/>
          </p:cNvSpPr>
          <p:nvPr>
            <p:ph type="title"/>
          </p:nvPr>
        </p:nvSpPr>
        <p:spPr/>
        <p:txBody>
          <a:bodyPr/>
          <a:lstStyle/>
          <a:p>
            <a:r>
              <a:rPr lang="en-US" dirty="0"/>
              <a:t>Criteria for lab notebooks for computing?</a:t>
            </a:r>
          </a:p>
        </p:txBody>
      </p:sp>
      <p:sp>
        <p:nvSpPr>
          <p:cNvPr id="3" name="Content Placeholder 2">
            <a:extLst>
              <a:ext uri="{FF2B5EF4-FFF2-40B4-BE49-F238E27FC236}">
                <a16:creationId xmlns:a16="http://schemas.microsoft.com/office/drawing/2014/main" id="{F77746CD-E501-0512-A2E3-3EA3A7A9AF56}"/>
              </a:ext>
            </a:extLst>
          </p:cNvPr>
          <p:cNvSpPr>
            <a:spLocks noGrp="1"/>
          </p:cNvSpPr>
          <p:nvPr>
            <p:ph idx="1"/>
          </p:nvPr>
        </p:nvSpPr>
        <p:spPr/>
        <p:txBody>
          <a:bodyPr/>
          <a:lstStyle/>
          <a:p>
            <a:r>
              <a:rPr lang="en-US" b="1" dirty="0"/>
              <a:t>Paper won’t work.  </a:t>
            </a:r>
            <a:r>
              <a:rPr lang="en-US" dirty="0"/>
              <a:t>We work anywhere and sometimes in distributed way.</a:t>
            </a:r>
          </a:p>
          <a:p>
            <a:r>
              <a:rPr lang="en-US" dirty="0"/>
              <a:t>Should notebooks be public and how to do that?</a:t>
            </a:r>
          </a:p>
          <a:p>
            <a:r>
              <a:rPr lang="en-US" dirty="0"/>
              <a:t>How many different types of notebooks do we need?</a:t>
            </a:r>
          </a:p>
          <a:p>
            <a:r>
              <a:rPr lang="en-US" dirty="0"/>
              <a:t>Do we use a single ELN or distribute notes across a suite of tools?</a:t>
            </a:r>
          </a:p>
          <a:p>
            <a:r>
              <a:rPr lang="en-US" dirty="0"/>
              <a:t>How can we use automation appropriately to overcome difficulties and increase productivity?</a:t>
            </a:r>
          </a:p>
          <a:p>
            <a:pPr marL="0" indent="0">
              <a:buNone/>
            </a:pPr>
            <a:endParaRPr lang="en-US" dirty="0"/>
          </a:p>
        </p:txBody>
      </p:sp>
      <p:sp>
        <p:nvSpPr>
          <p:cNvPr id="6" name="TextBox 5">
            <a:extLst>
              <a:ext uri="{FF2B5EF4-FFF2-40B4-BE49-F238E27FC236}">
                <a16:creationId xmlns:a16="http://schemas.microsoft.com/office/drawing/2014/main" id="{C44A63BE-444C-487D-FF8C-6D5A3E79CAEE}"/>
              </a:ext>
            </a:extLst>
          </p:cNvPr>
          <p:cNvSpPr txBox="1"/>
          <p:nvPr/>
        </p:nvSpPr>
        <p:spPr>
          <a:xfrm>
            <a:off x="3155530" y="5108463"/>
            <a:ext cx="5877764" cy="461665"/>
          </a:xfrm>
          <a:prstGeom prst="rect">
            <a:avLst/>
          </a:prstGeom>
          <a:noFill/>
        </p:spPr>
        <p:txBody>
          <a:bodyPr wrap="none" rtlCol="0">
            <a:spAutoFit/>
          </a:bodyPr>
          <a:lstStyle/>
          <a:p>
            <a:pPr algn="ctr"/>
            <a:r>
              <a:rPr lang="en-US" sz="2400" dirty="0"/>
              <a:t>We likely need many streams of lab notes</a:t>
            </a:r>
          </a:p>
        </p:txBody>
      </p:sp>
    </p:spTree>
    <p:extLst>
      <p:ext uri="{BB962C8B-B14F-4D97-AF65-F5344CB8AC3E}">
        <p14:creationId xmlns:p14="http://schemas.microsoft.com/office/powerpoint/2010/main" val="2241001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3D66-35AF-AF0C-8EA4-C60E0843DE20}"/>
              </a:ext>
            </a:extLst>
          </p:cNvPr>
          <p:cNvSpPr>
            <a:spLocks noGrp="1"/>
          </p:cNvSpPr>
          <p:nvPr>
            <p:ph type="title"/>
          </p:nvPr>
        </p:nvSpPr>
        <p:spPr/>
        <p:txBody>
          <a:bodyPr/>
          <a:lstStyle/>
          <a:p>
            <a:r>
              <a:rPr lang="en-US" dirty="0"/>
              <a:t>Different streams of lab notes</a:t>
            </a:r>
          </a:p>
        </p:txBody>
      </p:sp>
      <p:sp>
        <p:nvSpPr>
          <p:cNvPr id="3" name="Content Placeholder 2">
            <a:extLst>
              <a:ext uri="{FF2B5EF4-FFF2-40B4-BE49-F238E27FC236}">
                <a16:creationId xmlns:a16="http://schemas.microsoft.com/office/drawing/2014/main" id="{D98AB940-836C-ED7C-839C-E277B4205C49}"/>
              </a:ext>
            </a:extLst>
          </p:cNvPr>
          <p:cNvSpPr>
            <a:spLocks noGrp="1"/>
          </p:cNvSpPr>
          <p:nvPr>
            <p:ph idx="1"/>
          </p:nvPr>
        </p:nvSpPr>
        <p:spPr/>
        <p:txBody>
          <a:bodyPr/>
          <a:lstStyle/>
          <a:p>
            <a:r>
              <a:rPr lang="en-US" dirty="0"/>
              <a:t>Lab notebook for changes to scientific instrument</a:t>
            </a:r>
          </a:p>
          <a:p>
            <a:pPr lvl="1"/>
            <a:r>
              <a:rPr lang="en-US" dirty="0"/>
              <a:t>Changes in code repo necessary for study</a:t>
            </a:r>
          </a:p>
          <a:p>
            <a:pPr lvl="1"/>
            <a:r>
              <a:rPr lang="en-US" dirty="0"/>
              <a:t>Changes to SW environments</a:t>
            </a:r>
          </a:p>
          <a:p>
            <a:pPr lvl="1"/>
            <a:r>
              <a:rPr lang="en-US" dirty="0"/>
              <a:t>Changes to build/job files and build systems</a:t>
            </a:r>
          </a:p>
          <a:p>
            <a:r>
              <a:rPr lang="en-US" dirty="0"/>
              <a:t>Lab notebook for data analysis tools</a:t>
            </a:r>
          </a:p>
          <a:p>
            <a:r>
              <a:rPr lang="en-US" dirty="0"/>
              <a:t>Lab notebook to detail how experiment was designed and executed</a:t>
            </a:r>
          </a:p>
          <a:p>
            <a:r>
              <a:rPr lang="en-US" dirty="0"/>
              <a:t>Right tool for the job</a:t>
            </a:r>
          </a:p>
          <a:p>
            <a:pPr lvl="1"/>
            <a:r>
              <a:rPr lang="en-US" dirty="0"/>
              <a:t>We don’t want a single 10,000-line README</a:t>
            </a:r>
          </a:p>
          <a:p>
            <a:endParaRPr lang="en-US" dirty="0"/>
          </a:p>
        </p:txBody>
      </p:sp>
    </p:spTree>
    <p:extLst>
      <p:ext uri="{BB962C8B-B14F-4D97-AF65-F5344CB8AC3E}">
        <p14:creationId xmlns:p14="http://schemas.microsoft.com/office/powerpoint/2010/main" val="1003005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E499-1C3F-BF05-6826-EA41875043AF}"/>
              </a:ext>
            </a:extLst>
          </p:cNvPr>
          <p:cNvSpPr>
            <a:spLocks noGrp="1"/>
          </p:cNvSpPr>
          <p:nvPr>
            <p:ph type="title"/>
          </p:nvPr>
        </p:nvSpPr>
        <p:spPr/>
        <p:txBody>
          <a:bodyPr/>
          <a:lstStyle/>
          <a:p>
            <a:r>
              <a:rPr lang="en-US" dirty="0"/>
              <a:t>Git lab notes stream</a:t>
            </a:r>
          </a:p>
        </p:txBody>
      </p:sp>
      <p:sp>
        <p:nvSpPr>
          <p:cNvPr id="4" name="Text Placeholder 3">
            <a:extLst>
              <a:ext uri="{FF2B5EF4-FFF2-40B4-BE49-F238E27FC236}">
                <a16:creationId xmlns:a16="http://schemas.microsoft.com/office/drawing/2014/main" id="{07227A27-5F3E-7988-EF2E-E23834C09336}"/>
              </a:ext>
            </a:extLst>
          </p:cNvPr>
          <p:cNvSpPr>
            <a:spLocks noGrp="1"/>
          </p:cNvSpPr>
          <p:nvPr>
            <p:ph idx="1"/>
          </p:nvPr>
        </p:nvSpPr>
        <p:spPr>
          <a:xfrm>
            <a:off x="365760" y="1349903"/>
            <a:ext cx="11369809" cy="4047778"/>
          </a:xfrm>
        </p:spPr>
        <p:txBody>
          <a:bodyPr/>
          <a:lstStyle/>
          <a:p>
            <a:pPr marL="0" indent="0">
              <a:buNone/>
            </a:pPr>
            <a:r>
              <a:rPr lang="en-US" dirty="0">
                <a:solidFill>
                  <a:schemeClr val="tx2"/>
                </a:solidFill>
              </a:rPr>
              <a:t>Keep lab notes for your software as close to the “instrument” as possible</a:t>
            </a:r>
          </a:p>
        </p:txBody>
      </p:sp>
      <p:pic>
        <p:nvPicPr>
          <p:cNvPr id="6" name="Picture 5">
            <a:extLst>
              <a:ext uri="{FF2B5EF4-FFF2-40B4-BE49-F238E27FC236}">
                <a16:creationId xmlns:a16="http://schemas.microsoft.com/office/drawing/2014/main" id="{6761C1E8-DA24-1844-B0E3-CC7DF7671F26}"/>
              </a:ext>
            </a:extLst>
          </p:cNvPr>
          <p:cNvPicPr>
            <a:picLocks noChangeAspect="1"/>
          </p:cNvPicPr>
          <p:nvPr/>
        </p:nvPicPr>
        <p:blipFill>
          <a:blip r:embed="rId2"/>
          <a:stretch>
            <a:fillRect/>
          </a:stretch>
        </p:blipFill>
        <p:spPr>
          <a:xfrm>
            <a:off x="609443" y="2067111"/>
            <a:ext cx="7144004" cy="2415747"/>
          </a:xfrm>
          <a:prstGeom prst="rect">
            <a:avLst/>
          </a:prstGeom>
        </p:spPr>
      </p:pic>
      <p:sp>
        <p:nvSpPr>
          <p:cNvPr id="7" name="TextBox 6">
            <a:extLst>
              <a:ext uri="{FF2B5EF4-FFF2-40B4-BE49-F238E27FC236}">
                <a16:creationId xmlns:a16="http://schemas.microsoft.com/office/drawing/2014/main" id="{60E896B1-244F-EE2C-31BB-0AFFB63A9E19}"/>
              </a:ext>
            </a:extLst>
          </p:cNvPr>
          <p:cNvSpPr txBox="1"/>
          <p:nvPr/>
        </p:nvSpPr>
        <p:spPr>
          <a:xfrm>
            <a:off x="7745530" y="2459506"/>
            <a:ext cx="4551933" cy="800154"/>
          </a:xfrm>
          <a:prstGeom prst="rect">
            <a:avLst/>
          </a:prstGeom>
          <a:noFill/>
        </p:spPr>
        <p:txBody>
          <a:bodyPr wrap="none" lIns="158455" tIns="121888" rIns="158455" bIns="121888" rtlCol="0" anchor="ctr" anchorCtr="0">
            <a:spAutoFit/>
          </a:bodyPr>
          <a:lstStyle/>
          <a:p>
            <a:pPr algn="l">
              <a:lnSpc>
                <a:spcPct val="90000"/>
              </a:lnSpc>
            </a:pPr>
            <a:r>
              <a:rPr lang="en-US" sz="2000" dirty="0"/>
              <a:t>Details not obvious from commit diff:</a:t>
            </a:r>
          </a:p>
          <a:p>
            <a:pPr algn="l">
              <a:lnSpc>
                <a:spcPct val="90000"/>
              </a:lnSpc>
            </a:pPr>
            <a:r>
              <a:rPr lang="en-US" sz="2000" dirty="0"/>
              <a:t>Motivation, reasoning, consequences</a:t>
            </a:r>
          </a:p>
        </p:txBody>
      </p:sp>
      <p:sp>
        <p:nvSpPr>
          <p:cNvPr id="9" name="TextBox 8">
            <a:extLst>
              <a:ext uri="{FF2B5EF4-FFF2-40B4-BE49-F238E27FC236}">
                <a16:creationId xmlns:a16="http://schemas.microsoft.com/office/drawing/2014/main" id="{68B70498-A0C5-59CB-57DA-920DF432411D}"/>
              </a:ext>
            </a:extLst>
          </p:cNvPr>
          <p:cNvSpPr txBox="1"/>
          <p:nvPr/>
        </p:nvSpPr>
        <p:spPr>
          <a:xfrm>
            <a:off x="7745530" y="3711406"/>
            <a:ext cx="1830483" cy="523156"/>
          </a:xfrm>
          <a:prstGeom prst="rect">
            <a:avLst/>
          </a:prstGeom>
          <a:noFill/>
        </p:spPr>
        <p:txBody>
          <a:bodyPr wrap="none" lIns="158455" tIns="121888" rIns="158455" bIns="121888" rtlCol="0" anchor="ctr" anchorCtr="0">
            <a:spAutoFit/>
          </a:bodyPr>
          <a:lstStyle/>
          <a:p>
            <a:pPr algn="l">
              <a:lnSpc>
                <a:spcPct val="90000"/>
              </a:lnSpc>
            </a:pPr>
            <a:r>
              <a:rPr lang="en-US" sz="2000" dirty="0"/>
              <a:t>Testing notes</a:t>
            </a:r>
          </a:p>
        </p:txBody>
      </p:sp>
      <p:sp>
        <p:nvSpPr>
          <p:cNvPr id="10" name="TextBox 9">
            <a:extLst>
              <a:ext uri="{FF2B5EF4-FFF2-40B4-BE49-F238E27FC236}">
                <a16:creationId xmlns:a16="http://schemas.microsoft.com/office/drawing/2014/main" id="{1593B09E-9231-51A2-B64E-296F74875893}"/>
              </a:ext>
            </a:extLst>
          </p:cNvPr>
          <p:cNvSpPr txBox="1"/>
          <p:nvPr/>
        </p:nvSpPr>
        <p:spPr>
          <a:xfrm>
            <a:off x="2390514" y="5264751"/>
            <a:ext cx="7407797" cy="461665"/>
          </a:xfrm>
          <a:prstGeom prst="rect">
            <a:avLst/>
          </a:prstGeom>
          <a:noFill/>
        </p:spPr>
        <p:txBody>
          <a:bodyPr wrap="none" rtlCol="0">
            <a:spAutoFit/>
          </a:bodyPr>
          <a:lstStyle/>
          <a:p>
            <a:r>
              <a:rPr lang="en-US" sz="2400" dirty="0"/>
              <a:t>Use Pull Request to capture final verification streams</a:t>
            </a:r>
          </a:p>
        </p:txBody>
      </p:sp>
      <p:sp>
        <p:nvSpPr>
          <p:cNvPr id="3" name="TextBox 2">
            <a:extLst>
              <a:ext uri="{FF2B5EF4-FFF2-40B4-BE49-F238E27FC236}">
                <a16:creationId xmlns:a16="http://schemas.microsoft.com/office/drawing/2014/main" id="{E94AB6A2-7EE4-6C85-EB1E-B4A6BBFCE505}"/>
              </a:ext>
            </a:extLst>
          </p:cNvPr>
          <p:cNvSpPr txBox="1"/>
          <p:nvPr/>
        </p:nvSpPr>
        <p:spPr>
          <a:xfrm>
            <a:off x="1913038" y="4471546"/>
            <a:ext cx="5019323" cy="369332"/>
          </a:xfrm>
          <a:prstGeom prst="rect">
            <a:avLst/>
          </a:prstGeom>
          <a:noFill/>
        </p:spPr>
        <p:txBody>
          <a:bodyPr wrap="none" rtlCol="0">
            <a:spAutoFit/>
          </a:bodyPr>
          <a:lstStyle/>
          <a:p>
            <a:r>
              <a:rPr lang="en-US" dirty="0"/>
              <a:t>*This message is missing a title as the first line.</a:t>
            </a:r>
          </a:p>
        </p:txBody>
      </p:sp>
    </p:spTree>
    <p:extLst>
      <p:ext uri="{BB962C8B-B14F-4D97-AF65-F5344CB8AC3E}">
        <p14:creationId xmlns:p14="http://schemas.microsoft.com/office/powerpoint/2010/main" val="2864858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5790-4FFF-A93D-2B74-AAFA4028C68D}"/>
              </a:ext>
            </a:extLst>
          </p:cNvPr>
          <p:cNvSpPr>
            <a:spLocks noGrp="1"/>
          </p:cNvSpPr>
          <p:nvPr>
            <p:ph type="title"/>
          </p:nvPr>
        </p:nvSpPr>
        <p:spPr/>
        <p:txBody>
          <a:bodyPr/>
          <a:lstStyle/>
          <a:p>
            <a:r>
              <a:rPr lang="en-US" dirty="0"/>
              <a:t>Pull request as a “filtered” notebook entry</a:t>
            </a:r>
          </a:p>
        </p:txBody>
      </p:sp>
      <p:sp>
        <p:nvSpPr>
          <p:cNvPr id="3" name="Content Placeholder 2">
            <a:extLst>
              <a:ext uri="{FF2B5EF4-FFF2-40B4-BE49-F238E27FC236}">
                <a16:creationId xmlns:a16="http://schemas.microsoft.com/office/drawing/2014/main" id="{16752DD2-A8C1-142A-ADF4-A061E5E58937}"/>
              </a:ext>
            </a:extLst>
          </p:cNvPr>
          <p:cNvSpPr>
            <a:spLocks noGrp="1"/>
          </p:cNvSpPr>
          <p:nvPr>
            <p:ph idx="1"/>
          </p:nvPr>
        </p:nvSpPr>
        <p:spPr>
          <a:xfrm>
            <a:off x="365760" y="1079469"/>
            <a:ext cx="11369809" cy="4047778"/>
          </a:xfrm>
        </p:spPr>
        <p:txBody>
          <a:bodyPr/>
          <a:lstStyle/>
          <a:p>
            <a:r>
              <a:rPr lang="en-US" dirty="0"/>
              <a:t>A pull request is an aggregation of commits to a git repo</a:t>
            </a:r>
          </a:p>
          <a:p>
            <a:pPr lvl="1"/>
            <a:r>
              <a:rPr lang="en-US" dirty="0"/>
              <a:t>Individual commits are linked to the pull request</a:t>
            </a:r>
          </a:p>
          <a:p>
            <a:r>
              <a:rPr lang="en-US" dirty="0">
                <a:solidFill>
                  <a:schemeClr val="tx2"/>
                </a:solidFill>
              </a:rPr>
              <a:t>The PR allows for additional content that’s distinct from the individual commits</a:t>
            </a:r>
          </a:p>
          <a:p>
            <a:r>
              <a:rPr lang="en-US" dirty="0"/>
              <a:t>Use PR description to record process to verify correctness of changes</a:t>
            </a:r>
          </a:p>
          <a:p>
            <a:pPr lvl="1"/>
            <a:r>
              <a:rPr lang="en-US" dirty="0"/>
              <a:t>2-2.5 days effort carried out over a week</a:t>
            </a:r>
          </a:p>
          <a:p>
            <a:pPr lvl="1"/>
            <a:r>
              <a:rPr lang="en-US" dirty="0"/>
              <a:t>Copy/pasted from previous PR and adapted first (designed process)</a:t>
            </a:r>
          </a:p>
          <a:p>
            <a:pPr lvl="1"/>
            <a:r>
              <a:rPr lang="en-US" dirty="0"/>
              <a:t>Improved as carried out process – converging on a quasi-procedure</a:t>
            </a:r>
          </a:p>
          <a:p>
            <a:pPr lvl="1"/>
            <a:r>
              <a:rPr lang="en-US" dirty="0"/>
              <a:t>Filtered so that reviewers aren’t overwhelmed</a:t>
            </a:r>
          </a:p>
          <a:p>
            <a:pPr lvl="1"/>
            <a:r>
              <a:rPr lang="en-US" dirty="0"/>
              <a:t>Helped organize effort &amp; design good tests</a:t>
            </a:r>
          </a:p>
          <a:p>
            <a:r>
              <a:rPr lang="en-US" dirty="0"/>
              <a:t>Additional benefits</a:t>
            </a:r>
          </a:p>
          <a:p>
            <a:pPr lvl="1"/>
            <a:r>
              <a:rPr lang="en-US" dirty="0"/>
              <a:t>Senior reviewers provide feedback &amp; suggest improvements</a:t>
            </a:r>
          </a:p>
          <a:p>
            <a:pPr lvl="1"/>
            <a:r>
              <a:rPr lang="en-US" dirty="0"/>
              <a:t>Junior reviewers exposed to work habits of other people</a:t>
            </a:r>
          </a:p>
          <a:p>
            <a:r>
              <a:rPr lang="en-US" dirty="0"/>
              <a:t>Example: Flash-X PR #247 on next slide</a:t>
            </a:r>
          </a:p>
        </p:txBody>
      </p:sp>
    </p:spTree>
    <p:extLst>
      <p:ext uri="{BB962C8B-B14F-4D97-AF65-F5344CB8AC3E}">
        <p14:creationId xmlns:p14="http://schemas.microsoft.com/office/powerpoint/2010/main" val="1212233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27EA-0A9D-2FF7-2CBF-461CD73F1D60}"/>
              </a:ext>
            </a:extLst>
          </p:cNvPr>
          <p:cNvSpPr>
            <a:spLocks noGrp="1"/>
          </p:cNvSpPr>
          <p:nvPr>
            <p:ph type="title"/>
          </p:nvPr>
        </p:nvSpPr>
        <p:spPr/>
        <p:txBody>
          <a:bodyPr/>
          <a:lstStyle/>
          <a:p>
            <a:r>
              <a:rPr lang="en-US" dirty="0"/>
              <a:t>A minimal definition of a lab notebook</a:t>
            </a:r>
          </a:p>
        </p:txBody>
      </p:sp>
      <p:sp>
        <p:nvSpPr>
          <p:cNvPr id="4" name="Content Placeholder 2">
            <a:extLst>
              <a:ext uri="{FF2B5EF4-FFF2-40B4-BE49-F238E27FC236}">
                <a16:creationId xmlns:a16="http://schemas.microsoft.com/office/drawing/2014/main" id="{5A1F561D-C93C-67C0-49AE-92C353A04E25}"/>
              </a:ext>
            </a:extLst>
          </p:cNvPr>
          <p:cNvSpPr>
            <a:spLocks noGrp="1"/>
          </p:cNvSpPr>
          <p:nvPr>
            <p:ph idx="1"/>
          </p:nvPr>
        </p:nvSpPr>
        <p:spPr/>
        <p:txBody>
          <a:bodyPr/>
          <a:lstStyle/>
          <a:p>
            <a:pPr marL="0" indent="0">
              <a:buNone/>
            </a:pPr>
            <a:r>
              <a:rPr lang="en-US" dirty="0"/>
              <a:t>A goal of keeping a lab notebook is "...to write with enough detail and clarity that another scientist could pick up the notebook at some time in the future, repeat the work based on the written descriptions, and make the same observations that were originally recorded. If this guideline is followed, even the original author will be able to understand the notes when looking back on them after considerable time has passed!”</a:t>
            </a:r>
          </a:p>
          <a:p>
            <a:pPr marL="0" indent="0">
              <a:buNone/>
            </a:pPr>
            <a:r>
              <a:rPr lang="en-US" dirty="0"/>
              <a:t>	- Howard </a:t>
            </a:r>
            <a:r>
              <a:rPr lang="en-US" dirty="0" err="1"/>
              <a:t>Kanare</a:t>
            </a:r>
            <a:r>
              <a:rPr lang="en-US" dirty="0"/>
              <a:t>, </a:t>
            </a:r>
            <a:r>
              <a:rPr lang="en-US" i="1" dirty="0">
                <a:hlinkClick r:id="rId3"/>
              </a:rPr>
              <a:t>Writing the Laboratory Notebook</a:t>
            </a:r>
            <a:endParaRPr lang="en-US" dirty="0"/>
          </a:p>
        </p:txBody>
      </p:sp>
    </p:spTree>
    <p:extLst>
      <p:ext uri="{BB962C8B-B14F-4D97-AF65-F5344CB8AC3E}">
        <p14:creationId xmlns:p14="http://schemas.microsoft.com/office/powerpoint/2010/main" val="3036165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1913058-559F-714A-DFD9-37BACE442572}"/>
              </a:ext>
            </a:extLst>
          </p:cNvPr>
          <p:cNvSpPr>
            <a:spLocks noGrp="1"/>
          </p:cNvSpPr>
          <p:nvPr>
            <p:ph type="sldNum" sz="quarter" idx="4294967295"/>
          </p:nvPr>
        </p:nvSpPr>
        <p:spPr>
          <a:xfrm>
            <a:off x="0" y="0"/>
            <a:ext cx="0" cy="0"/>
          </a:xfrm>
        </p:spPr>
        <p:txBody>
          <a:bodyPr/>
          <a:lstStyle/>
          <a:p>
            <a:endParaRPr lang="en-US" dirty="0"/>
          </a:p>
          <a:p>
            <a:endParaRPr lang="en-US" dirty="0"/>
          </a:p>
        </p:txBody>
      </p:sp>
      <p:pic>
        <p:nvPicPr>
          <p:cNvPr id="6" name="Picture 5">
            <a:extLst>
              <a:ext uri="{FF2B5EF4-FFF2-40B4-BE49-F238E27FC236}">
                <a16:creationId xmlns:a16="http://schemas.microsoft.com/office/drawing/2014/main" id="{383BE8A3-5C00-AD84-445D-A10220053C82}"/>
              </a:ext>
            </a:extLst>
          </p:cNvPr>
          <p:cNvPicPr>
            <a:picLocks noChangeAspect="1"/>
          </p:cNvPicPr>
          <p:nvPr/>
        </p:nvPicPr>
        <p:blipFill rotWithShape="1">
          <a:blip r:embed="rId2"/>
          <a:srcRect b="10715"/>
          <a:stretch/>
        </p:blipFill>
        <p:spPr>
          <a:xfrm>
            <a:off x="2505815" y="164160"/>
            <a:ext cx="9569678" cy="6693839"/>
          </a:xfrm>
          <a:prstGeom prst="rect">
            <a:avLst/>
          </a:prstGeom>
        </p:spPr>
      </p:pic>
      <p:sp>
        <p:nvSpPr>
          <p:cNvPr id="7" name="TextBox 6">
            <a:extLst>
              <a:ext uri="{FF2B5EF4-FFF2-40B4-BE49-F238E27FC236}">
                <a16:creationId xmlns:a16="http://schemas.microsoft.com/office/drawing/2014/main" id="{B64E9ACB-0E43-DF6C-DB6A-7D3B96707729}"/>
              </a:ext>
            </a:extLst>
          </p:cNvPr>
          <p:cNvSpPr txBox="1"/>
          <p:nvPr/>
        </p:nvSpPr>
        <p:spPr>
          <a:xfrm>
            <a:off x="634214" y="2967335"/>
            <a:ext cx="1694544" cy="923330"/>
          </a:xfrm>
          <a:prstGeom prst="rect">
            <a:avLst/>
          </a:prstGeom>
          <a:noFill/>
        </p:spPr>
        <p:txBody>
          <a:bodyPr wrap="square" rtlCol="0">
            <a:spAutoFit/>
          </a:bodyPr>
          <a:lstStyle/>
          <a:p>
            <a:r>
              <a:rPr lang="en-US" b="1" dirty="0"/>
              <a:t>Example: Flash-X</a:t>
            </a:r>
          </a:p>
          <a:p>
            <a:r>
              <a:rPr lang="en-US" b="1" dirty="0"/>
              <a:t>PR #247</a:t>
            </a:r>
          </a:p>
        </p:txBody>
      </p:sp>
    </p:spTree>
    <p:extLst>
      <p:ext uri="{BB962C8B-B14F-4D97-AF65-F5344CB8AC3E}">
        <p14:creationId xmlns:p14="http://schemas.microsoft.com/office/powerpoint/2010/main" val="3027973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D68C-51DF-DA67-4540-49447D382649}"/>
              </a:ext>
            </a:extLst>
          </p:cNvPr>
          <p:cNvSpPr>
            <a:spLocks noGrp="1"/>
          </p:cNvSpPr>
          <p:nvPr>
            <p:ph type="title"/>
          </p:nvPr>
        </p:nvSpPr>
        <p:spPr/>
        <p:txBody>
          <a:bodyPr/>
          <a:lstStyle/>
          <a:p>
            <a:r>
              <a:rPr lang="en-US" dirty="0"/>
              <a:t>README lab notes streams</a:t>
            </a:r>
          </a:p>
        </p:txBody>
      </p:sp>
      <p:sp>
        <p:nvSpPr>
          <p:cNvPr id="3" name="Content Placeholder 2">
            <a:extLst>
              <a:ext uri="{FF2B5EF4-FFF2-40B4-BE49-F238E27FC236}">
                <a16:creationId xmlns:a16="http://schemas.microsoft.com/office/drawing/2014/main" id="{6CA789C4-7606-F9C1-CC47-F08121DE2381}"/>
              </a:ext>
            </a:extLst>
          </p:cNvPr>
          <p:cNvSpPr>
            <a:spLocks noGrp="1"/>
          </p:cNvSpPr>
          <p:nvPr>
            <p:ph idx="1"/>
          </p:nvPr>
        </p:nvSpPr>
        <p:spPr/>
        <p:txBody>
          <a:bodyPr/>
          <a:lstStyle/>
          <a:p>
            <a:r>
              <a:rPr lang="en-US" dirty="0"/>
              <a:t>High-level road maps with motivation, documented decisions, and conclusions</a:t>
            </a:r>
          </a:p>
          <a:p>
            <a:r>
              <a:rPr lang="en-US" dirty="0"/>
              <a:t>Concise living docs that function as executive summaries</a:t>
            </a:r>
          </a:p>
          <a:p>
            <a:pPr lvl="1"/>
            <a:r>
              <a:rPr lang="en-US" dirty="0"/>
              <a:t>Higher up in documentation hierarchy</a:t>
            </a:r>
          </a:p>
          <a:p>
            <a:r>
              <a:rPr lang="en-US" dirty="0"/>
              <a:t>Low-level notes such as managing software stack</a:t>
            </a:r>
          </a:p>
          <a:p>
            <a:pPr lvl="1"/>
            <a:r>
              <a:rPr lang="en-US" dirty="0"/>
              <a:t>Traceability of SW environment &amp; therefore verification</a:t>
            </a:r>
          </a:p>
          <a:p>
            <a:pPr lvl="1"/>
            <a:r>
              <a:rPr lang="en-US" dirty="0"/>
              <a:t>Can be turned into procedures</a:t>
            </a:r>
          </a:p>
        </p:txBody>
      </p:sp>
    </p:spTree>
    <p:extLst>
      <p:ext uri="{BB962C8B-B14F-4D97-AF65-F5344CB8AC3E}">
        <p14:creationId xmlns:p14="http://schemas.microsoft.com/office/powerpoint/2010/main" val="2987585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5F2A-4458-E5EC-B271-2B67B5E6027C}"/>
              </a:ext>
            </a:extLst>
          </p:cNvPr>
          <p:cNvSpPr>
            <a:spLocks noGrp="1"/>
          </p:cNvSpPr>
          <p:nvPr>
            <p:ph type="title"/>
          </p:nvPr>
        </p:nvSpPr>
        <p:spPr>
          <a:xfrm>
            <a:off x="272933" y="2971800"/>
            <a:ext cx="2178305" cy="914400"/>
          </a:xfrm>
        </p:spPr>
        <p:txBody>
          <a:bodyPr/>
          <a:lstStyle/>
          <a:p>
            <a:pPr algn="ctr"/>
            <a:r>
              <a:rPr lang="en-US" dirty="0"/>
              <a:t>High-level README</a:t>
            </a:r>
          </a:p>
        </p:txBody>
      </p:sp>
      <p:pic>
        <p:nvPicPr>
          <p:cNvPr id="6" name="Picture 5">
            <a:extLst>
              <a:ext uri="{FF2B5EF4-FFF2-40B4-BE49-F238E27FC236}">
                <a16:creationId xmlns:a16="http://schemas.microsoft.com/office/drawing/2014/main" id="{9385CEA7-E653-1B9A-9CB5-18142F9F82E2}"/>
              </a:ext>
            </a:extLst>
          </p:cNvPr>
          <p:cNvPicPr>
            <a:picLocks noChangeAspect="1"/>
          </p:cNvPicPr>
          <p:nvPr/>
        </p:nvPicPr>
        <p:blipFill rotWithShape="1">
          <a:blip r:embed="rId2"/>
          <a:srcRect b="11007"/>
          <a:stretch/>
        </p:blipFill>
        <p:spPr>
          <a:xfrm>
            <a:off x="2730544" y="154984"/>
            <a:ext cx="8970676" cy="6608366"/>
          </a:xfrm>
          <a:prstGeom prst="rect">
            <a:avLst/>
          </a:prstGeom>
        </p:spPr>
      </p:pic>
    </p:spTree>
    <p:extLst>
      <p:ext uri="{BB962C8B-B14F-4D97-AF65-F5344CB8AC3E}">
        <p14:creationId xmlns:p14="http://schemas.microsoft.com/office/powerpoint/2010/main" val="452099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E98A-F7F5-86A9-4897-E9C77258E5CE}"/>
              </a:ext>
            </a:extLst>
          </p:cNvPr>
          <p:cNvSpPr>
            <a:spLocks noGrp="1"/>
          </p:cNvSpPr>
          <p:nvPr>
            <p:ph type="title"/>
          </p:nvPr>
        </p:nvSpPr>
        <p:spPr>
          <a:xfrm>
            <a:off x="310541" y="2971800"/>
            <a:ext cx="2113969" cy="914400"/>
          </a:xfrm>
        </p:spPr>
        <p:txBody>
          <a:bodyPr/>
          <a:lstStyle/>
          <a:p>
            <a:pPr algn="ctr"/>
            <a:r>
              <a:rPr lang="en-US" dirty="0"/>
              <a:t>Low-level README</a:t>
            </a:r>
          </a:p>
        </p:txBody>
      </p:sp>
      <p:pic>
        <p:nvPicPr>
          <p:cNvPr id="6" name="Picture 5">
            <a:extLst>
              <a:ext uri="{FF2B5EF4-FFF2-40B4-BE49-F238E27FC236}">
                <a16:creationId xmlns:a16="http://schemas.microsoft.com/office/drawing/2014/main" id="{F6F207BA-EFF5-E734-45C2-20C71A08193C}"/>
              </a:ext>
            </a:extLst>
          </p:cNvPr>
          <p:cNvPicPr>
            <a:picLocks noChangeAspect="1"/>
          </p:cNvPicPr>
          <p:nvPr/>
        </p:nvPicPr>
        <p:blipFill rotWithShape="1">
          <a:blip r:embed="rId2"/>
          <a:srcRect b="25346"/>
          <a:stretch/>
        </p:blipFill>
        <p:spPr>
          <a:xfrm>
            <a:off x="2526732" y="278970"/>
            <a:ext cx="9653413" cy="6509284"/>
          </a:xfrm>
          <a:prstGeom prst="rect">
            <a:avLst/>
          </a:prstGeom>
        </p:spPr>
      </p:pic>
    </p:spTree>
    <p:extLst>
      <p:ext uri="{BB962C8B-B14F-4D97-AF65-F5344CB8AC3E}">
        <p14:creationId xmlns:p14="http://schemas.microsoft.com/office/powerpoint/2010/main" val="705825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1852-3656-C951-2EBF-E42F0C05DC1E}"/>
              </a:ext>
            </a:extLst>
          </p:cNvPr>
          <p:cNvSpPr>
            <a:spLocks noGrp="1"/>
          </p:cNvSpPr>
          <p:nvPr>
            <p:ph type="title"/>
          </p:nvPr>
        </p:nvSpPr>
        <p:spPr/>
        <p:txBody>
          <a:bodyPr/>
          <a:lstStyle/>
          <a:p>
            <a:r>
              <a:rPr lang="en-US" dirty="0"/>
              <a:t>Capturing data context &amp; metadata</a:t>
            </a:r>
          </a:p>
        </p:txBody>
      </p:sp>
      <p:sp>
        <p:nvSpPr>
          <p:cNvPr id="3" name="Content Placeholder 2">
            <a:extLst>
              <a:ext uri="{FF2B5EF4-FFF2-40B4-BE49-F238E27FC236}">
                <a16:creationId xmlns:a16="http://schemas.microsoft.com/office/drawing/2014/main" id="{E77B46AA-44D3-F27C-F535-2F68FAE575D0}"/>
              </a:ext>
            </a:extLst>
          </p:cNvPr>
          <p:cNvSpPr>
            <a:spLocks noGrp="1"/>
          </p:cNvSpPr>
          <p:nvPr>
            <p:ph idx="1"/>
          </p:nvPr>
        </p:nvSpPr>
        <p:spPr/>
        <p:txBody>
          <a:bodyPr/>
          <a:lstStyle/>
          <a:p>
            <a:r>
              <a:rPr lang="en-US" dirty="0"/>
              <a:t>Automate as much as possible</a:t>
            </a:r>
          </a:p>
          <a:p>
            <a:r>
              <a:rPr lang="en-US" dirty="0"/>
              <a:t>Build dates, user, system name, git hashes, configuration data in file headers</a:t>
            </a:r>
          </a:p>
          <a:p>
            <a:pPr lvl="1"/>
            <a:r>
              <a:rPr lang="en-US" dirty="0"/>
              <a:t>Self-documenting files</a:t>
            </a:r>
          </a:p>
          <a:p>
            <a:r>
              <a:rPr lang="en-US" dirty="0"/>
              <a:t>Build &amp; job logs</a:t>
            </a:r>
          </a:p>
          <a:p>
            <a:pPr lvl="1"/>
            <a:r>
              <a:rPr lang="en-US" dirty="0"/>
              <a:t>Software environment info (e.g., modules, </a:t>
            </a:r>
            <a:r>
              <a:rPr lang="en-US" dirty="0" err="1">
                <a:latin typeface="American Typewriter" panose="02090604020004020304"/>
              </a:rPr>
              <a:t>ldd</a:t>
            </a:r>
            <a:r>
              <a:rPr lang="en-US" dirty="0"/>
              <a:t> output)</a:t>
            </a:r>
          </a:p>
          <a:p>
            <a:pPr lvl="1"/>
            <a:r>
              <a:rPr lang="en-US" dirty="0"/>
              <a:t>git diffs</a:t>
            </a:r>
          </a:p>
          <a:p>
            <a:pPr lvl="1"/>
            <a:r>
              <a:rPr lang="en-US" dirty="0"/>
              <a:t>Environment variables</a:t>
            </a:r>
          </a:p>
        </p:txBody>
      </p:sp>
    </p:spTree>
    <p:extLst>
      <p:ext uri="{BB962C8B-B14F-4D97-AF65-F5344CB8AC3E}">
        <p14:creationId xmlns:p14="http://schemas.microsoft.com/office/powerpoint/2010/main" val="3023913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7D5F-8954-D467-6CF2-B5D266517268}"/>
              </a:ext>
            </a:extLst>
          </p:cNvPr>
          <p:cNvSpPr>
            <a:spLocks noGrp="1"/>
          </p:cNvSpPr>
          <p:nvPr>
            <p:ph type="title"/>
          </p:nvPr>
        </p:nvSpPr>
        <p:spPr/>
        <p:txBody>
          <a:bodyPr/>
          <a:lstStyle/>
          <a:p>
            <a:r>
              <a:rPr lang="en-US" dirty="0" err="1"/>
              <a:t>Jupyter</a:t>
            </a:r>
            <a:r>
              <a:rPr lang="en-US" dirty="0"/>
              <a:t> notebooks</a:t>
            </a:r>
          </a:p>
        </p:txBody>
      </p:sp>
      <p:sp>
        <p:nvSpPr>
          <p:cNvPr id="3" name="Content Placeholder 2">
            <a:extLst>
              <a:ext uri="{FF2B5EF4-FFF2-40B4-BE49-F238E27FC236}">
                <a16:creationId xmlns:a16="http://schemas.microsoft.com/office/drawing/2014/main" id="{E1076D7A-4C21-B8C1-0B36-BC5C121B7E20}"/>
              </a:ext>
            </a:extLst>
          </p:cNvPr>
          <p:cNvSpPr>
            <a:spLocks noGrp="1"/>
          </p:cNvSpPr>
          <p:nvPr>
            <p:ph idx="1"/>
          </p:nvPr>
        </p:nvSpPr>
        <p:spPr/>
        <p:txBody>
          <a:bodyPr/>
          <a:lstStyle/>
          <a:p>
            <a:r>
              <a:rPr lang="en-US" dirty="0" err="1"/>
              <a:t>Jupyter</a:t>
            </a:r>
            <a:r>
              <a:rPr lang="en-US" dirty="0"/>
              <a:t> notebook can put context &amp; metadata next to data</a:t>
            </a:r>
          </a:p>
          <a:p>
            <a:pPr lvl="1"/>
            <a:r>
              <a:rPr lang="en-US" dirty="0"/>
              <a:t>High-level design &amp; motivation up top</a:t>
            </a:r>
          </a:p>
          <a:p>
            <a:pPr lvl="1"/>
            <a:r>
              <a:rPr lang="en-US" dirty="0"/>
              <a:t>Low-level lab notes for acquiring data</a:t>
            </a:r>
          </a:p>
          <a:p>
            <a:pPr lvl="1"/>
            <a:r>
              <a:rPr lang="en-US" dirty="0"/>
              <a:t>Load &amp; use data</a:t>
            </a:r>
          </a:p>
          <a:p>
            <a:pPr lvl="1"/>
            <a:r>
              <a:rPr lang="en-US" dirty="0"/>
              <a:t>Generate visualizations in place</a:t>
            </a:r>
          </a:p>
          <a:p>
            <a:pPr lvl="1"/>
            <a:r>
              <a:rPr lang="en-US" dirty="0"/>
              <a:t>Comment on results</a:t>
            </a:r>
          </a:p>
          <a:p>
            <a:r>
              <a:rPr lang="en-US" dirty="0"/>
              <a:t>Where do notebooks fit into the documentation hierarchy?</a:t>
            </a:r>
          </a:p>
          <a:p>
            <a:r>
              <a:rPr lang="en-US" dirty="0"/>
              <a:t>Repetitive use of notebook?</a:t>
            </a:r>
          </a:p>
          <a:p>
            <a:pPr lvl="1"/>
            <a:r>
              <a:rPr lang="en-US" dirty="0"/>
              <a:t>Limit amount of code in notebook</a:t>
            </a:r>
          </a:p>
          <a:p>
            <a:pPr marL="0" indent="0">
              <a:buNone/>
            </a:pPr>
            <a:endParaRPr lang="en-US" dirty="0"/>
          </a:p>
        </p:txBody>
      </p:sp>
      <p:sp>
        <p:nvSpPr>
          <p:cNvPr id="4" name="Text Placeholder 3">
            <a:extLst>
              <a:ext uri="{FF2B5EF4-FFF2-40B4-BE49-F238E27FC236}">
                <a16:creationId xmlns:a16="http://schemas.microsoft.com/office/drawing/2014/main" id="{6A0893C9-E9DD-4083-137F-7A971294B14D}"/>
              </a:ext>
            </a:extLst>
          </p:cNvPr>
          <p:cNvSpPr>
            <a:spLocks noGrp="1"/>
          </p:cNvSpPr>
          <p:nvPr>
            <p:ph type="body" sz="quarter" idx="4294967295"/>
          </p:nvPr>
        </p:nvSpPr>
        <p:spPr>
          <a:xfrm>
            <a:off x="365760" y="1019393"/>
            <a:ext cx="11160125" cy="500063"/>
          </a:xfrm>
        </p:spPr>
        <p:txBody>
          <a:bodyPr/>
          <a:lstStyle/>
          <a:p>
            <a:pPr marL="0" indent="0">
              <a:buNone/>
            </a:pPr>
            <a:r>
              <a:rPr lang="en-US" b="1" dirty="0">
                <a:solidFill>
                  <a:schemeClr val="tx2"/>
                </a:solidFill>
              </a:rPr>
              <a:t>The exception to the rule?</a:t>
            </a:r>
          </a:p>
        </p:txBody>
      </p:sp>
    </p:spTree>
    <p:extLst>
      <p:ext uri="{BB962C8B-B14F-4D97-AF65-F5344CB8AC3E}">
        <p14:creationId xmlns:p14="http://schemas.microsoft.com/office/powerpoint/2010/main" val="3842434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5748-338E-6BEC-6A08-75FF57B258D4}"/>
              </a:ext>
            </a:extLst>
          </p:cNvPr>
          <p:cNvSpPr>
            <a:spLocks noGrp="1"/>
          </p:cNvSpPr>
          <p:nvPr>
            <p:ph type="title"/>
          </p:nvPr>
        </p:nvSpPr>
        <p:spPr/>
        <p:txBody>
          <a:bodyPr/>
          <a:lstStyle/>
          <a:p>
            <a:r>
              <a:rPr lang="en-US" dirty="0"/>
              <a:t>How to organize your “virtual” (multi-stream) lab notebook?</a:t>
            </a:r>
          </a:p>
        </p:txBody>
      </p:sp>
      <p:sp>
        <p:nvSpPr>
          <p:cNvPr id="3" name="Content Placeholder 2">
            <a:extLst>
              <a:ext uri="{FF2B5EF4-FFF2-40B4-BE49-F238E27FC236}">
                <a16:creationId xmlns:a16="http://schemas.microsoft.com/office/drawing/2014/main" id="{97FF6560-002E-5313-38E2-48F067135E52}"/>
              </a:ext>
            </a:extLst>
          </p:cNvPr>
          <p:cNvSpPr>
            <a:spLocks noGrp="1"/>
          </p:cNvSpPr>
          <p:nvPr>
            <p:ph idx="1"/>
          </p:nvPr>
        </p:nvSpPr>
        <p:spPr>
          <a:xfrm>
            <a:off x="365760" y="1233504"/>
            <a:ext cx="11369809" cy="4047778"/>
          </a:xfrm>
        </p:spPr>
        <p:txBody>
          <a:bodyPr/>
          <a:lstStyle/>
          <a:p>
            <a:r>
              <a:rPr lang="en-US" dirty="0"/>
              <a:t>It should be</a:t>
            </a:r>
          </a:p>
          <a:p>
            <a:pPr lvl="1"/>
            <a:r>
              <a:rPr lang="en-US" dirty="0"/>
              <a:t>Easy to create and maintain lab notes</a:t>
            </a:r>
          </a:p>
          <a:p>
            <a:pPr lvl="1"/>
            <a:r>
              <a:rPr lang="en-US" dirty="0"/>
              <a:t>Easy to concentrate more on executing work &amp; less on documenting it</a:t>
            </a:r>
          </a:p>
          <a:p>
            <a:pPr lvl="1"/>
            <a:r>
              <a:rPr lang="en-US" dirty="0"/>
              <a:t>Easy to find what you need</a:t>
            </a:r>
          </a:p>
          <a:p>
            <a:r>
              <a:rPr lang="en-US" dirty="0"/>
              <a:t>Each stream should</a:t>
            </a:r>
          </a:p>
          <a:p>
            <a:pPr lvl="1"/>
            <a:r>
              <a:rPr lang="en-US" dirty="0"/>
              <a:t>Have a clear identity for what it records</a:t>
            </a:r>
          </a:p>
          <a:p>
            <a:pPr lvl="1"/>
            <a:r>
              <a:rPr lang="en-US" dirty="0"/>
              <a:t>Not contain notes contained in other streams</a:t>
            </a:r>
          </a:p>
          <a:p>
            <a:pPr lvl="1"/>
            <a:r>
              <a:rPr lang="en-US" dirty="0"/>
              <a:t>Be recorded by using the right tool for the job</a:t>
            </a:r>
          </a:p>
          <a:p>
            <a:pPr marL="378788" lvl="1" indent="0">
              <a:buNone/>
            </a:pPr>
            <a:endParaRPr lang="en-US" dirty="0"/>
          </a:p>
          <a:p>
            <a:pPr marL="378788" lvl="1" indent="0" algn="ctr">
              <a:buNone/>
            </a:pPr>
            <a:r>
              <a:rPr lang="en-US" sz="2400" dirty="0"/>
              <a:t>This implies the need for a documentation scheme.</a:t>
            </a:r>
          </a:p>
          <a:p>
            <a:pPr marL="378788" lvl="1" indent="0" algn="ctr">
              <a:buNone/>
            </a:pPr>
            <a:r>
              <a:rPr lang="en-US" sz="2400" dirty="0"/>
              <a:t>Consider: design your lab notebooks into a larger execution environment.</a:t>
            </a:r>
          </a:p>
          <a:p>
            <a:pPr marL="378788" lvl="1" indent="0">
              <a:buNone/>
            </a:pPr>
            <a:endParaRPr lang="en-US" dirty="0"/>
          </a:p>
        </p:txBody>
      </p:sp>
    </p:spTree>
    <p:extLst>
      <p:ext uri="{BB962C8B-B14F-4D97-AF65-F5344CB8AC3E}">
        <p14:creationId xmlns:p14="http://schemas.microsoft.com/office/powerpoint/2010/main" val="2397909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2A80-D3DC-977C-1FB0-0763FA18DCA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EF6A4B5-7EA5-6DFC-5EAB-6002CEA1765C}"/>
              </a:ext>
            </a:extLst>
          </p:cNvPr>
          <p:cNvSpPr>
            <a:spLocks noGrp="1"/>
          </p:cNvSpPr>
          <p:nvPr>
            <p:ph idx="1"/>
          </p:nvPr>
        </p:nvSpPr>
        <p:spPr>
          <a:xfrm>
            <a:off x="365760" y="1230183"/>
            <a:ext cx="11369809" cy="4047778"/>
          </a:xfrm>
        </p:spPr>
        <p:txBody>
          <a:bodyPr/>
          <a:lstStyle/>
          <a:p>
            <a:r>
              <a:rPr lang="en-US" dirty="0"/>
              <a:t>Software best practices are foundational science &amp; are mandatory</a:t>
            </a:r>
          </a:p>
          <a:p>
            <a:r>
              <a:rPr lang="en-US" dirty="0"/>
              <a:t>Knowledge management can improve science &amp; productivity</a:t>
            </a:r>
          </a:p>
          <a:p>
            <a:r>
              <a:rPr lang="en-US" dirty="0"/>
              <a:t>Productivity can arise from selflessness</a:t>
            </a:r>
          </a:p>
          <a:p>
            <a:r>
              <a:rPr lang="en-US" dirty="0"/>
              <a:t>Not all documents are alike</a:t>
            </a:r>
          </a:p>
          <a:p>
            <a:r>
              <a:rPr lang="en-US" dirty="0"/>
              <a:t>Not all lab notebooks are alike</a:t>
            </a:r>
          </a:p>
          <a:p>
            <a:r>
              <a:rPr lang="en-US" dirty="0"/>
              <a:t>Lab notebooks are mandatory</a:t>
            </a:r>
          </a:p>
          <a:p>
            <a:r>
              <a:rPr lang="en-US" dirty="0"/>
              <a:t>Lab notebooks allow for learning</a:t>
            </a:r>
          </a:p>
          <a:p>
            <a:r>
              <a:rPr lang="en-US" dirty="0"/>
              <a:t>Lab notebooks for CMSE are hard</a:t>
            </a:r>
          </a:p>
          <a:p>
            <a:r>
              <a:rPr lang="en-US" dirty="0"/>
              <a:t>We want to construct an execution environment</a:t>
            </a:r>
          </a:p>
          <a:p>
            <a:endParaRPr lang="en-US" dirty="0"/>
          </a:p>
        </p:txBody>
      </p:sp>
    </p:spTree>
    <p:extLst>
      <p:ext uri="{BB962C8B-B14F-4D97-AF65-F5344CB8AC3E}">
        <p14:creationId xmlns:p14="http://schemas.microsoft.com/office/powerpoint/2010/main" val="1043221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1FA5-42C6-DCF5-A690-885EE464A380}"/>
              </a:ext>
            </a:extLst>
          </p:cNvPr>
          <p:cNvSpPr>
            <a:spLocks noGrp="1"/>
          </p:cNvSpPr>
          <p:nvPr>
            <p:ph type="title"/>
          </p:nvPr>
        </p:nvSpPr>
        <p:spPr/>
        <p:txBody>
          <a:bodyPr/>
          <a:lstStyle/>
          <a:p>
            <a:r>
              <a:rPr lang="en-US" dirty="0"/>
              <a:t>Resources</a:t>
            </a:r>
          </a:p>
        </p:txBody>
      </p:sp>
      <p:sp>
        <p:nvSpPr>
          <p:cNvPr id="4" name="Text Placeholder 3">
            <a:extLst>
              <a:ext uri="{FF2B5EF4-FFF2-40B4-BE49-F238E27FC236}">
                <a16:creationId xmlns:a16="http://schemas.microsoft.com/office/drawing/2014/main" id="{49678F5C-DBB4-4095-1037-155CD6B9295A}"/>
              </a:ext>
            </a:extLst>
          </p:cNvPr>
          <p:cNvSpPr>
            <a:spLocks noGrp="1"/>
          </p:cNvSpPr>
          <p:nvPr>
            <p:ph type="body" idx="1"/>
          </p:nvPr>
        </p:nvSpPr>
        <p:spPr>
          <a:xfrm>
            <a:off x="457200" y="946949"/>
            <a:ext cx="5588582" cy="821190"/>
          </a:xfrm>
        </p:spPr>
        <p:txBody>
          <a:bodyPr/>
          <a:lstStyle/>
          <a:p>
            <a:r>
              <a:rPr lang="en-US" b="1" dirty="0"/>
              <a:t>A Sampling of Execution Environments</a:t>
            </a:r>
            <a:endParaRPr lang="en-US" dirty="0"/>
          </a:p>
        </p:txBody>
      </p:sp>
      <p:sp>
        <p:nvSpPr>
          <p:cNvPr id="3" name="Content Placeholder 2">
            <a:extLst>
              <a:ext uri="{FF2B5EF4-FFF2-40B4-BE49-F238E27FC236}">
                <a16:creationId xmlns:a16="http://schemas.microsoft.com/office/drawing/2014/main" id="{A0FB830B-A920-605F-D6B5-8AD108EDFB73}"/>
              </a:ext>
            </a:extLst>
          </p:cNvPr>
          <p:cNvSpPr>
            <a:spLocks noGrp="1"/>
          </p:cNvSpPr>
          <p:nvPr>
            <p:ph sz="half" idx="2"/>
          </p:nvPr>
        </p:nvSpPr>
        <p:spPr>
          <a:xfrm>
            <a:off x="457200" y="1768139"/>
            <a:ext cx="5588582" cy="3373229"/>
          </a:xfrm>
        </p:spPr>
        <p:txBody>
          <a:bodyPr/>
          <a:lstStyle/>
          <a:p>
            <a:r>
              <a:rPr lang="en-US" sz="1800" dirty="0">
                <a:hlinkClick r:id="rId2"/>
              </a:rPr>
              <a:t>ATPESC 2022 Laboratory Environment </a:t>
            </a:r>
            <a:r>
              <a:rPr lang="en-US" sz="1800" dirty="0" err="1">
                <a:hlinkClick r:id="rId2"/>
              </a:rPr>
              <a:t>BSSw</a:t>
            </a:r>
            <a:r>
              <a:rPr lang="en-US" sz="1800" dirty="0">
                <a:hlinkClick r:id="rId2"/>
              </a:rPr>
              <a:t> Tutorial</a:t>
            </a:r>
            <a:r>
              <a:rPr lang="en-US" sz="1800" dirty="0"/>
              <a:t> – </a:t>
            </a:r>
            <a:r>
              <a:rPr lang="en-US" sz="1800" dirty="0">
                <a:hlinkClick r:id="rId3"/>
              </a:rPr>
              <a:t>Example Repo</a:t>
            </a:r>
            <a:endParaRPr lang="en-US" sz="1800" dirty="0"/>
          </a:p>
          <a:p>
            <a:r>
              <a:rPr lang="en-US" sz="1800" dirty="0">
                <a:hlinkClick r:id="rId4"/>
              </a:rPr>
              <a:t>Lab Notebooks for Computational Mathematics, Sciences &amp; Engineering</a:t>
            </a:r>
            <a:r>
              <a:rPr lang="en-US" sz="1800" dirty="0"/>
              <a:t>, Best Practices for HPC Software Developers webinar series, December 2022 </a:t>
            </a:r>
          </a:p>
          <a:p>
            <a:r>
              <a:rPr lang="en-US" sz="1800" dirty="0">
                <a:hlinkClick r:id="rId5"/>
              </a:rPr>
              <a:t>Popper</a:t>
            </a:r>
            <a:r>
              <a:rPr lang="en-US" sz="1800" dirty="0"/>
              <a:t> – 2018 </a:t>
            </a:r>
            <a:r>
              <a:rPr lang="en-US" sz="1800" dirty="0" err="1"/>
              <a:t>BSSw</a:t>
            </a:r>
            <a:r>
              <a:rPr lang="en-US" sz="1800" dirty="0"/>
              <a:t> Fellow </a:t>
            </a:r>
            <a:r>
              <a:rPr lang="en-US" sz="1800" dirty="0">
                <a:hlinkClick r:id="rId6"/>
              </a:rPr>
              <a:t>Ivo Jimenez</a:t>
            </a:r>
            <a:endParaRPr lang="en-US" sz="1800" dirty="0"/>
          </a:p>
          <a:p>
            <a:r>
              <a:rPr lang="en-US" sz="1800" dirty="0" err="1">
                <a:hlinkClick r:id="rId7"/>
              </a:rPr>
              <a:t>FlashKit</a:t>
            </a:r>
            <a:r>
              <a:rPr lang="en-US" sz="1800" dirty="0">
                <a:hlinkClick r:id="rId7"/>
              </a:rPr>
              <a:t> </a:t>
            </a:r>
            <a:r>
              <a:rPr lang="en-US" sz="1800" dirty="0"/>
              <a:t> – Aaron </a:t>
            </a:r>
            <a:r>
              <a:rPr lang="en-US" sz="1800" dirty="0" err="1"/>
              <a:t>Lentner</a:t>
            </a:r>
            <a:r>
              <a:rPr lang="en-US" sz="1800" dirty="0"/>
              <a:t> (George Washington University)</a:t>
            </a:r>
          </a:p>
          <a:p>
            <a:r>
              <a:rPr lang="en-US" sz="1800" dirty="0">
                <a:hlinkClick r:id="rId8"/>
              </a:rPr>
              <a:t>Code Ocean</a:t>
            </a:r>
            <a:endParaRPr lang="en-US" sz="1800" dirty="0"/>
          </a:p>
          <a:p>
            <a:r>
              <a:rPr lang="en-US" sz="1800" dirty="0">
                <a:hlinkClick r:id="rId9"/>
              </a:rPr>
              <a:t>Weight &amp; Biases</a:t>
            </a:r>
            <a:r>
              <a:rPr lang="en-US" sz="1800" dirty="0"/>
              <a:t> (machine learning)</a:t>
            </a:r>
          </a:p>
          <a:p>
            <a:endParaRPr lang="en-US" sz="1800" b="1" dirty="0"/>
          </a:p>
        </p:txBody>
      </p:sp>
      <p:sp>
        <p:nvSpPr>
          <p:cNvPr id="5" name="Text Placeholder 4">
            <a:extLst>
              <a:ext uri="{FF2B5EF4-FFF2-40B4-BE49-F238E27FC236}">
                <a16:creationId xmlns:a16="http://schemas.microsoft.com/office/drawing/2014/main" id="{E50346AC-02FA-1690-303E-4F807157DF97}"/>
              </a:ext>
            </a:extLst>
          </p:cNvPr>
          <p:cNvSpPr>
            <a:spLocks noGrp="1"/>
          </p:cNvSpPr>
          <p:nvPr>
            <p:ph type="body" sz="quarter" idx="3"/>
          </p:nvPr>
        </p:nvSpPr>
        <p:spPr>
          <a:xfrm>
            <a:off x="6218914" y="946949"/>
            <a:ext cx="5531934" cy="821190"/>
          </a:xfrm>
        </p:spPr>
        <p:txBody>
          <a:bodyPr/>
          <a:lstStyle/>
          <a:p>
            <a:r>
              <a:rPr lang="en-US" dirty="0"/>
              <a:t>References</a:t>
            </a:r>
            <a:r>
              <a:rPr lang="en-US" b="1" dirty="0"/>
              <a:t> from slides</a:t>
            </a:r>
          </a:p>
        </p:txBody>
      </p:sp>
      <p:sp>
        <p:nvSpPr>
          <p:cNvPr id="6" name="Content Placeholder 5">
            <a:extLst>
              <a:ext uri="{FF2B5EF4-FFF2-40B4-BE49-F238E27FC236}">
                <a16:creationId xmlns:a16="http://schemas.microsoft.com/office/drawing/2014/main" id="{8F44AC7F-1ED7-F77E-2D96-B05454F0A113}"/>
              </a:ext>
            </a:extLst>
          </p:cNvPr>
          <p:cNvSpPr>
            <a:spLocks noGrp="1"/>
          </p:cNvSpPr>
          <p:nvPr>
            <p:ph sz="quarter" idx="4"/>
          </p:nvPr>
        </p:nvSpPr>
        <p:spPr>
          <a:xfrm>
            <a:off x="6218914" y="1768139"/>
            <a:ext cx="5531934" cy="3373229"/>
          </a:xfrm>
        </p:spPr>
        <p:txBody>
          <a:bodyPr/>
          <a:lstStyle/>
          <a:p>
            <a:pPr>
              <a:spcBef>
                <a:spcPts val="400"/>
              </a:spcBef>
            </a:pPr>
            <a:r>
              <a:rPr lang="en-US" sz="1800" dirty="0"/>
              <a:t>Howard M. </a:t>
            </a:r>
            <a:r>
              <a:rPr lang="en-US" sz="1800" dirty="0" err="1"/>
              <a:t>Kanare</a:t>
            </a:r>
            <a:r>
              <a:rPr lang="en-US" sz="1800" dirty="0"/>
              <a:t>, </a:t>
            </a:r>
            <a:r>
              <a:rPr lang="en-US" sz="1800" i="1" dirty="0">
                <a:hlinkClick r:id="rId10"/>
              </a:rPr>
              <a:t>Writing the Laboratory Notebook</a:t>
            </a:r>
            <a:r>
              <a:rPr lang="en-US" sz="1800" i="1" dirty="0"/>
              <a:t>. </a:t>
            </a:r>
            <a:r>
              <a:rPr lang="en-US" sz="1800" dirty="0"/>
              <a:t>American Chemical Society, Washington, D.C., 1985.</a:t>
            </a:r>
          </a:p>
          <a:p>
            <a:pPr>
              <a:spcBef>
                <a:spcPts val="400"/>
              </a:spcBef>
            </a:pPr>
            <a:r>
              <a:rPr lang="en-US" sz="1800" dirty="0"/>
              <a:t>Carlo Graziani, </a:t>
            </a:r>
            <a:r>
              <a:rPr lang="en-US" sz="1800" i="1" dirty="0"/>
              <a:t>HPC and the Lab Manager</a:t>
            </a:r>
            <a:r>
              <a:rPr lang="en-US" sz="1800" dirty="0"/>
              <a:t>.  </a:t>
            </a:r>
            <a:r>
              <a:rPr lang="en-US" sz="1800" b="1" dirty="0"/>
              <a:t>Better Scientific Software</a:t>
            </a:r>
            <a:r>
              <a:rPr lang="en-US" sz="1800" dirty="0"/>
              <a:t>. </a:t>
            </a:r>
            <a:r>
              <a:rPr lang="en-US" sz="1800" dirty="0">
                <a:hlinkClick r:id="rId11"/>
              </a:rPr>
              <a:t>https://bssw.io/blog_posts/hpc-and-the-lab-manager</a:t>
            </a:r>
            <a:r>
              <a:rPr lang="en-US" sz="1800" dirty="0"/>
              <a:t>. Nov 17, 2021.</a:t>
            </a:r>
          </a:p>
          <a:p>
            <a:pPr>
              <a:spcBef>
                <a:spcPts val="400"/>
              </a:spcBef>
            </a:pPr>
            <a:r>
              <a:rPr lang="en-US" sz="1800" dirty="0"/>
              <a:t>Katherine Riley, </a:t>
            </a:r>
            <a:r>
              <a:rPr lang="en-US" sz="1800" i="1" dirty="0"/>
              <a:t>What All Codes Should Do: Best Practices</a:t>
            </a:r>
            <a:r>
              <a:rPr lang="en-US" sz="1800" dirty="0"/>
              <a:t>. ATPESC 2019 presentation.  Retrieved from </a:t>
            </a:r>
            <a:r>
              <a:rPr lang="en-US" sz="1800" dirty="0">
                <a:hlinkClick r:id="rId12"/>
              </a:rPr>
              <a:t>YouTube</a:t>
            </a:r>
            <a:r>
              <a:rPr lang="en-US" sz="1800" dirty="0"/>
              <a:t>. Nov 5, 2019.</a:t>
            </a:r>
          </a:p>
          <a:p>
            <a:pPr>
              <a:spcBef>
                <a:spcPts val="400"/>
              </a:spcBef>
            </a:pPr>
            <a:r>
              <a:rPr lang="en-US" sz="1800" dirty="0"/>
              <a:t>DIKW pyramid. 2022, August 4.  In </a:t>
            </a:r>
            <a:r>
              <a:rPr lang="en-US" sz="1800" i="1" dirty="0"/>
              <a:t>Wikipedia. </a:t>
            </a:r>
            <a:r>
              <a:rPr lang="en-US" sz="1800" i="1" dirty="0">
                <a:hlinkClick r:id="rId13"/>
              </a:rPr>
              <a:t>https://en.wikipedia.org/wiki/DIKW_pyramid</a:t>
            </a:r>
            <a:r>
              <a:rPr lang="en-US" sz="1800" i="1" dirty="0"/>
              <a:t>.</a:t>
            </a:r>
          </a:p>
          <a:p>
            <a:pPr>
              <a:spcBef>
                <a:spcPts val="400"/>
              </a:spcBef>
            </a:pPr>
            <a:r>
              <a:rPr lang="en-US" sz="1800" dirty="0"/>
              <a:t>Roberta Kwok, </a:t>
            </a:r>
            <a:r>
              <a:rPr lang="en-US" sz="1800" i="1" dirty="0">
                <a:hlinkClick r:id="rId14"/>
              </a:rPr>
              <a:t>How to pick an electronic laboratory notebook</a:t>
            </a:r>
            <a:r>
              <a:rPr lang="en-US" sz="1800" i="1" dirty="0"/>
              <a:t>.  </a:t>
            </a:r>
            <a:r>
              <a:rPr lang="en-US" sz="1800" b="1" dirty="0"/>
              <a:t>Nature </a:t>
            </a:r>
            <a:r>
              <a:rPr lang="en-US" sz="1800" dirty="0"/>
              <a:t>560, pp. 269-270, Aug 6, 2018.</a:t>
            </a:r>
          </a:p>
        </p:txBody>
      </p:sp>
    </p:spTree>
    <p:extLst>
      <p:ext uri="{BB962C8B-B14F-4D97-AF65-F5344CB8AC3E}">
        <p14:creationId xmlns:p14="http://schemas.microsoft.com/office/powerpoint/2010/main" val="1016376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81A3-6671-7FC8-9B8C-EFA7CD94AE43}"/>
              </a:ext>
            </a:extLst>
          </p:cNvPr>
          <p:cNvSpPr>
            <a:spLocks noGrp="1"/>
          </p:cNvSpPr>
          <p:nvPr>
            <p:ph type="title"/>
          </p:nvPr>
        </p:nvSpPr>
        <p:spPr/>
        <p:txBody>
          <a:bodyPr/>
          <a:lstStyle/>
          <a:p>
            <a:r>
              <a:rPr lang="en-US" dirty="0"/>
              <a:t>Aren’t lab notebooks only for experimental scientists?</a:t>
            </a:r>
          </a:p>
        </p:txBody>
      </p:sp>
      <p:sp>
        <p:nvSpPr>
          <p:cNvPr id="3" name="Content Placeholder 2">
            <a:extLst>
              <a:ext uri="{FF2B5EF4-FFF2-40B4-BE49-F238E27FC236}">
                <a16:creationId xmlns:a16="http://schemas.microsoft.com/office/drawing/2014/main" id="{7478E814-3FD6-683A-287B-C6BF8DC954B1}"/>
              </a:ext>
            </a:extLst>
          </p:cNvPr>
          <p:cNvSpPr>
            <a:spLocks noGrp="1"/>
          </p:cNvSpPr>
          <p:nvPr>
            <p:ph idx="1"/>
          </p:nvPr>
        </p:nvSpPr>
        <p:spPr>
          <a:xfrm>
            <a:off x="365760" y="1259840"/>
            <a:ext cx="11369809" cy="4047778"/>
          </a:xfrm>
        </p:spPr>
        <p:txBody>
          <a:bodyPr/>
          <a:lstStyle/>
          <a:p>
            <a:pPr marL="0" indent="0">
              <a:buNone/>
            </a:pPr>
            <a:r>
              <a:rPr lang="en-US" dirty="0"/>
              <a:t>Scientific HPC is several young fields that “on close examination, have not really stabilized or optimized their collaborative processes in a manner analogous to that of more mature, ‘classical’ sciences. As a consequence, valuable science is often needlessly lost, or left uncollected.”</a:t>
            </a:r>
          </a:p>
          <a:p>
            <a:pPr marL="0" indent="0">
              <a:buNone/>
            </a:pPr>
            <a:r>
              <a:rPr lang="en-US" dirty="0"/>
              <a:t>	- </a:t>
            </a:r>
            <a:r>
              <a:rPr lang="en-US" sz="2000" dirty="0"/>
              <a:t>Carlo Graziani, Computational Scientist at ANL, </a:t>
            </a:r>
            <a:r>
              <a:rPr lang="en-US" sz="2000" i="1" dirty="0">
                <a:hlinkClick r:id="rId3"/>
              </a:rPr>
              <a:t>HPC and the Lab Manager</a:t>
            </a:r>
            <a:endParaRPr lang="en-US" sz="2000" i="1" dirty="0"/>
          </a:p>
          <a:p>
            <a:pPr marL="0" indent="0">
              <a:buNone/>
            </a:pPr>
            <a:endParaRPr lang="en-US" dirty="0"/>
          </a:p>
          <a:p>
            <a:pPr marL="0" indent="0">
              <a:buNone/>
            </a:pPr>
            <a:r>
              <a:rPr lang="en-US" dirty="0"/>
              <a:t>“… practicing the scientific method properly requires good software practices.  This is understood in the experimental community…The computational science side has had a historic problem with it.  As we can see, it’s getting better.”</a:t>
            </a:r>
          </a:p>
          <a:p>
            <a:pPr marL="0" indent="0">
              <a:buNone/>
            </a:pPr>
            <a:r>
              <a:rPr lang="en-US" dirty="0"/>
              <a:t>	- </a:t>
            </a:r>
            <a:r>
              <a:rPr lang="en-US" sz="2000" dirty="0"/>
              <a:t>Katherine Riley, Director of Science at ALCF, </a:t>
            </a:r>
            <a:r>
              <a:rPr lang="en-US" sz="2000" dirty="0">
                <a:hlinkClick r:id="rId4"/>
              </a:rPr>
              <a:t>ATPESC 2019</a:t>
            </a:r>
            <a:endParaRPr lang="en-US" sz="2000" dirty="0"/>
          </a:p>
          <a:p>
            <a:pPr marL="0" indent="0">
              <a:buNone/>
            </a:pPr>
            <a:endParaRPr lang="en-US" dirty="0"/>
          </a:p>
        </p:txBody>
      </p:sp>
    </p:spTree>
    <p:extLst>
      <p:ext uri="{BB962C8B-B14F-4D97-AF65-F5344CB8AC3E}">
        <p14:creationId xmlns:p14="http://schemas.microsoft.com/office/powerpoint/2010/main" val="437670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C00D-F409-2FF4-8FF6-C940EB9DAD4D}"/>
              </a:ext>
            </a:extLst>
          </p:cNvPr>
          <p:cNvSpPr>
            <a:spLocks noGrp="1"/>
          </p:cNvSpPr>
          <p:nvPr>
            <p:ph type="title"/>
          </p:nvPr>
        </p:nvSpPr>
        <p:spPr/>
        <p:txBody>
          <a:bodyPr/>
          <a:lstStyle/>
          <a:p>
            <a:r>
              <a:rPr lang="en-US" dirty="0"/>
              <a:t>DIKUW</a:t>
            </a:r>
          </a:p>
        </p:txBody>
      </p:sp>
      <p:sp>
        <p:nvSpPr>
          <p:cNvPr id="3" name="Content Placeholder 2">
            <a:extLst>
              <a:ext uri="{FF2B5EF4-FFF2-40B4-BE49-F238E27FC236}">
                <a16:creationId xmlns:a16="http://schemas.microsoft.com/office/drawing/2014/main" id="{0B114E63-4B3C-C54B-FFCC-78B019BD23C1}"/>
              </a:ext>
            </a:extLst>
          </p:cNvPr>
          <p:cNvSpPr>
            <a:spLocks noGrp="1"/>
          </p:cNvSpPr>
          <p:nvPr>
            <p:ph idx="1"/>
          </p:nvPr>
        </p:nvSpPr>
        <p:spPr>
          <a:xfrm>
            <a:off x="365760" y="1588504"/>
            <a:ext cx="11369809" cy="719064"/>
          </a:xfrm>
        </p:spPr>
        <p:txBody>
          <a:bodyPr/>
          <a:lstStyle/>
          <a:p>
            <a:pPr marL="0" indent="0" algn="ctr">
              <a:buNone/>
            </a:pPr>
            <a:r>
              <a:rPr lang="en-US" b="1" dirty="0"/>
              <a:t>Data, Information, Knowledge, Understanding, Wisdom</a:t>
            </a:r>
          </a:p>
          <a:p>
            <a:pPr marL="0" indent="0" algn="ctr">
              <a:buNone/>
            </a:pPr>
            <a:endParaRPr lang="en-US" dirty="0"/>
          </a:p>
          <a:p>
            <a:pPr marL="0" indent="0" algn="ctr">
              <a:buNone/>
            </a:pPr>
            <a:endParaRPr lang="en-US" dirty="0"/>
          </a:p>
          <a:p>
            <a:pPr marL="0" indent="0">
              <a:buNone/>
            </a:pPr>
            <a:endParaRPr lang="en-US" dirty="0"/>
          </a:p>
          <a:p>
            <a:pPr marL="0" indent="0">
              <a:buNone/>
            </a:pPr>
            <a:endParaRPr lang="en-US" dirty="0"/>
          </a:p>
        </p:txBody>
      </p:sp>
      <p:pic>
        <p:nvPicPr>
          <p:cNvPr id="1030" name="Picture 6">
            <a:extLst>
              <a:ext uri="{FF2B5EF4-FFF2-40B4-BE49-F238E27FC236}">
                <a16:creationId xmlns:a16="http://schemas.microsoft.com/office/drawing/2014/main" id="{262E8EE9-66A7-7BC2-67AA-20203BE6A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0111" y="2798457"/>
            <a:ext cx="3252257" cy="25278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5B7CA0-9E42-7EFA-E36F-7292824D4E07}"/>
              </a:ext>
            </a:extLst>
          </p:cNvPr>
          <p:cNvSpPr txBox="1"/>
          <p:nvPr/>
        </p:nvSpPr>
        <p:spPr>
          <a:xfrm>
            <a:off x="365760" y="2798457"/>
            <a:ext cx="7704351" cy="2280624"/>
          </a:xfrm>
          <a:prstGeom prst="rect">
            <a:avLst/>
          </a:prstGeom>
          <a:noFill/>
        </p:spPr>
        <p:txBody>
          <a:bodyPr wrap="square" lIns="118872" tIns="91440" rIns="118872" bIns="91440" rtlCol="0" anchor="ctr" anchorCtr="0">
            <a:spAutoFit/>
          </a:bodyPr>
          <a:lstStyle/>
          <a:p>
            <a:pPr marL="0" indent="0" algn="ctr">
              <a:buNone/>
            </a:pPr>
            <a:r>
              <a:rPr lang="en-US" sz="2000" dirty="0"/>
              <a:t>A classification scheme that overloads everyday words so that we can use the same language and understand each other.</a:t>
            </a:r>
          </a:p>
          <a:p>
            <a:pPr marL="0" indent="0" algn="ctr">
              <a:buNone/>
            </a:pPr>
            <a:endParaRPr lang="en-US" sz="2000" dirty="0"/>
          </a:p>
          <a:p>
            <a:pPr marL="0" indent="0" algn="ctr">
              <a:buNone/>
            </a:pPr>
            <a:endParaRPr lang="en-US" sz="2000" dirty="0"/>
          </a:p>
          <a:p>
            <a:pPr marL="0" indent="0" algn="ctr">
              <a:spcBef>
                <a:spcPts val="0"/>
              </a:spcBef>
              <a:buNone/>
            </a:pPr>
            <a:r>
              <a:rPr lang="en-US" sz="2000" dirty="0"/>
              <a:t>We will build on this to understand &amp; appreciate</a:t>
            </a:r>
          </a:p>
          <a:p>
            <a:pPr marL="0" indent="0" algn="ctr">
              <a:spcBef>
                <a:spcPts val="0"/>
              </a:spcBef>
              <a:buNone/>
            </a:pPr>
            <a:r>
              <a:rPr lang="en-US" sz="2000" dirty="0"/>
              <a:t>documentation &amp; lab notebooks.</a:t>
            </a:r>
          </a:p>
          <a:p>
            <a:pPr algn="l">
              <a:lnSpc>
                <a:spcPct val="90000"/>
              </a:lnSpc>
            </a:pPr>
            <a:endParaRPr lang="en-US" dirty="0"/>
          </a:p>
        </p:txBody>
      </p:sp>
      <p:sp>
        <p:nvSpPr>
          <p:cNvPr id="6" name="TextBox 5">
            <a:extLst>
              <a:ext uri="{FF2B5EF4-FFF2-40B4-BE49-F238E27FC236}">
                <a16:creationId xmlns:a16="http://schemas.microsoft.com/office/drawing/2014/main" id="{30B0F1AE-4F12-362A-D310-CA55D210E596}"/>
              </a:ext>
            </a:extLst>
          </p:cNvPr>
          <p:cNvSpPr txBox="1"/>
          <p:nvPr/>
        </p:nvSpPr>
        <p:spPr>
          <a:xfrm>
            <a:off x="7755996" y="5326348"/>
            <a:ext cx="3880486" cy="350865"/>
          </a:xfrm>
          <a:prstGeom prst="rect">
            <a:avLst/>
          </a:prstGeom>
          <a:noFill/>
        </p:spPr>
        <p:txBody>
          <a:bodyPr wrap="none" lIns="118872" tIns="91440" rIns="118872" bIns="91440" rtlCol="0" anchor="ctr" anchorCtr="0">
            <a:spAutoFit/>
          </a:bodyPr>
          <a:lstStyle/>
          <a:p>
            <a:pPr>
              <a:lnSpc>
                <a:spcPct val="90000"/>
              </a:lnSpc>
            </a:pPr>
            <a:r>
              <a:rPr lang="en-US" sz="1200" dirty="0">
                <a:hlinkClick r:id="rId4"/>
              </a:rPr>
              <a:t>DIKW pyramid</a:t>
            </a:r>
            <a:r>
              <a:rPr lang="en-US" sz="1200" dirty="0"/>
              <a:t> (unaltered) – Wikipedia/</a:t>
            </a:r>
            <a:r>
              <a:rPr lang="en-US" sz="1200" dirty="0" err="1"/>
              <a:t>Longlivetheux</a:t>
            </a:r>
            <a:endParaRPr lang="en-US" sz="1200" dirty="0"/>
          </a:p>
        </p:txBody>
      </p:sp>
    </p:spTree>
    <p:extLst>
      <p:ext uri="{BB962C8B-B14F-4D97-AF65-F5344CB8AC3E}">
        <p14:creationId xmlns:p14="http://schemas.microsoft.com/office/powerpoint/2010/main" val="1041287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EC0D-AF53-6375-54A6-F89A29585952}"/>
              </a:ext>
            </a:extLst>
          </p:cNvPr>
          <p:cNvSpPr>
            <a:spLocks noGrp="1"/>
          </p:cNvSpPr>
          <p:nvPr>
            <p:ph type="title"/>
          </p:nvPr>
        </p:nvSpPr>
        <p:spPr/>
        <p:txBody>
          <a:bodyPr/>
          <a:lstStyle/>
          <a:p>
            <a:r>
              <a:rPr lang="en-US" dirty="0"/>
              <a:t>Data &amp; Information</a:t>
            </a:r>
          </a:p>
        </p:txBody>
      </p:sp>
      <p:sp>
        <p:nvSpPr>
          <p:cNvPr id="3" name="Content Placeholder 2">
            <a:extLst>
              <a:ext uri="{FF2B5EF4-FFF2-40B4-BE49-F238E27FC236}">
                <a16:creationId xmlns:a16="http://schemas.microsoft.com/office/drawing/2014/main" id="{D86BEDF2-C3A6-598C-A740-C9E1F393C048}"/>
              </a:ext>
            </a:extLst>
          </p:cNvPr>
          <p:cNvSpPr>
            <a:spLocks noGrp="1"/>
          </p:cNvSpPr>
          <p:nvPr>
            <p:ph idx="1"/>
          </p:nvPr>
        </p:nvSpPr>
        <p:spPr>
          <a:xfrm>
            <a:off x="365760" y="1325880"/>
            <a:ext cx="11369809" cy="4047778"/>
          </a:xfrm>
        </p:spPr>
        <p:txBody>
          <a:bodyPr/>
          <a:lstStyle/>
          <a:p>
            <a:r>
              <a:rPr lang="en-US" dirty="0"/>
              <a:t>Data</a:t>
            </a:r>
          </a:p>
          <a:p>
            <a:pPr lvl="1"/>
            <a:r>
              <a:rPr lang="en-US" dirty="0"/>
              <a:t>Collection of numbers, symbols, text, </a:t>
            </a:r>
            <a:r>
              <a:rPr lang="en-US" i="1" dirty="0"/>
              <a:t>etc.</a:t>
            </a:r>
          </a:p>
          <a:p>
            <a:pPr lvl="1"/>
            <a:r>
              <a:rPr lang="en-US" dirty="0"/>
              <a:t>It has value only because it was recorded and exists.</a:t>
            </a:r>
          </a:p>
          <a:p>
            <a:pPr lvl="1"/>
            <a:r>
              <a:rPr lang="en-US" b="1" dirty="0"/>
              <a:t>Example</a:t>
            </a:r>
            <a:r>
              <a:rPr lang="en-US" dirty="0"/>
              <a:t>: Timeseries representation of temperature, relative humidity, and precipitation.</a:t>
            </a:r>
          </a:p>
          <a:p>
            <a:r>
              <a:rPr lang="en-US" dirty="0"/>
              <a:t>Information</a:t>
            </a:r>
          </a:p>
          <a:p>
            <a:pPr lvl="1"/>
            <a:r>
              <a:rPr lang="en-US" dirty="0"/>
              <a:t>Facts gleaned from data.</a:t>
            </a:r>
          </a:p>
          <a:p>
            <a:pPr lvl="1"/>
            <a:r>
              <a:rPr lang="en-US" dirty="0"/>
              <a:t>Answers questions such as who, what, when, how much, how long, </a:t>
            </a:r>
            <a:r>
              <a:rPr lang="en-US" i="1" dirty="0"/>
              <a:t>etc</a:t>
            </a:r>
            <a:r>
              <a:rPr lang="en-US" dirty="0"/>
              <a:t>.</a:t>
            </a:r>
          </a:p>
          <a:p>
            <a:pPr lvl="1"/>
            <a:r>
              <a:rPr lang="en-US" b="1" dirty="0"/>
              <a:t>Example</a:t>
            </a:r>
            <a:r>
              <a:rPr lang="en-US" dirty="0"/>
              <a:t>: Starting at 2pm the temperature dropped by 5ºF over 15 minutes.  At 2:05 pm it started to rain and 0.25” of rain was accumulated over the next 30 minutes.</a:t>
            </a:r>
          </a:p>
        </p:txBody>
      </p:sp>
    </p:spTree>
    <p:extLst>
      <p:ext uri="{BB962C8B-B14F-4D97-AF65-F5344CB8AC3E}">
        <p14:creationId xmlns:p14="http://schemas.microsoft.com/office/powerpoint/2010/main" val="2193434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ED4F-BC78-0A36-F75C-E4005B3DFBAE}"/>
              </a:ext>
            </a:extLst>
          </p:cNvPr>
          <p:cNvSpPr>
            <a:spLocks noGrp="1"/>
          </p:cNvSpPr>
          <p:nvPr>
            <p:ph type="title"/>
          </p:nvPr>
        </p:nvSpPr>
        <p:spPr/>
        <p:txBody>
          <a:bodyPr/>
          <a:lstStyle/>
          <a:p>
            <a:r>
              <a:rPr lang="en-US" dirty="0"/>
              <a:t>Knowledge &amp; Understanding</a:t>
            </a:r>
          </a:p>
        </p:txBody>
      </p:sp>
      <p:sp>
        <p:nvSpPr>
          <p:cNvPr id="3" name="Content Placeholder 2">
            <a:extLst>
              <a:ext uri="{FF2B5EF4-FFF2-40B4-BE49-F238E27FC236}">
                <a16:creationId xmlns:a16="http://schemas.microsoft.com/office/drawing/2014/main" id="{3EC7F33F-88DD-3100-7BF9-E8C247CEEC72}"/>
              </a:ext>
            </a:extLst>
          </p:cNvPr>
          <p:cNvSpPr>
            <a:spLocks noGrp="1"/>
          </p:cNvSpPr>
          <p:nvPr>
            <p:ph idx="1"/>
          </p:nvPr>
        </p:nvSpPr>
        <p:spPr>
          <a:xfrm>
            <a:off x="365760" y="1196184"/>
            <a:ext cx="11369809" cy="4047778"/>
          </a:xfrm>
        </p:spPr>
        <p:txBody>
          <a:bodyPr/>
          <a:lstStyle/>
          <a:p>
            <a:r>
              <a:rPr lang="en-US" dirty="0"/>
              <a:t>Knowledge</a:t>
            </a:r>
          </a:p>
          <a:p>
            <a:pPr lvl="1"/>
            <a:r>
              <a:rPr lang="en-US" dirty="0"/>
              <a:t>Derived from information, experience, and </a:t>
            </a:r>
            <a:r>
              <a:rPr lang="en-US" b="1" dirty="0"/>
              <a:t>understanding</a:t>
            </a:r>
            <a:r>
              <a:rPr lang="en-US" dirty="0"/>
              <a:t>.</a:t>
            </a:r>
          </a:p>
          <a:p>
            <a:pPr lvl="1"/>
            <a:r>
              <a:rPr lang="en-US" b="1" dirty="0"/>
              <a:t>Example</a:t>
            </a:r>
            <a:r>
              <a:rPr lang="en-US" dirty="0"/>
              <a:t>: When relative humidity levels are high and the temperature drops substantially, there is an increased probability of precipitation.</a:t>
            </a:r>
            <a:endParaRPr lang="en-US" dirty="0">
              <a:solidFill>
                <a:srgbClr val="FF0000"/>
              </a:solidFill>
            </a:endParaRPr>
          </a:p>
          <a:p>
            <a:r>
              <a:rPr lang="en-US" dirty="0"/>
              <a:t>Understanding</a:t>
            </a:r>
          </a:p>
          <a:p>
            <a:pPr lvl="1"/>
            <a:r>
              <a:rPr lang="en-US" dirty="0"/>
              <a:t>A deep theoretical background in and practical experience with the system whose data was acquired and studied?</a:t>
            </a:r>
          </a:p>
          <a:p>
            <a:pPr lvl="1"/>
            <a:r>
              <a:rPr lang="en-US" dirty="0"/>
              <a:t>The ability to explain why?</a:t>
            </a:r>
          </a:p>
          <a:p>
            <a:pPr lvl="1"/>
            <a:r>
              <a:rPr lang="en-US" dirty="0"/>
              <a:t>“Understanding is a kind of ecstasy” – Carl Sagan </a:t>
            </a:r>
          </a:p>
          <a:p>
            <a:pPr lvl="1"/>
            <a:r>
              <a:rPr lang="en-US" b="1" dirty="0"/>
              <a:t>Example</a:t>
            </a:r>
            <a:r>
              <a:rPr lang="en-US" dirty="0"/>
              <a:t>: A meteorologist could explain at different levels of detail how the atmosphere works to substantiate the knowledge.</a:t>
            </a:r>
          </a:p>
          <a:p>
            <a:pPr marL="0" indent="0">
              <a:buNone/>
            </a:pPr>
            <a:endParaRPr lang="en-US" dirty="0"/>
          </a:p>
        </p:txBody>
      </p:sp>
    </p:spTree>
    <p:extLst>
      <p:ext uri="{BB962C8B-B14F-4D97-AF65-F5344CB8AC3E}">
        <p14:creationId xmlns:p14="http://schemas.microsoft.com/office/powerpoint/2010/main" val="2366589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F528-4ADA-DA4E-A959-E1EFEAD4DC5A}"/>
              </a:ext>
            </a:extLst>
          </p:cNvPr>
          <p:cNvSpPr>
            <a:spLocks noGrp="1"/>
          </p:cNvSpPr>
          <p:nvPr>
            <p:ph type="title"/>
          </p:nvPr>
        </p:nvSpPr>
        <p:spPr/>
        <p:txBody>
          <a:bodyPr/>
          <a:lstStyle/>
          <a:p>
            <a:r>
              <a:rPr lang="en-US" dirty="0"/>
              <a:t>Obligatory Einstein quote</a:t>
            </a:r>
            <a:br>
              <a:rPr lang="en-US" dirty="0"/>
            </a:br>
            <a:endParaRPr lang="en-US" dirty="0"/>
          </a:p>
        </p:txBody>
      </p:sp>
      <p:sp>
        <p:nvSpPr>
          <p:cNvPr id="3" name="Content Placeholder 2">
            <a:extLst>
              <a:ext uri="{FF2B5EF4-FFF2-40B4-BE49-F238E27FC236}">
                <a16:creationId xmlns:a16="http://schemas.microsoft.com/office/drawing/2014/main" id="{B1C4588A-E6F1-E870-2F2D-600085D93BB1}"/>
              </a:ext>
            </a:extLst>
          </p:cNvPr>
          <p:cNvSpPr>
            <a:spLocks noGrp="1"/>
          </p:cNvSpPr>
          <p:nvPr>
            <p:ph idx="1"/>
          </p:nvPr>
        </p:nvSpPr>
        <p:spPr>
          <a:xfrm>
            <a:off x="1167009" y="1602040"/>
            <a:ext cx="10028971" cy="4047778"/>
          </a:xfrm>
        </p:spPr>
        <p:txBody>
          <a:bodyPr/>
          <a:lstStyle/>
          <a:p>
            <a:pPr marL="0" indent="0">
              <a:buNone/>
            </a:pPr>
            <a:r>
              <a:rPr lang="en-US" sz="3600" dirty="0"/>
              <a:t>“Any fool can know. The point is to understand.” </a:t>
            </a:r>
          </a:p>
          <a:p>
            <a:pPr marL="0" indent="0">
              <a:buNone/>
            </a:pPr>
            <a:r>
              <a:rPr lang="en-US" dirty="0"/>
              <a:t>	- </a:t>
            </a:r>
            <a:r>
              <a:rPr lang="en-US" sz="2800" dirty="0"/>
              <a:t>Albert Einstein</a:t>
            </a:r>
          </a:p>
          <a:p>
            <a:pPr marL="0" indent="0">
              <a:buNone/>
            </a:pPr>
            <a:endParaRPr lang="en-US" dirty="0"/>
          </a:p>
        </p:txBody>
      </p:sp>
      <p:sp>
        <p:nvSpPr>
          <p:cNvPr id="4" name="TextBox 3">
            <a:extLst>
              <a:ext uri="{FF2B5EF4-FFF2-40B4-BE49-F238E27FC236}">
                <a16:creationId xmlns:a16="http://schemas.microsoft.com/office/drawing/2014/main" id="{DCA5C706-847F-F402-A9B0-751B368A165A}"/>
              </a:ext>
            </a:extLst>
          </p:cNvPr>
          <p:cNvSpPr txBox="1"/>
          <p:nvPr/>
        </p:nvSpPr>
        <p:spPr>
          <a:xfrm>
            <a:off x="992845" y="3357102"/>
            <a:ext cx="9707880" cy="3162917"/>
          </a:xfrm>
          <a:prstGeom prst="rect">
            <a:avLst/>
          </a:prstGeom>
          <a:noFill/>
        </p:spPr>
        <p:txBody>
          <a:bodyPr wrap="square" lIns="118872" tIns="91440" rIns="118872" bIns="91440" rtlCol="0" anchor="ctr" anchorCtr="0">
            <a:spAutoFit/>
          </a:bodyPr>
          <a:lstStyle/>
          <a:p>
            <a:pPr marL="285750" indent="-285750">
              <a:lnSpc>
                <a:spcPct val="90000"/>
              </a:lnSpc>
              <a:spcBef>
                <a:spcPts val="800"/>
              </a:spcBef>
              <a:buFont typeface="Arial" panose="020B0604020202020204" pitchFamily="34" charset="0"/>
              <a:buChar char="•"/>
            </a:pPr>
            <a:r>
              <a:rPr lang="en-US" sz="2400" dirty="0"/>
              <a:t>Is understanding always the ultimate goal?</a:t>
            </a:r>
          </a:p>
          <a:p>
            <a:pPr marL="285750" indent="-285750">
              <a:lnSpc>
                <a:spcPct val="90000"/>
              </a:lnSpc>
              <a:spcBef>
                <a:spcPts val="800"/>
              </a:spcBef>
              <a:buFont typeface="Arial" panose="020B0604020202020204" pitchFamily="34" charset="0"/>
              <a:buChar char="•"/>
            </a:pPr>
            <a:r>
              <a:rPr lang="en-US" sz="2400" dirty="0"/>
              <a:t>Are there times when mere knowledge is sufficient?</a:t>
            </a:r>
          </a:p>
          <a:p>
            <a:pPr marL="742950" lvl="1" indent="-285750">
              <a:lnSpc>
                <a:spcPct val="90000"/>
              </a:lnSpc>
              <a:spcBef>
                <a:spcPts val="800"/>
              </a:spcBef>
              <a:buFont typeface="Arial" panose="020B0604020202020204" pitchFamily="34" charset="0"/>
              <a:buChar char="•"/>
            </a:pPr>
            <a:r>
              <a:rPr lang="en-US" sz="2000" dirty="0"/>
              <a:t>I don’t need to understand atmospheric science or weather prediction.  I just need basic knowledge to determine if I should take an umbrella with me.</a:t>
            </a:r>
          </a:p>
          <a:p>
            <a:pPr marL="285750" indent="-285750">
              <a:lnSpc>
                <a:spcPct val="90000"/>
              </a:lnSpc>
              <a:spcBef>
                <a:spcPts val="800"/>
              </a:spcBef>
              <a:buFont typeface="Arial" panose="020B0604020202020204" pitchFamily="34" charset="0"/>
              <a:buChar char="•"/>
            </a:pPr>
            <a:r>
              <a:rPr lang="en-US" sz="2400" dirty="0"/>
              <a:t>Data, information, and knowledge are key ingredients in developing understanding</a:t>
            </a:r>
          </a:p>
          <a:p>
            <a:pPr marL="742950" lvl="1" indent="-285750">
              <a:lnSpc>
                <a:spcPct val="90000"/>
              </a:lnSpc>
              <a:spcBef>
                <a:spcPts val="800"/>
              </a:spcBef>
              <a:buFont typeface="Arial" panose="020B0604020202020204" pitchFamily="34" charset="0"/>
              <a:buChar char="•"/>
            </a:pPr>
            <a:r>
              <a:rPr lang="en-US" sz="2000" dirty="0"/>
              <a:t>Need to manage all, appropriately</a:t>
            </a:r>
          </a:p>
          <a:p>
            <a:pPr algn="l">
              <a:lnSpc>
                <a:spcPct val="90000"/>
              </a:lnSpc>
              <a:spcBef>
                <a:spcPts val="800"/>
              </a:spcBef>
            </a:pPr>
            <a:endParaRPr lang="en-US" dirty="0"/>
          </a:p>
        </p:txBody>
      </p:sp>
    </p:spTree>
    <p:extLst>
      <p:ext uri="{BB962C8B-B14F-4D97-AF65-F5344CB8AC3E}">
        <p14:creationId xmlns:p14="http://schemas.microsoft.com/office/powerpoint/2010/main" val="3553658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B024-8735-A0E3-7EDB-ED276763E02D}"/>
              </a:ext>
            </a:extLst>
          </p:cNvPr>
          <p:cNvSpPr>
            <a:spLocks noGrp="1"/>
          </p:cNvSpPr>
          <p:nvPr>
            <p:ph type="title"/>
          </p:nvPr>
        </p:nvSpPr>
        <p:spPr/>
        <p:txBody>
          <a:bodyPr/>
          <a:lstStyle/>
          <a:p>
            <a:r>
              <a:rPr lang="en-US" dirty="0"/>
              <a:t>Knowledge Management</a:t>
            </a:r>
          </a:p>
        </p:txBody>
      </p:sp>
      <p:sp>
        <p:nvSpPr>
          <p:cNvPr id="3" name="Content Placeholder 2">
            <a:extLst>
              <a:ext uri="{FF2B5EF4-FFF2-40B4-BE49-F238E27FC236}">
                <a16:creationId xmlns:a16="http://schemas.microsoft.com/office/drawing/2014/main" id="{B23602B9-E02D-3978-3DB6-3540696C46F2}"/>
              </a:ext>
            </a:extLst>
          </p:cNvPr>
          <p:cNvSpPr>
            <a:spLocks noGrp="1"/>
          </p:cNvSpPr>
          <p:nvPr>
            <p:ph idx="1"/>
          </p:nvPr>
        </p:nvSpPr>
        <p:spPr/>
        <p:txBody>
          <a:bodyPr/>
          <a:lstStyle/>
          <a:p>
            <a:r>
              <a:rPr lang="en-US" dirty="0"/>
              <a:t>DIKUW is related to knowledge management</a:t>
            </a:r>
          </a:p>
          <a:p>
            <a:r>
              <a:rPr lang="en-US" dirty="0"/>
              <a:t>We want to</a:t>
            </a:r>
          </a:p>
          <a:p>
            <a:pPr lvl="1"/>
            <a:r>
              <a:rPr lang="en-US" b="1" dirty="0"/>
              <a:t>Recognize</a:t>
            </a:r>
            <a:r>
              <a:rPr lang="en-US" dirty="0"/>
              <a:t> when we generate knowledge</a:t>
            </a:r>
          </a:p>
          <a:p>
            <a:pPr lvl="1"/>
            <a:r>
              <a:rPr lang="en-US" b="1" dirty="0"/>
              <a:t>Capture</a:t>
            </a:r>
            <a:r>
              <a:rPr lang="en-US" dirty="0"/>
              <a:t> and </a:t>
            </a:r>
            <a:r>
              <a:rPr lang="en-US" b="1" dirty="0"/>
              <a:t>preserve</a:t>
            </a:r>
            <a:r>
              <a:rPr lang="en-US" dirty="0"/>
              <a:t> that knowledge</a:t>
            </a:r>
          </a:p>
          <a:p>
            <a:pPr lvl="1"/>
            <a:r>
              <a:rPr lang="en-US" b="1" dirty="0"/>
              <a:t>Communicate</a:t>
            </a:r>
            <a:r>
              <a:rPr lang="en-US" dirty="0"/>
              <a:t> that knowledge</a:t>
            </a:r>
          </a:p>
          <a:p>
            <a:r>
              <a:rPr lang="en-US" dirty="0"/>
              <a:t>Scientific work can benefit from knowledge management</a:t>
            </a:r>
          </a:p>
          <a:p>
            <a:pPr marL="0" indent="0">
              <a:buNone/>
            </a:pPr>
            <a:endParaRPr lang="en-US" dirty="0"/>
          </a:p>
        </p:txBody>
      </p:sp>
      <p:sp>
        <p:nvSpPr>
          <p:cNvPr id="4" name="TextBox 3">
            <a:extLst>
              <a:ext uri="{FF2B5EF4-FFF2-40B4-BE49-F238E27FC236}">
                <a16:creationId xmlns:a16="http://schemas.microsoft.com/office/drawing/2014/main" id="{1DF53030-262B-B41C-84EE-E79A5A5F4D5F}"/>
              </a:ext>
            </a:extLst>
          </p:cNvPr>
          <p:cNvSpPr txBox="1"/>
          <p:nvPr/>
        </p:nvSpPr>
        <p:spPr>
          <a:xfrm>
            <a:off x="1437079" y="4969016"/>
            <a:ext cx="9314666" cy="517065"/>
          </a:xfrm>
          <a:prstGeom prst="rect">
            <a:avLst/>
          </a:prstGeom>
          <a:noFill/>
        </p:spPr>
        <p:txBody>
          <a:bodyPr wrap="none" lIns="118872" tIns="91440" rIns="118872" bIns="91440" rtlCol="0" anchor="ctr" anchorCtr="0">
            <a:spAutoFit/>
          </a:bodyPr>
          <a:lstStyle/>
          <a:p>
            <a:pPr algn="l">
              <a:lnSpc>
                <a:spcPct val="90000"/>
              </a:lnSpc>
            </a:pPr>
            <a:r>
              <a:rPr lang="en-US" sz="2400" dirty="0"/>
              <a:t>Is knowledge communication only about communicating to others?</a:t>
            </a:r>
          </a:p>
        </p:txBody>
      </p:sp>
    </p:spTree>
    <p:extLst>
      <p:ext uri="{BB962C8B-B14F-4D97-AF65-F5344CB8AC3E}">
        <p14:creationId xmlns:p14="http://schemas.microsoft.com/office/powerpoint/2010/main" val="2964406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34BC-5E36-C205-FC77-0BE3BC6B219C}"/>
              </a:ext>
            </a:extLst>
          </p:cNvPr>
          <p:cNvSpPr>
            <a:spLocks noGrp="1"/>
          </p:cNvSpPr>
          <p:nvPr>
            <p:ph type="title"/>
          </p:nvPr>
        </p:nvSpPr>
        <p:spPr/>
        <p:txBody>
          <a:bodyPr/>
          <a:lstStyle/>
          <a:p>
            <a:r>
              <a:rPr lang="en-US" dirty="0"/>
              <a:t>Example: Lessons learned</a:t>
            </a:r>
            <a:endParaRPr lang="en-US" b="0" dirty="0"/>
          </a:p>
        </p:txBody>
      </p:sp>
      <p:sp>
        <p:nvSpPr>
          <p:cNvPr id="3" name="Content Placeholder 2">
            <a:extLst>
              <a:ext uri="{FF2B5EF4-FFF2-40B4-BE49-F238E27FC236}">
                <a16:creationId xmlns:a16="http://schemas.microsoft.com/office/drawing/2014/main" id="{9411637D-F75A-13D4-D37F-CB72F82649B7}"/>
              </a:ext>
            </a:extLst>
          </p:cNvPr>
          <p:cNvSpPr>
            <a:spLocks noGrp="1"/>
          </p:cNvSpPr>
          <p:nvPr>
            <p:ph idx="1"/>
          </p:nvPr>
        </p:nvSpPr>
        <p:spPr/>
        <p:txBody>
          <a:bodyPr/>
          <a:lstStyle/>
          <a:p>
            <a:r>
              <a:rPr lang="en-US" dirty="0"/>
              <a:t>After we live through an experience, we want to derive lessons learned</a:t>
            </a:r>
          </a:p>
          <a:p>
            <a:pPr lvl="1"/>
            <a:r>
              <a:rPr lang="en-US" dirty="0"/>
              <a:t>Experience is valuable, more so if we reflect and are thoughtful</a:t>
            </a:r>
          </a:p>
          <a:p>
            <a:pPr lvl="1"/>
            <a:r>
              <a:rPr lang="en-US" dirty="0"/>
              <a:t>Generate/capture knowledge to grow, improve, and avoid difficulties/mistakes</a:t>
            </a:r>
          </a:p>
          <a:p>
            <a:pPr lvl="1"/>
            <a:r>
              <a:rPr lang="en-US" dirty="0"/>
              <a:t>Hope to improve understanding</a:t>
            </a:r>
          </a:p>
          <a:p>
            <a:r>
              <a:rPr lang="en-US" dirty="0"/>
              <a:t>We get more if we derive lessons learned together</a:t>
            </a:r>
          </a:p>
          <a:p>
            <a:pPr lvl="1"/>
            <a:r>
              <a:rPr lang="en-US" dirty="0"/>
              <a:t>Create more or higher quality knowledge</a:t>
            </a:r>
          </a:p>
          <a:p>
            <a:pPr lvl="1"/>
            <a:r>
              <a:rPr lang="en-US" dirty="0"/>
              <a:t>Communicate the knowledge implicitly</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3CFA863B-7CD4-95D5-F274-D75A0739E6AF}"/>
              </a:ext>
            </a:extLst>
          </p:cNvPr>
          <p:cNvSpPr txBox="1"/>
          <p:nvPr/>
        </p:nvSpPr>
        <p:spPr>
          <a:xfrm>
            <a:off x="2327547" y="5108580"/>
            <a:ext cx="7533729" cy="517065"/>
          </a:xfrm>
          <a:prstGeom prst="rect">
            <a:avLst/>
          </a:prstGeom>
          <a:noFill/>
        </p:spPr>
        <p:txBody>
          <a:bodyPr wrap="none" lIns="118872" tIns="91440" rIns="118872" bIns="91440" rtlCol="0" anchor="ctr" anchorCtr="0">
            <a:spAutoFit/>
          </a:bodyPr>
          <a:lstStyle/>
          <a:p>
            <a:pPr>
              <a:lnSpc>
                <a:spcPct val="90000"/>
              </a:lnSpc>
            </a:pPr>
            <a:r>
              <a:rPr lang="en-US" sz="2400" dirty="0"/>
              <a:t>Should we communicate lessons learned to others?</a:t>
            </a:r>
          </a:p>
        </p:txBody>
      </p:sp>
    </p:spTree>
    <p:extLst>
      <p:ext uri="{BB962C8B-B14F-4D97-AF65-F5344CB8AC3E}">
        <p14:creationId xmlns:p14="http://schemas.microsoft.com/office/powerpoint/2010/main" val="152691438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8882</TotalTime>
  <Words>3956</Words>
  <Application>Microsoft Macintosh PowerPoint</Application>
  <PresentationFormat>Custom</PresentationFormat>
  <Paragraphs>358</Paragraphs>
  <Slides>28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American Typewriter</vt:lpstr>
      <vt:lpstr>Arial</vt:lpstr>
      <vt:lpstr>Arial Black</vt:lpstr>
      <vt:lpstr>Calibri</vt:lpstr>
      <vt:lpstr>Presentations (Wide Screen)</vt:lpstr>
      <vt:lpstr>Lab Notebooks for Computational Mathematics, Sciences, &amp; Engineering</vt:lpstr>
      <vt:lpstr>A minimal definition of a lab notebook</vt:lpstr>
      <vt:lpstr>Aren’t lab notebooks only for experimental scientists?</vt:lpstr>
      <vt:lpstr>DIKUW</vt:lpstr>
      <vt:lpstr>Data &amp; Information</vt:lpstr>
      <vt:lpstr>Knowledge &amp; Understanding</vt:lpstr>
      <vt:lpstr>Obligatory Einstein quote </vt:lpstr>
      <vt:lpstr>Knowledge Management</vt:lpstr>
      <vt:lpstr>Example: Lessons learned</vt:lpstr>
      <vt:lpstr>Which leads us to documentation</vt:lpstr>
      <vt:lpstr>And finally, we reach our destination</vt:lpstr>
      <vt:lpstr>Conversations with Carlo</vt:lpstr>
      <vt:lpstr>No one likes writing lab notes</vt:lpstr>
      <vt:lpstr>Example notebook entries</vt:lpstr>
      <vt:lpstr>Nothing beats good ol’ pen and paper</vt:lpstr>
      <vt:lpstr>Criteria for lab notebooks for computing?</vt:lpstr>
      <vt:lpstr>Different streams of lab notes</vt:lpstr>
      <vt:lpstr>Git lab notes stream</vt:lpstr>
      <vt:lpstr>Pull request as a “filtered” notebook entry</vt:lpstr>
      <vt:lpstr>PowerPoint Presentation</vt:lpstr>
      <vt:lpstr>README lab notes streams</vt:lpstr>
      <vt:lpstr>High-level README</vt:lpstr>
      <vt:lpstr>Low-level README</vt:lpstr>
      <vt:lpstr>Capturing data context &amp; metadata</vt:lpstr>
      <vt:lpstr>Jupyter notebooks</vt:lpstr>
      <vt:lpstr>How to organize your “virtual” (multi-stream) lab notebook?</vt:lpstr>
      <vt:lpstr>Summary</vt:lpstr>
      <vt:lpstr>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Microsoft Office User</cp:lastModifiedBy>
  <cp:revision>1273</cp:revision>
  <cp:lastPrinted>2017-11-02T18:35:01Z</cp:lastPrinted>
  <dcterms:created xsi:type="dcterms:W3CDTF">2018-11-06T17:28:56Z</dcterms:created>
  <dcterms:modified xsi:type="dcterms:W3CDTF">2023-04-18T23:36:00Z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