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644"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31"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8" d="100"/>
          <a:sy n="128" d="100"/>
        </p:scale>
        <p:origin x="109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6/11/21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6/11/21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6/11/21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423656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 id="2147483953" r:id="rId9"/>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25625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9.xml"/><Relationship Id="rId6" Type="http://schemas.openxmlformats.org/officeDocument/2006/relationships/hyperlink" Target="https://www.exascaleproject.org/event/kokkos-class-series" TargetMode="External"/><Relationship Id="rId5" Type="http://schemas.openxmlformats.org/officeDocument/2006/relationships/hyperlink" Target="https://bssw.io/blog_posts/performance-portability-and-the-exascale-computing-project" TargetMode="External"/><Relationship Id="rId4" Type="http://schemas.openxmlformats.org/officeDocument/2006/relationships/hyperlink" Target="https://figshare.com/articles/presentation/SC20_Tutorial_Better_Scientific_Software/12994376?file=252193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r>
              <a:rPr lang="en-US" dirty="0"/>
              <a:t>Better Scientific Software Tutorial, ISC, June 2021</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66263F-BECE-6246-B855-97AA36521C1F}"/>
              </a:ext>
            </a:extLst>
          </p:cNvPr>
          <p:cNvSpPr>
            <a:spLocks noGrp="1"/>
          </p:cNvSpPr>
          <p:nvPr>
            <p:ph type="body" sz="quarter" idx="10"/>
          </p:nvPr>
        </p:nvSpPr>
        <p:spPr>
          <a:xfrm>
            <a:off x="0" y="0"/>
            <a:ext cx="11788726" cy="5984917"/>
          </a:xfrm>
        </p:spPr>
        <p:txBody>
          <a:bodyPr>
            <a:normAutofit lnSpcReduction="10000"/>
          </a:bodyPr>
          <a:lstStyle/>
          <a:p>
            <a:endParaRPr lang="en-US" dirty="0"/>
          </a:p>
          <a:p>
            <a:endParaRPr lang="en-US" dirty="0"/>
          </a:p>
          <a:p>
            <a:r>
              <a:rPr lang="en-US" dirty="0"/>
              <a:t>Final takeaways</a:t>
            </a:r>
          </a:p>
          <a:p>
            <a:pPr lvl="1">
              <a:buClr>
                <a:schemeClr val="bg1"/>
              </a:buClr>
              <a:buFont typeface="Wingdings" pitchFamily="2" charset="2"/>
              <a:buChar char="§"/>
            </a:pPr>
            <a:r>
              <a:rPr lang="en-US" dirty="0">
                <a:solidFill>
                  <a:schemeClr val="accent2">
                    <a:lumMod val="20000"/>
                    <a:lumOff val="80000"/>
                  </a:schemeClr>
                </a:solidFill>
              </a:rPr>
              <a:t>The key to both performance portability and longevity is careful software design</a:t>
            </a:r>
          </a:p>
          <a:p>
            <a:pPr lvl="1">
              <a:buClr>
                <a:schemeClr val="bg1"/>
              </a:buClr>
              <a:buFont typeface="Wingdings" pitchFamily="2" charset="2"/>
              <a:buChar char="§"/>
            </a:pPr>
            <a:r>
              <a:rPr lang="en-US" dirty="0">
                <a:solidFill>
                  <a:schemeClr val="accent2">
                    <a:lumMod val="20000"/>
                    <a:lumOff val="80000"/>
                  </a:schemeClr>
                </a:solidFill>
              </a:rPr>
              <a:t>Extensibility should be built into the design</a:t>
            </a:r>
          </a:p>
          <a:p>
            <a:pPr lvl="1">
              <a:buClr>
                <a:schemeClr val="bg1"/>
              </a:buClr>
              <a:buFont typeface="Wingdings" pitchFamily="2" charset="2"/>
              <a:buChar char="§"/>
            </a:pPr>
            <a:r>
              <a:rPr lang="en-US" dirty="0">
                <a:solidFill>
                  <a:schemeClr val="accent2">
                    <a:lumMod val="20000"/>
                    <a:lumOff val="80000"/>
                  </a:schemeClr>
                </a:solidFill>
              </a:rPr>
              <a:t>Design should be independent of any specific programming model</a:t>
            </a:r>
          </a:p>
          <a:p>
            <a:pPr lvl="1">
              <a:buClr>
                <a:schemeClr val="bg1"/>
              </a:buClr>
              <a:buFont typeface="Wingdings" pitchFamily="2" charset="2"/>
              <a:buChar char="§"/>
            </a:pPr>
            <a:r>
              <a:rPr lang="en-US" dirty="0">
                <a:solidFill>
                  <a:schemeClr val="accent2">
                    <a:lumMod val="20000"/>
                    <a:lumOff val="80000"/>
                  </a:schemeClr>
                </a:solidFill>
              </a:rPr>
              <a:t>Composability and flexibility help with performance portability</a:t>
            </a:r>
          </a:p>
          <a:p>
            <a:pPr lvl="1"/>
            <a:endParaRPr lang="en-US" dirty="0">
              <a:solidFill>
                <a:schemeClr val="accent2">
                  <a:lumMod val="20000"/>
                  <a:lumOff val="80000"/>
                </a:schemeClr>
              </a:solidFill>
            </a:endParaRPr>
          </a:p>
          <a:p>
            <a:r>
              <a:rPr lang="en-US" sz="2400" dirty="0"/>
              <a:t>Resources:</a:t>
            </a:r>
          </a:p>
          <a:p>
            <a:pPr marL="346075" lvl="1" indent="0">
              <a:buNone/>
            </a:pPr>
            <a:r>
              <a:rPr lang="en-US" sz="1800" b="0" u="sng" dirty="0">
                <a:solidFill>
                  <a:schemeClr val="accent2">
                    <a:lumMod val="20000"/>
                    <a:lumOff val="80000"/>
                  </a:schemeClr>
                </a:solidFill>
                <a:hlinkClick r:id="rId2" tooltip="https://www.exascaleproject.org/">
                  <a:extLst>
                    <a:ext uri="{A12FA001-AC4F-418D-AE19-62706E023703}">
                      <ahyp:hlinkClr xmlns:ahyp="http://schemas.microsoft.com/office/drawing/2018/hyperlinkcolor" val="tx"/>
                    </a:ext>
                  </a:extLst>
                </a:hlinkClick>
              </a:rPr>
              <a:t>https://www.exascaleproject.org/</a:t>
            </a:r>
            <a:endParaRPr lang="en-US" sz="1800" b="0" u="sng" dirty="0">
              <a:solidFill>
                <a:schemeClr val="accent2">
                  <a:lumMod val="20000"/>
                  <a:lumOff val="80000"/>
                </a:schemeClr>
              </a:solidFill>
            </a:endParaRPr>
          </a:p>
          <a:p>
            <a:pPr marL="346075" lvl="1" indent="0">
              <a:buNone/>
            </a:pPr>
            <a:r>
              <a:rPr lang="en-US" sz="18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https://doi.org/10.6084/m9.figshare.13283714.v1</a:t>
            </a:r>
            <a:endParaRPr lang="en-US" sz="1800" dirty="0">
              <a:solidFill>
                <a:schemeClr val="accent2">
                  <a:lumMod val="20000"/>
                  <a:lumOff val="80000"/>
                </a:schemeClr>
              </a:solidFill>
            </a:endParaRPr>
          </a:p>
          <a:p>
            <a:pPr marL="346075" lvl="1" indent="0">
              <a:buNone/>
            </a:pPr>
            <a:r>
              <a:rPr lang="en-US" sz="1800" dirty="0">
                <a:solidFill>
                  <a:schemeClr val="accent2">
                    <a:lumMod val="20000"/>
                    <a:lumOff val="80000"/>
                  </a:schemeClr>
                </a:solidFill>
                <a:hlinkClick r:id="rId4">
                  <a:extLst>
                    <a:ext uri="{A12FA001-AC4F-418D-AE19-62706E023703}">
                      <ahyp:hlinkClr xmlns:ahyp="http://schemas.microsoft.com/office/drawing/2018/hyperlinkcolor" val="tx"/>
                    </a:ext>
                  </a:extLst>
                </a:hlinkClick>
              </a:rPr>
              <a:t>https://figshare.com/articles/presentation/SC20_Tutorial_Better_Scientific_Software/12994376?file=25219346</a:t>
            </a:r>
            <a:endParaRPr lang="en-US" sz="1800" dirty="0">
              <a:solidFill>
                <a:schemeClr val="accent2">
                  <a:lumMod val="20000"/>
                  <a:lumOff val="80000"/>
                </a:schemeClr>
              </a:solidFill>
            </a:endParaRPr>
          </a:p>
          <a:p>
            <a:pPr marL="346075" lvl="1" indent="0">
              <a:buNone/>
            </a:pPr>
            <a:r>
              <a:rPr lang="en-US" u="sng" dirty="0">
                <a:solidFill>
                  <a:schemeClr val="accent2">
                    <a:lumMod val="20000"/>
                    <a:lumOff val="80000"/>
                  </a:schemeClr>
                </a:solidFill>
                <a:hlinkClick r:id="rId5"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u="sng" dirty="0">
              <a:solidFill>
                <a:schemeClr val="accent2">
                  <a:lumMod val="20000"/>
                  <a:lumOff val="80000"/>
                </a:schemeClr>
              </a:solidFill>
            </a:endParaRPr>
          </a:p>
          <a:p>
            <a:pPr marL="346075" lvl="1" indent="0">
              <a:buNone/>
            </a:pPr>
            <a:r>
              <a:rPr lang="en-US" u="sng" dirty="0">
                <a:solidFill>
                  <a:schemeClr val="accent2">
                    <a:lumMod val="20000"/>
                    <a:lumOff val="80000"/>
                  </a:schemeClr>
                </a:solidFill>
                <a:hlinkClick r:id="rId6"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sz="2400" dirty="0">
              <a:solidFill>
                <a:schemeClr val="accent2">
                  <a:lumMod val="20000"/>
                  <a:lumOff val="80000"/>
                </a:schemeClr>
              </a:solidFill>
            </a:endParaRPr>
          </a:p>
          <a:p>
            <a:endParaRPr lang="en-US" dirty="0"/>
          </a:p>
        </p:txBody>
      </p:sp>
    </p:spTree>
    <p:extLst>
      <p:ext uri="{BB962C8B-B14F-4D97-AF65-F5344CB8AC3E}">
        <p14:creationId xmlns:p14="http://schemas.microsoft.com/office/powerpoint/2010/main" val="4225126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2404</TotalTime>
  <Words>1950</Words>
  <Application>Microsoft Macintosh PowerPoint</Application>
  <PresentationFormat>Custom</PresentationFormat>
  <Paragraphs>448</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199</cp:revision>
  <cp:lastPrinted>2017-11-02T18:35:01Z</cp:lastPrinted>
  <dcterms:created xsi:type="dcterms:W3CDTF">2018-11-06T17:28:56Z</dcterms:created>
  <dcterms:modified xsi:type="dcterms:W3CDTF">2021-06-11T21:47:37Z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