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3"/>
  </p:notesMasterIdLst>
  <p:handoutMasterIdLst>
    <p:handoutMasterId r:id="rId44"/>
  </p:handoutMasterIdLst>
  <p:sldIdLst>
    <p:sldId id="318"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272" r:id="rId28"/>
    <p:sldId id="273" r:id="rId29"/>
    <p:sldId id="288" r:id="rId30"/>
    <p:sldId id="282" r:id="rId31"/>
    <p:sldId id="290" r:id="rId32"/>
    <p:sldId id="327" r:id="rId33"/>
    <p:sldId id="328" r:id="rId34"/>
    <p:sldId id="329" r:id="rId35"/>
    <p:sldId id="276" r:id="rId36"/>
    <p:sldId id="275" r:id="rId37"/>
    <p:sldId id="289" r:id="rId38"/>
    <p:sldId id="278" r:id="rId39"/>
    <p:sldId id="324" r:id="rId40"/>
    <p:sldId id="325" r:id="rId41"/>
    <p:sldId id="326" r:id="rId4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oosealicense.com/appendi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eativecommons.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8" Type="http://schemas.openxmlformats.org/officeDocument/2006/relationships/hyperlink" Target="http://softwarefreedom.org/resources/2012/ManagingCopyrightInformation.html" TargetMode="External"/><Relationship Id="rId13" Type="http://schemas.openxmlformats.org/officeDocument/2006/relationships/hyperlink" Target="https://creativecommons.org/" TargetMode="External"/><Relationship Id="rId3" Type="http://schemas.openxmlformats.org/officeDocument/2006/relationships/hyperlink" Target="http://www.fsf.org/licensing/" TargetMode="External"/><Relationship Id="rId7" Type="http://schemas.openxmlformats.org/officeDocument/2006/relationships/hyperlink" Target="https://en.wikipedia.org/wiki/License_compatibility" TargetMode="External"/><Relationship Id="rId12" Type="http://schemas.openxmlformats.org/officeDocument/2006/relationships/hyperlink" Target="http://ebb.org/bkuhn/blog/2014/06/09/do-not-need-cla.html" TargetMode="External"/><Relationship Id="rId2" Type="http://schemas.openxmlformats.org/officeDocument/2006/relationships/hyperlink" Target="https://opensource.org/" TargetMode="External"/><Relationship Id="rId1" Type="http://schemas.openxmlformats.org/officeDocument/2006/relationships/slideLayout" Target="../slideLayouts/slideLayout2.xml"/><Relationship Id="rId6" Type="http://schemas.openxmlformats.org/officeDocument/2006/relationships/hyperlink" Target="http://softwarefreedom.org/" TargetMode="External"/><Relationship Id="rId11" Type="http://schemas.openxmlformats.org/officeDocument/2006/relationships/hyperlink" Target="https://developercertificate.org/" TargetMode="External"/><Relationship Id="rId5" Type="http://schemas.openxmlformats.org/officeDocument/2006/relationships/hyperlink" Target="https://choosealicense.com/appendix/" TargetMode="External"/><Relationship Id="rId10" Type="http://schemas.openxmlformats.org/officeDocument/2006/relationships/hyperlink" Target="http://contributoragreements.org/" TargetMode="External"/><Relationship Id="rId4" Type="http://schemas.openxmlformats.org/officeDocument/2006/relationships/hyperlink" Target="https://choosealicense.com/" TargetMode="External"/><Relationship Id="rId9" Type="http://schemas.openxmlformats.org/officeDocument/2006/relationships/hyperlink" Target="https://spdx.org/" TargetMode="External"/><Relationship Id="rId14" Type="http://schemas.openxmlformats.org/officeDocument/2006/relationships/hyperlink" Target="https://science.energy.gov/~/media/ascr/pdf/research/docs/Doe_lab_developed_software_policy.pdf"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2.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10" Type="http://schemas.openxmlformats.org/officeDocument/2006/relationships/hyperlink" Target="http://oss-watch.ac.uk/"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Abou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llvm.org/foundation/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2.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An Introduction to Software Licensing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a:t>James </a:t>
            </a:r>
            <a:r>
              <a:rPr lang="en-US" dirty="0" err="1"/>
              <a:t>Willenbring</a:t>
            </a:r>
            <a:r>
              <a:rPr lang="en-US" dirty="0"/>
              <a:t>, Michael A. </a:t>
            </a:r>
            <a:r>
              <a:rPr lang="en-US" dirty="0" err="1"/>
              <a:t>Heroux</a:t>
            </a:r>
            <a:br>
              <a:rPr lang="en-US" dirty="0"/>
            </a:br>
            <a:r>
              <a:rPr lang="en-US" sz="2000" dirty="0"/>
              <a:t>Sandia National Laboratories</a:t>
            </a:r>
            <a:endParaRPr lang="en-US" dirty="0"/>
          </a:p>
          <a:p>
            <a:r>
              <a:rPr lang="en-US" sz="2000" dirty="0"/>
              <a:t>Better Scientific Software Tutorial</a:t>
            </a:r>
            <a:br>
              <a:rPr lang="en-US" sz="2000" dirty="0"/>
            </a:br>
            <a:r>
              <a:rPr lang="en-US" sz="2000" dirty="0"/>
              <a:t>SC19, Denver, Colorado</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1E5B7BA7-7025-48B4-B7A6-D86FA6AFB6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derivative work?</a:t>
            </a:r>
            <a:endParaRPr lang="en-US" dirty="0"/>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1141604"/>
              </p:ext>
            </p:extLst>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88103622"/>
              </p:ext>
            </p:extLst>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others to profit from my open source software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20661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Open licensing of non-software artifacts</a:t>
            </a:r>
            <a:endParaRPr lang="en-US" dirty="0"/>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https://opensource.org</a:t>
            </a:r>
            <a:r>
              <a:rPr lang="en-US" sz="2200" dirty="0"/>
              <a:t> (OSI)</a:t>
            </a:r>
          </a:p>
          <a:p>
            <a:pPr>
              <a:spcBef>
                <a:spcPts val="800"/>
              </a:spcBef>
            </a:pPr>
            <a:r>
              <a:rPr lang="en-US" sz="2200" dirty="0">
                <a:hlinkClick r:id="rId3"/>
              </a:rPr>
              <a:t>http://www.fsf.org/licensing/</a:t>
            </a:r>
            <a:r>
              <a:rPr lang="en-US" sz="2200" dirty="0"/>
              <a:t> (FSF)</a:t>
            </a:r>
          </a:p>
          <a:p>
            <a:pPr>
              <a:spcBef>
                <a:spcPts val="800"/>
              </a:spcBef>
            </a:pPr>
            <a:r>
              <a:rPr lang="en-US" sz="2200" dirty="0">
                <a:hlinkClick r:id="rId4"/>
              </a:rPr>
              <a:t>https://choosealicense.com</a:t>
            </a:r>
            <a:r>
              <a:rPr lang="en-US" sz="2200" dirty="0"/>
              <a:t>, </a:t>
            </a:r>
            <a:r>
              <a:rPr lang="en-US" sz="2200" dirty="0">
                <a:hlinkClick r:id="rId5"/>
              </a:rPr>
              <a:t>https://choosealicense.com/appendix/</a:t>
            </a:r>
            <a:r>
              <a:rPr lang="en-US" sz="2200" dirty="0"/>
              <a:t> (GitHub)</a:t>
            </a:r>
          </a:p>
          <a:p>
            <a:pPr>
              <a:spcBef>
                <a:spcPts val="800"/>
              </a:spcBef>
            </a:pPr>
            <a:r>
              <a:rPr lang="en-US" sz="2200" dirty="0">
                <a:hlinkClick r:id="rId6"/>
              </a:rPr>
              <a:t>Software Freedom Law Center</a:t>
            </a:r>
            <a:r>
              <a:rPr lang="en-US" sz="2200" dirty="0"/>
              <a:t> (SFLC)</a:t>
            </a:r>
          </a:p>
          <a:p>
            <a:pPr>
              <a:spcBef>
                <a:spcPts val="800"/>
              </a:spcBef>
            </a:pPr>
            <a:r>
              <a:rPr lang="en-US" sz="2200" dirty="0">
                <a:hlinkClick r:id="rId7"/>
              </a:rPr>
              <a:t>https://en.wikipedia.org/wiki/License_compatibility</a:t>
            </a:r>
            <a:endParaRPr lang="en-US" sz="2200" dirty="0"/>
          </a:p>
          <a:p>
            <a:pPr>
              <a:spcBef>
                <a:spcPts val="800"/>
              </a:spcBef>
            </a:pPr>
            <a:r>
              <a:rPr lang="en-US" sz="2200" dirty="0">
                <a:hlinkClick r:id="rId8"/>
              </a:rPr>
              <a:t>Managing Copyright Information within a Free Software Project</a:t>
            </a:r>
            <a:endParaRPr lang="en-US" sz="2200" dirty="0"/>
          </a:p>
          <a:p>
            <a:pPr>
              <a:spcBef>
                <a:spcPts val="800"/>
              </a:spcBef>
            </a:pPr>
            <a:r>
              <a:rPr lang="en-US" sz="2200" dirty="0">
                <a:hlinkClick r:id="rId9"/>
              </a:rPr>
              <a:t>Software Package Data Exchange</a:t>
            </a:r>
            <a:r>
              <a:rPr lang="en-US" sz="2200" dirty="0"/>
              <a:t> (SPDX, emerging standard)</a:t>
            </a:r>
          </a:p>
          <a:p>
            <a:pPr>
              <a:spcBef>
                <a:spcPts val="800"/>
              </a:spcBef>
            </a:pPr>
            <a:r>
              <a:rPr lang="en-US" sz="2200" dirty="0">
                <a:hlinkClick r:id="rId10"/>
              </a:rPr>
              <a:t>http://contributoragreements.org/</a:t>
            </a:r>
            <a:r>
              <a:rPr lang="en-US" sz="2200" dirty="0"/>
              <a:t>, </a:t>
            </a:r>
            <a:r>
              <a:rPr lang="en-US" sz="2200" dirty="0">
                <a:hlinkClick r:id="rId11"/>
              </a:rPr>
              <a:t>https://developercertificate.org/</a:t>
            </a:r>
            <a:r>
              <a:rPr lang="en-US" sz="2200" dirty="0"/>
              <a:t> and </a:t>
            </a:r>
            <a:r>
              <a:rPr lang="en-US" sz="2200" dirty="0">
                <a:hlinkClick r:id="rId12"/>
              </a:rPr>
              <a:t>http://ebb.org/bkuhn/blog/2014/06/09/do-not-need-cla.html</a:t>
            </a:r>
            <a:endParaRPr lang="en-US" sz="2200" dirty="0"/>
          </a:p>
          <a:p>
            <a:pPr>
              <a:spcBef>
                <a:spcPts val="800"/>
              </a:spcBef>
            </a:pPr>
            <a:r>
              <a:rPr lang="en-US" sz="2200" dirty="0">
                <a:hlinkClick r:id="rId13"/>
              </a:rPr>
              <a:t>https://creativecommons.org</a:t>
            </a:r>
            <a:r>
              <a:rPr lang="en-US" sz="2200" dirty="0"/>
              <a:t> (CC)</a:t>
            </a:r>
          </a:p>
          <a:p>
            <a:pPr>
              <a:spcBef>
                <a:spcPts val="800"/>
              </a:spcBef>
            </a:pPr>
            <a:r>
              <a:rPr lang="en-US" sz="2200" dirty="0">
                <a:hlinkClick r:id="rId14"/>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hlinkClick r:id="rId10"/>
              </a:rPr>
              <a:t>Open Source Software Watch</a:t>
            </a:r>
            <a:endParaRPr lang="en-US" dirty="0"/>
          </a:p>
        </p:txBody>
      </p:sp>
    </p:spTree>
    <p:extLst>
      <p:ext uri="{BB962C8B-B14F-4D97-AF65-F5344CB8AC3E}">
        <p14:creationId xmlns:p14="http://schemas.microsoft.com/office/powerpoint/2010/main" val="2921106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28016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Permissive vs copyleft OS licenses</a:t>
            </a:r>
            <a:endParaRPr lang="en-US" dirty="0"/>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4695</TotalTime>
  <Words>4141</Words>
  <Application>Microsoft Office PowerPoint</Application>
  <PresentationFormat>Custom</PresentationFormat>
  <Paragraphs>408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Arial Black</vt:lpstr>
      <vt:lpstr>Calibri</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333</cp:revision>
  <cp:lastPrinted>2017-11-02T18:35:01Z</cp:lastPrinted>
  <dcterms:created xsi:type="dcterms:W3CDTF">2018-11-06T17:28:56Z</dcterms:created>
  <dcterms:modified xsi:type="dcterms:W3CDTF">2021-05-21T20:53:27Z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