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631" r:id="rId5"/>
    <p:sldId id="320" r:id="rId6"/>
    <p:sldId id="487" r:id="rId7"/>
    <p:sldId id="465" r:id="rId8"/>
    <p:sldId id="579" r:id="rId9"/>
    <p:sldId id="580" r:id="rId10"/>
    <p:sldId id="299" r:id="rId11"/>
    <p:sldId id="581" r:id="rId12"/>
    <p:sldId id="469" r:id="rId13"/>
    <p:sldId id="472" r:id="rId14"/>
    <p:sldId id="486" r:id="rId15"/>
    <p:sldId id="586" r:id="rId16"/>
    <p:sldId id="632"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4" autoAdjust="0"/>
    <p:restoredTop sz="76006" autoAdjust="0"/>
  </p:normalViewPr>
  <p:slideViewPr>
    <p:cSldViewPr snapToGrid="0" showGuides="1">
      <p:cViewPr varScale="1">
        <p:scale>
          <a:sx n="91" d="100"/>
          <a:sy n="91" d="100"/>
        </p:scale>
        <p:origin x="2030" y="7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8/10/2021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8/10/2021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Changing out the uniform grid for an adaptive mesh, or turning on options for re-gridding should reduce the errors.  If this is not the case, there is a way to quickly pinpoint the underlying cause. The thought-process for analyzing test results can work as follows...</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492424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shows different kinds of physical models implemented in FLASH.  The y-axis shows functionalities of the code.  List out all your unit tests and example applications, and put each one in one or more squares.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"SV" exercises the hydro, EOS, and particle models on a uniform grid.  This type of map will show you weak-spots in your testing design.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a:t>
            </a:r>
          </a:p>
          <a:p>
            <a:r>
              <a:rPr lang="en-US" sz="1200" kern="1200" dirty="0">
                <a:solidFill>
                  <a:schemeClr val="tx1"/>
                </a:solidFill>
                <a:effectLst/>
                <a:latin typeface="+mn-lt"/>
                <a:ea typeface="+mn-ea"/>
                <a:cs typeface="+mn-cs"/>
              </a:rPr>
              <a:t>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closely aligned with the science objectives.  Then the tests themselves provide baselines, and are motivating to create and maintain.  If testing goes too far away from that, it can distract the project away from achieving its next great features.</a:t>
            </a: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378677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later,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Proper testing procedures can also help encourage new contributors.  Only recently, I had this experience contributing a feature to the "</a:t>
            </a:r>
            <a:r>
              <a:rPr lang="en-US" sz="1200" kern="1200" dirty="0" err="1">
                <a:solidFill>
                  <a:schemeClr val="tx1"/>
                </a:solidFill>
                <a:effectLst/>
                <a:latin typeface="+mn-lt"/>
                <a:ea typeface="+mn-ea"/>
                <a:cs typeface="+mn-cs"/>
              </a:rPr>
              <a:t>alpaka</a:t>
            </a:r>
            <a:r>
              <a:rPr lang="en-US" sz="1200" kern="1200" dirty="0">
                <a:solidFill>
                  <a:schemeClr val="tx1"/>
                </a:solidFill>
                <a:effectLst/>
                <a:latin typeface="+mn-lt"/>
                <a:ea typeface="+mn-ea"/>
                <a:cs typeface="+mn-cs"/>
              </a:rPr>
              <a:t>" code.  The first thing I did was check that the team wanted the feature.  Then I ran their test suite locally.  Everything worked, and then I could build my feature one line at a time – testing everything.  When I finally pushed it to the main repository, I was sure it was something the team onboard with, and that could be easily shown to work well.</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As a combination of many modules, it was difficult to create an overall testing strategy.</a:t>
            </a:r>
          </a:p>
          <a:p>
            <a:r>
              <a:rPr lang="en-US" sz="1200" kern="1200" dirty="0">
                <a:solidFill>
                  <a:schemeClr val="tx1"/>
                </a:solidFill>
                <a:effectLst/>
                <a:latin typeface="+mn-lt"/>
                <a:ea typeface="+mn-ea"/>
                <a:cs typeface="+mn-cs"/>
              </a:rPr>
              <a:t>a) Separate a unit.</a:t>
            </a:r>
          </a:p>
          <a:p>
            <a:r>
              <a:rPr lang="en-US" sz="1200" kern="1200" dirty="0">
                <a:solidFill>
                  <a:schemeClr val="tx1"/>
                </a:solidFill>
                <a:effectLst/>
                <a:latin typeface="+mn-lt"/>
                <a:ea typeface="+mn-ea"/>
                <a:cs typeface="+mn-cs"/>
              </a:rPr>
              <a:t>b) Capture the state of the program inputting to that unit.</a:t>
            </a:r>
          </a:p>
          <a:p>
            <a:r>
              <a:rPr lang="en-US" sz="1200" kern="1200" dirty="0">
                <a:solidFill>
                  <a:schemeClr val="tx1"/>
                </a:solidFill>
                <a:effectLst/>
                <a:latin typeface="+mn-lt"/>
                <a:ea typeface="+mn-ea"/>
                <a:cs typeface="+mn-cs"/>
              </a:rPr>
              <a:t>c)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12851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4380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935325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513059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Testing Complex Software</a:t>
            </a:r>
          </a:p>
        </p:txBody>
      </p:sp>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a:spcBef>
                <a:spcPts val="2800"/>
              </a:spcBef>
            </a:pPr>
            <a:r>
              <a:rPr lang="en-US" sz="2000" dirty="0"/>
              <a:t>Software Productivity and Sustainability track, ATPESC 2021</a:t>
            </a:r>
          </a:p>
          <a:p>
            <a:pPr>
              <a:lnSpc>
                <a:spcPct val="100000"/>
              </a:lnSpc>
              <a:spcBef>
                <a:spcPts val="2800"/>
              </a:spcBef>
              <a:buSzPts val="2000"/>
            </a:pPr>
            <a:r>
              <a:rPr lang="en-US" sz="2000" dirty="0"/>
              <a:t>Contributors: Anshu Dubey (ANL), Rinku Gupta (ANL), Mark C. Miller (LLNL), David M. Rogers (ORNL)</a:t>
            </a:r>
          </a:p>
          <a:p>
            <a:pPr marL="0" indent="0">
              <a:lnSpc>
                <a:spcPct val="100000"/>
              </a:lnSpc>
              <a:spcBef>
                <a:spcPts val="0"/>
              </a:spcBef>
              <a:buSzPts val="2000"/>
            </a:pPr>
            <a:endParaRPr lang="en-US" sz="1400" dirty="0"/>
          </a:p>
        </p:txBody>
      </p:sp>
    </p:spTree>
    <p:extLst>
      <p:ext uri="{BB962C8B-B14F-4D97-AF65-F5344CB8AC3E}">
        <p14:creationId xmlns:p14="http://schemas.microsoft.com/office/powerpoint/2010/main" val="196111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3: Structured Testing</a:t>
            </a:r>
          </a:p>
        </p:txBody>
      </p:sp>
    </p:spTree>
    <p:custDataLst>
      <p:tags r:id="rId1"/>
    </p:custDataLst>
    <p:extLst>
      <p:ext uri="{BB962C8B-B14F-4D97-AF65-F5344CB8AC3E}">
        <p14:creationId xmlns:p14="http://schemas.microsoft.com/office/powerpoint/2010/main" val="21778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3: Structured Testing</a:t>
            </a:r>
          </a:p>
        </p:txBody>
      </p:sp>
    </p:spTree>
    <p:extLst>
      <p:ext uri="{BB962C8B-B14F-4D97-AF65-F5344CB8AC3E}">
        <p14:creationId xmlns:p14="http://schemas.microsoft.com/office/powerpoint/2010/main" val="298146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(physics vs. functionalities)</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03D65-8FB0-400B-839C-D6202AD9B225}"/>
              </a:ext>
            </a:extLst>
          </p:cNvPr>
          <p:cNvSpPr>
            <a:spLocks noGrp="1"/>
          </p:cNvSpPr>
          <p:nvPr>
            <p:ph type="title"/>
          </p:nvPr>
        </p:nvSpPr>
        <p:spPr>
          <a:xfrm>
            <a:off x="365760" y="411480"/>
            <a:ext cx="11372473" cy="914400"/>
          </a:xfrm>
        </p:spPr>
        <p:txBody>
          <a:bodyPr/>
          <a:lstStyle/>
          <a:p>
            <a:r>
              <a:rPr lang="en-US" dirty="0"/>
              <a:t>Takeaways</a:t>
            </a:r>
          </a:p>
        </p:txBody>
      </p:sp>
      <p:sp>
        <p:nvSpPr>
          <p:cNvPr id="4" name="Content Placeholder 3">
            <a:extLst>
              <a:ext uri="{FF2B5EF4-FFF2-40B4-BE49-F238E27FC236}">
                <a16:creationId xmlns:a16="http://schemas.microsoft.com/office/drawing/2014/main" id="{06B62A54-66D8-47E6-BEFA-291A99FA5358}"/>
              </a:ext>
            </a:extLst>
          </p:cNvPr>
          <p:cNvSpPr>
            <a:spLocks noGrp="1"/>
          </p:cNvSpPr>
          <p:nvPr>
            <p:ph idx="1"/>
          </p:nvPr>
        </p:nvSpPr>
        <p:spPr>
          <a:xfrm>
            <a:off x="365760" y="1737360"/>
            <a:ext cx="11369809" cy="4047778"/>
          </a:xfrm>
        </p:spPr>
        <p:txBody>
          <a:bodyPr/>
          <a:lstStyle/>
          <a:p>
            <a:r>
              <a:rPr lang="en-US" dirty="0"/>
              <a:t>Context: understand testing needs and costs</a:t>
            </a:r>
          </a:p>
          <a:p>
            <a:r>
              <a:rPr lang="en-US" dirty="0"/>
              <a:t>Devise tests to enable quick pinpointing of errors through reasoning about their behavior</a:t>
            </a:r>
          </a:p>
          <a:p>
            <a:r>
              <a:rPr lang="en-US" dirty="0"/>
              <a:t>test at various granularities – bottom-up (UNIT/verification) through top-down (integration/validation)</a:t>
            </a:r>
          </a:p>
          <a:p>
            <a:r>
              <a:rPr lang="en-US" dirty="0"/>
              <a:t>Tests at various complexities – CI vs. regression</a:t>
            </a:r>
          </a:p>
          <a:p>
            <a:r>
              <a:rPr lang="en-US" dirty="0"/>
              <a:t>Maintain a holistic validation strategy: think globally, act locally</a:t>
            </a:r>
          </a:p>
          <a:p>
            <a:pPr marL="0" indent="0">
              <a:buNone/>
            </a:pPr>
            <a:r>
              <a:rPr lang="en-US" dirty="0"/>
              <a:t>…….Questions ?</a:t>
            </a:r>
          </a:p>
        </p:txBody>
      </p:sp>
    </p:spTree>
    <p:extLst>
      <p:ext uri="{BB962C8B-B14F-4D97-AF65-F5344CB8AC3E}">
        <p14:creationId xmlns:p14="http://schemas.microsoft.com/office/powerpoint/2010/main" val="37834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Software Productivity and Sustainability track, in Argonne Training Program on Extreme-Scale Computing (ATPESC), online, 2021. DOI: </a:t>
            </a:r>
            <a:r>
              <a:rPr lang="en-US" sz="1600" b="1" dirty="0">
                <a:hlinkClick r:id="rId4"/>
              </a:rPr>
              <a:t>10.6084/m9.figshare.15130590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Nightly / scheduled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b="1" dirty="0">
                <a:solidFill>
                  <a:schemeClr val="bg1"/>
                </a:solidFill>
                <a:highlight>
                  <a:srgbClr val="43B1E5"/>
                </a:highlight>
              </a:rPr>
              <a:t>Team Meeting!</a:t>
            </a:r>
            <a:r>
              <a:rPr lang="en-US" dirty="0"/>
              <a:t> 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grpSp>
        <p:nvGrpSpPr>
          <p:cNvPr id="8" name="Group 7">
            <a:extLst>
              <a:ext uri="{FF2B5EF4-FFF2-40B4-BE49-F238E27FC236}">
                <a16:creationId xmlns:a16="http://schemas.microsoft.com/office/drawing/2014/main" id="{4F52AD71-49C7-F743-AB85-85CD4BA5138B}"/>
              </a:ext>
            </a:extLst>
          </p:cNvPr>
          <p:cNvGrpSpPr/>
          <p:nvPr/>
        </p:nvGrpSpPr>
        <p:grpSpPr>
          <a:xfrm>
            <a:off x="8374783" y="4201194"/>
            <a:ext cx="2079986" cy="1631092"/>
            <a:chOff x="9658247" y="3805881"/>
            <a:chExt cx="2079986" cy="1631092"/>
          </a:xfrm>
        </p:grpSpPr>
        <p:sp>
          <p:nvSpPr>
            <p:cNvPr id="7" name="Rectangle 6">
              <a:extLst>
                <a:ext uri="{FF2B5EF4-FFF2-40B4-BE49-F238E27FC236}">
                  <a16:creationId xmlns:a16="http://schemas.microsoft.com/office/drawing/2014/main" id="{21CD3229-5C0E-644A-9E27-95DBEE5BDB8C}"/>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Rectangle 3">
              <a:extLst>
                <a:ext uri="{FF2B5EF4-FFF2-40B4-BE49-F238E27FC236}">
                  <a16:creationId xmlns:a16="http://schemas.microsoft.com/office/drawing/2014/main" id="{C391ED94-7A5C-414B-8853-D5F0C063BB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9" name="Group 8">
            <a:extLst>
              <a:ext uri="{FF2B5EF4-FFF2-40B4-BE49-F238E27FC236}">
                <a16:creationId xmlns:a16="http://schemas.microsoft.com/office/drawing/2014/main" id="{9D9D52F9-164F-C14E-AF03-DD3B5FF29853}"/>
              </a:ext>
            </a:extLst>
          </p:cNvPr>
          <p:cNvGrpSpPr/>
          <p:nvPr/>
        </p:nvGrpSpPr>
        <p:grpSpPr>
          <a:xfrm>
            <a:off x="9658247" y="3144205"/>
            <a:ext cx="2079986" cy="1631092"/>
            <a:chOff x="9658247" y="3805881"/>
            <a:chExt cx="2079986" cy="1631092"/>
          </a:xfrm>
        </p:grpSpPr>
        <p:sp>
          <p:nvSpPr>
            <p:cNvPr id="10" name="Rectangle 9">
              <a:extLst>
                <a:ext uri="{FF2B5EF4-FFF2-40B4-BE49-F238E27FC236}">
                  <a16:creationId xmlns:a16="http://schemas.microsoft.com/office/drawing/2014/main" id="{77CCBD93-666E-C549-9297-51219A2BBC1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4505E698-532E-6E49-A9DB-2E823F84AF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2" name="TextBox 11">
            <a:extLst>
              <a:ext uri="{FF2B5EF4-FFF2-40B4-BE49-F238E27FC236}">
                <a16:creationId xmlns:a16="http://schemas.microsoft.com/office/drawing/2014/main" id="{4DFF52E9-D81A-FC4B-A3C2-D1EA25461CDB}"/>
              </a:ext>
            </a:extLst>
          </p:cNvPr>
          <p:cNvSpPr txBox="1"/>
          <p:nvPr/>
        </p:nvSpPr>
        <p:spPr>
          <a:xfrm>
            <a:off x="10077604" y="4424679"/>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344573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574481" y="1078042"/>
            <a:ext cx="9953475" cy="4803773"/>
          </a:xfrm>
        </p:spPr>
        <p:txBody>
          <a:bodyPr>
            <a:normAutofit fontScale="92500" lnSpcReduction="1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2:</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3: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(shim if needed)</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pic>
        <p:nvPicPr>
          <p:cNvPr id="7" name="Picture 3"/>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1471938" y="6350589"/>
            <a:ext cx="6229334"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spTree>
    <p:custDataLst>
      <p:tags r:id="rId1"/>
    </p:custDataLst>
    <p:extLst>
      <p:ext uri="{BB962C8B-B14F-4D97-AF65-F5344CB8AC3E}">
        <p14:creationId xmlns:p14="http://schemas.microsoft.com/office/powerpoint/2010/main" val="244237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58.4"/>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87.2|3.4|1.7|15|2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2646</TotalTime>
  <Words>2815</Words>
  <Application>Microsoft Office PowerPoint</Application>
  <PresentationFormat>Custom</PresentationFormat>
  <Paragraphs>178</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Calibri</vt:lpstr>
      <vt:lpstr>Presentations (Wide Screen)</vt:lpstr>
      <vt:lpstr>Testing Complex Software</vt:lpstr>
      <vt:lpstr>License, Citation and Acknowledgements</vt:lpstr>
      <vt:lpstr>How to build your test suite?</vt:lpstr>
      <vt:lpstr>Why not always use the most stringent testing?</vt:lpstr>
      <vt:lpstr>Additional Notes: Good Testing Practices </vt:lpstr>
      <vt:lpstr>Example 1: Test Development For a New Code</vt:lpstr>
      <vt:lpstr>PowerPoint Presentation</vt:lpstr>
      <vt:lpstr>Example 3: Structuring Tests to pinpoint bugs </vt:lpstr>
      <vt:lpstr>Example 3: Structured Testing</vt:lpstr>
      <vt:lpstr>Example 3: Structured Testing</vt:lpstr>
      <vt:lpstr>Example 3: Structured Testing</vt:lpstr>
      <vt:lpstr>Example 4: Coverage Matrix (physics vs. functionalities)</vt:lpstr>
      <vt:lpstr>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211</cp:revision>
  <cp:lastPrinted>2017-11-02T18:35:01Z</cp:lastPrinted>
  <dcterms:created xsi:type="dcterms:W3CDTF">2018-11-06T17:28:56Z</dcterms:created>
  <dcterms:modified xsi:type="dcterms:W3CDTF">2021-08-11T00:36:37Z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