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1"/>
  </p:notesMasterIdLst>
  <p:handoutMasterIdLst>
    <p:handoutMasterId r:id="rId22"/>
  </p:handoutMasterIdLst>
  <p:sldIdLst>
    <p:sldId id="318" r:id="rId5"/>
    <p:sldId id="320" r:id="rId6"/>
    <p:sldId id="615" r:id="rId7"/>
    <p:sldId id="618" r:id="rId8"/>
    <p:sldId id="640" r:id="rId9"/>
    <p:sldId id="641" r:id="rId10"/>
    <p:sldId id="603" r:id="rId11"/>
    <p:sldId id="604" r:id="rId12"/>
    <p:sldId id="607" r:id="rId13"/>
    <p:sldId id="608" r:id="rId14"/>
    <p:sldId id="601" r:id="rId15"/>
    <p:sldId id="642" r:id="rId16"/>
    <p:sldId id="643" r:id="rId17"/>
    <p:sldId id="626" r:id="rId18"/>
    <p:sldId id="548" r:id="rId19"/>
    <p:sldId id="571" r:id="rId20"/>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549" autoAdjust="0"/>
    <p:restoredTop sz="91701" autoAdjust="0"/>
  </p:normalViewPr>
  <p:slideViewPr>
    <p:cSldViewPr snapToGrid="0" showGuides="1">
      <p:cViewPr varScale="1">
        <p:scale>
          <a:sx n="117" d="100"/>
          <a:sy n="117" d="100"/>
        </p:scale>
        <p:origin x="904"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3/16/21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3/16/21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one can switch to white board and ask questions.</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326105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11</a:t>
            </a:fld>
            <a:endParaRPr lang="en-US"/>
          </a:p>
        </p:txBody>
      </p:sp>
    </p:spTree>
    <p:extLst>
      <p:ext uri="{BB962C8B-B14F-4D97-AF65-F5344CB8AC3E}">
        <p14:creationId xmlns:p14="http://schemas.microsoft.com/office/powerpoint/2010/main" val="268582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12</a:t>
            </a:fld>
            <a:endParaRPr lang="en-US"/>
          </a:p>
        </p:txBody>
      </p:sp>
    </p:spTree>
    <p:extLst>
      <p:ext uri="{BB962C8B-B14F-4D97-AF65-F5344CB8AC3E}">
        <p14:creationId xmlns:p14="http://schemas.microsoft.com/office/powerpoint/2010/main" val="115960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15</a:t>
            </a:fld>
            <a:endParaRPr lang="en-US"/>
          </a:p>
        </p:txBody>
      </p:sp>
    </p:spTree>
    <p:extLst>
      <p:ext uri="{BB962C8B-B14F-4D97-AF65-F5344CB8AC3E}">
        <p14:creationId xmlns:p14="http://schemas.microsoft.com/office/powerpoint/2010/main" val="110582264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4175080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759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3/16/21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315942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8" r:id="rId9"/>
    <p:sldLayoutId id="2147483956" r:id="rId10"/>
    <p:sldLayoutId id="2147483957" r:id="rId11"/>
    <p:sldLayoutId id="2147483959" r:id="rId12"/>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i.org/10.6084/m9.figshare.1299437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pPr>
              <a:spcBef>
                <a:spcPts val="2400"/>
              </a:spcBef>
            </a:pPr>
            <a:r>
              <a:rPr lang="en-US" sz="2000" b="1" dirty="0"/>
              <a:t>Better Scientific Software Tutorial, SEA-ISS </a:t>
            </a:r>
          </a:p>
          <a:p>
            <a:pPr>
              <a:spcBef>
                <a:spcPts val="2400"/>
              </a:spcBef>
            </a:pPr>
            <a:r>
              <a:rPr lang="en-US" sz="2000" b="1" dirty="0"/>
              <a:t>March 25, 2021</a:t>
            </a:r>
            <a:br>
              <a:rPr lang="en-US" sz="2000" dirty="0"/>
            </a:br>
            <a:endParaRPr lang="en-US" sz="2000" dirty="0"/>
          </a:p>
          <a:p>
            <a:pPr>
              <a:spcBef>
                <a:spcPts val="2400"/>
              </a:spcBef>
            </a:pPr>
            <a:br>
              <a:rPr lang="en-US" sz="2000" dirty="0"/>
            </a:br>
            <a:endParaRPr lang="en-US" sz="2000" dirty="0"/>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mc:AlternateContent xmlns:mc="http://schemas.openxmlformats.org/markup-compatibility/2006" xmlns:p14="http://schemas.microsoft.com/office/powerpoint/2010/main">
    <mc:Choice Requires="p14">
      <p:transition spd="slow" p14:dur="2000" advTm="20927"/>
    </mc:Choice>
    <mc:Fallback xmlns="">
      <p:transition spd="slow" advTm="209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DBE1F-494D-5B4B-86F0-5AE00F95249F}"/>
              </a:ext>
            </a:extLst>
          </p:cNvPr>
          <p:cNvSpPr>
            <a:spLocks noGrp="1"/>
          </p:cNvSpPr>
          <p:nvPr>
            <p:ph idx="1"/>
          </p:nvPr>
        </p:nvSpPr>
        <p:spPr>
          <a:xfrm>
            <a:off x="405405" y="858984"/>
            <a:ext cx="11370960" cy="5606904"/>
          </a:xfrm>
        </p:spPr>
        <p:txBody>
          <a:bodyPr>
            <a:normAutofit/>
          </a:bodyPr>
          <a:lstStyle/>
          <a:p>
            <a:endParaRPr lang="en-US" dirty="0"/>
          </a:p>
          <a:p>
            <a:r>
              <a:rPr lang="en-US" dirty="0"/>
              <a:t>double l2_norm(int n, double const *a, double const *b)</a:t>
            </a:r>
          </a:p>
          <a:p>
            <a:r>
              <a:rPr lang="en-US" dirty="0"/>
              <a:t>static void r83_np_fa(int n, double *a)</a:t>
            </a:r>
          </a:p>
          <a:p>
            <a:r>
              <a:rPr lang="en-US" dirty="0"/>
              <a:t>static void r83_np_sl ( int n, double const *</a:t>
            </a:r>
            <a:r>
              <a:rPr lang="en-US" dirty="0" err="1"/>
              <a:t>a_lu</a:t>
            </a:r>
            <a:r>
              <a:rPr lang="en-US" dirty="0"/>
              <a:t>, double const *b, double *x)</a:t>
            </a:r>
          </a:p>
          <a:p>
            <a:r>
              <a:rPr lang="en-US" dirty="0"/>
              <a:t>bool </a:t>
            </a:r>
            <a:r>
              <a:rPr lang="en-US" dirty="0" err="1"/>
              <a:t>update_solution_crankn</a:t>
            </a:r>
            <a:r>
              <a:rPr lang="en-US" dirty="0"/>
              <a:t>(int n, double *</a:t>
            </a:r>
            <a:r>
              <a:rPr lang="en-US" dirty="0" err="1"/>
              <a:t>curr</a:t>
            </a:r>
            <a:r>
              <a:rPr lang="en-US" dirty="0"/>
              <a:t>, double const *last, double const *</a:t>
            </a:r>
            <a:r>
              <a:rPr lang="en-US" dirty="0" err="1"/>
              <a:t>cn_Amat</a:t>
            </a:r>
            <a:r>
              <a:rPr lang="en-US" dirty="0"/>
              <a:t>, double bc_0, double bc_1)</a:t>
            </a:r>
          </a:p>
          <a:p>
            <a:r>
              <a:rPr lang="en-US" dirty="0"/>
              <a:t>bool update_solution_upwind15(int n, double *</a:t>
            </a:r>
            <a:r>
              <a:rPr lang="en-US" dirty="0" err="1"/>
              <a:t>curr</a:t>
            </a:r>
            <a:r>
              <a:rPr lang="en-US" dirty="0"/>
              <a:t>, double const *last, double alpha, double dx, double dt, double bc_0, double bc_1)  </a:t>
            </a:r>
          </a:p>
          <a:p>
            <a:r>
              <a:rPr lang="en-US" dirty="0"/>
              <a:t>void </a:t>
            </a:r>
            <a:r>
              <a:rPr lang="en-US" dirty="0" err="1"/>
              <a:t>compute_exact_solution</a:t>
            </a:r>
            <a:r>
              <a:rPr lang="en-US" dirty="0"/>
              <a:t>(int n, double *a, double dx, char const *</a:t>
            </a:r>
            <a:r>
              <a:rPr lang="en-US" dirty="0" err="1"/>
              <a:t>ic</a:t>
            </a:r>
            <a:r>
              <a:rPr lang="en-US" dirty="0"/>
              <a:t>, double alpha, double t, double bc0, double bc1)</a:t>
            </a:r>
          </a:p>
          <a:p>
            <a:r>
              <a:rPr lang="en-US" dirty="0"/>
              <a:t>bool </a:t>
            </a:r>
            <a:r>
              <a:rPr lang="en-US" dirty="0" err="1"/>
              <a:t>update_solution_ftcs</a:t>
            </a:r>
            <a:r>
              <a:rPr lang="en-US" dirty="0"/>
              <a:t>( int n, double *uk1, double const *uk0, double alpha, double dx, double dt, double bc0, double bc1)</a:t>
            </a:r>
          </a:p>
        </p:txBody>
      </p:sp>
      <p:sp>
        <p:nvSpPr>
          <p:cNvPr id="7" name="Title 1">
            <a:extLst>
              <a:ext uri="{FF2B5EF4-FFF2-40B4-BE49-F238E27FC236}">
                <a16:creationId xmlns:a16="http://schemas.microsoft.com/office/drawing/2014/main" id="{91B113B7-4D86-4540-B921-533B532A6378}"/>
              </a:ext>
            </a:extLst>
          </p:cNvPr>
          <p:cNvSpPr>
            <a:spLocks noGrp="1"/>
          </p:cNvSpPr>
          <p:nvPr>
            <p:ph type="title"/>
          </p:nvPr>
        </p:nvSpPr>
        <p:spPr>
          <a:xfrm>
            <a:off x="1143000" y="392112"/>
            <a:ext cx="7772400" cy="674688"/>
          </a:xfrm>
        </p:spPr>
        <p:txBody>
          <a:bodyPr>
            <a:noAutofit/>
          </a:bodyPr>
          <a:lstStyle/>
          <a:p>
            <a:r>
              <a:rPr lang="en-US" sz="4000" dirty="0" err="1"/>
              <a:t>Numerics</a:t>
            </a:r>
            <a:r>
              <a:rPr lang="en-US" sz="4000" dirty="0"/>
              <a:t> API</a:t>
            </a:r>
          </a:p>
        </p:txBody>
      </p:sp>
    </p:spTree>
    <p:extLst>
      <p:ext uri="{BB962C8B-B14F-4D97-AF65-F5344CB8AC3E}">
        <p14:creationId xmlns:p14="http://schemas.microsoft.com/office/powerpoint/2010/main" val="2421590448"/>
      </p:ext>
    </p:extLst>
  </p:cSld>
  <p:clrMapOvr>
    <a:masterClrMapping/>
  </p:clrMapOvr>
  <mc:AlternateContent xmlns:mc="http://schemas.openxmlformats.org/markup-compatibility/2006" xmlns:p14="http://schemas.microsoft.com/office/powerpoint/2010/main">
    <mc:Choice Requires="p14">
      <p:transition spd="slow" p14:dur="2000" advTm="73779"/>
    </mc:Choice>
    <mc:Fallback xmlns="">
      <p:transition spd="slow" advTm="7377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Example: Architecting Multiphysics PDEs</a:t>
            </a:r>
          </a:p>
        </p:txBody>
      </p:sp>
    </p:spTree>
    <p:extLst>
      <p:ext uri="{BB962C8B-B14F-4D97-AF65-F5344CB8AC3E}">
        <p14:creationId xmlns:p14="http://schemas.microsoft.com/office/powerpoint/2010/main" val="1345807612"/>
      </p:ext>
    </p:extLst>
  </p:cSld>
  <p:clrMapOvr>
    <a:masterClrMapping/>
  </p:clrMapOvr>
  <mc:AlternateContent xmlns:mc="http://schemas.openxmlformats.org/markup-compatibility/2006" xmlns:p14="http://schemas.microsoft.com/office/powerpoint/2010/main">
    <mc:Choice Requires="p14">
      <p:transition spd="slow" p14:dur="2000" advTm="318940"/>
    </mc:Choice>
    <mc:Fallback xmlns="">
      <p:transition spd="slow" advTm="31894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Example: Multiphysics PDEs for Distributed Memory Parallelism</a:t>
            </a:r>
          </a:p>
        </p:txBody>
      </p: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79581990"/>
      </p:ext>
    </p:extLst>
  </p:cSld>
  <p:clrMapOvr>
    <a:masterClrMapping/>
  </p:clrMapOvr>
  <mc:AlternateContent xmlns:mc="http://schemas.openxmlformats.org/markup-compatibility/2006" xmlns:p14="http://schemas.microsoft.com/office/powerpoint/2010/main">
    <mc:Choice Requires="p14">
      <p:transition spd="slow" p14:dur="2000" advTm="318940"/>
    </mc:Choice>
    <mc:Fallback xmlns="">
      <p:transition spd="slow" advTm="31894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Slide Number Placeholder 4">
            <a:extLst>
              <a:ext uri="{FF2B5EF4-FFF2-40B4-BE49-F238E27FC236}">
                <a16:creationId xmlns:a16="http://schemas.microsoft.com/office/drawing/2014/main" id="{EB004F76-44C9-7A4D-9792-F1AB05167BF9}"/>
              </a:ext>
            </a:extLst>
          </p:cNvPr>
          <p:cNvSpPr>
            <a:spLocks noGrp="1"/>
          </p:cNvSpPr>
          <p:nvPr>
            <p:ph type="sldNum" sz="quarter" idx="12"/>
          </p:nvPr>
        </p:nvSpPr>
        <p:spPr>
          <a:xfrm>
            <a:off x="9980612" y="6400800"/>
            <a:ext cx="457200" cy="274320"/>
          </a:xfrm>
        </p:spPr>
        <p:txBody>
          <a:bodyPr>
            <a:normAutofit fontScale="85000" lnSpcReduction="20000"/>
          </a:bodyPr>
          <a:lstStyle/>
          <a:p>
            <a:fld id="{AEFAAC5A-9C4F-4278-920D-DF2BAB595749}" type="slidenum">
              <a:rPr lang="en-US" smtClean="0"/>
              <a:pPr/>
              <a:t>13</a:t>
            </a:fld>
            <a:endParaRPr lang="en-US" dirty="0"/>
          </a:p>
        </p:txBody>
      </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1867238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
        <p:nvSpPr>
          <p:cNvPr id="2" name="Oval 1">
            <a:extLst>
              <a:ext uri="{FF2B5EF4-FFF2-40B4-BE49-F238E27FC236}">
                <a16:creationId xmlns:a16="http://schemas.microsoft.com/office/drawing/2014/main" id="{F6750C1A-142A-4648-A3C2-38A41EDA29EA}"/>
              </a:ext>
            </a:extLst>
          </p:cNvPr>
          <p:cNvSpPr/>
          <p:nvPr/>
        </p:nvSpPr>
        <p:spPr>
          <a:xfrm>
            <a:off x="5685782" y="2302822"/>
            <a:ext cx="1394181"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Oval 35">
            <a:extLst>
              <a:ext uri="{FF2B5EF4-FFF2-40B4-BE49-F238E27FC236}">
                <a16:creationId xmlns:a16="http://schemas.microsoft.com/office/drawing/2014/main" id="{558AE10C-D53F-CB40-BDE9-3366438B5850}"/>
              </a:ext>
            </a:extLst>
          </p:cNvPr>
          <p:cNvSpPr/>
          <p:nvPr/>
        </p:nvSpPr>
        <p:spPr>
          <a:xfrm>
            <a:off x="4818239" y="5065634"/>
            <a:ext cx="2982717" cy="1137457"/>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7" name="Oval 36">
            <a:extLst>
              <a:ext uri="{FF2B5EF4-FFF2-40B4-BE49-F238E27FC236}">
                <a16:creationId xmlns:a16="http://schemas.microsoft.com/office/drawing/2014/main" id="{A4F393CD-DE67-904E-9B38-4704F56CCE65}"/>
              </a:ext>
            </a:extLst>
          </p:cNvPr>
          <p:cNvSpPr/>
          <p:nvPr/>
        </p:nvSpPr>
        <p:spPr>
          <a:xfrm>
            <a:off x="1210763" y="2288893"/>
            <a:ext cx="4479065"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TextBox 4">
            <a:extLst>
              <a:ext uri="{FF2B5EF4-FFF2-40B4-BE49-F238E27FC236}">
                <a16:creationId xmlns:a16="http://schemas.microsoft.com/office/drawing/2014/main" id="{6C56BA23-C4A9-4743-8DF6-F9D84244CF62}"/>
              </a:ext>
            </a:extLst>
          </p:cNvPr>
          <p:cNvSpPr txBox="1"/>
          <p:nvPr/>
        </p:nvSpPr>
        <p:spPr>
          <a:xfrm>
            <a:off x="8159831" y="4578520"/>
            <a:ext cx="2727926" cy="683264"/>
          </a:xfrm>
          <a:prstGeom prst="rect">
            <a:avLst/>
          </a:prstGeom>
          <a:noFill/>
        </p:spPr>
        <p:txBody>
          <a:bodyPr wrap="none" lIns="118872" tIns="91440" rIns="118872" bIns="91440" rtlCol="0" anchor="ctr" anchorCtr="0">
            <a:spAutoFit/>
          </a:bodyPr>
          <a:lstStyle/>
          <a:p>
            <a:pPr algn="l">
              <a:lnSpc>
                <a:spcPct val="90000"/>
              </a:lnSpc>
            </a:pPr>
            <a:r>
              <a:rPr lang="en-US" dirty="0"/>
              <a:t>This is where maximum </a:t>
            </a:r>
          </a:p>
          <a:p>
            <a:pPr algn="l">
              <a:lnSpc>
                <a:spcPct val="90000"/>
              </a:lnSpc>
            </a:pPr>
            <a:r>
              <a:rPr lang="en-US" dirty="0"/>
              <a:t>change is likely</a:t>
            </a:r>
          </a:p>
        </p:txBody>
      </p:sp>
      <p:cxnSp>
        <p:nvCxnSpPr>
          <p:cNvPr id="7" name="Straight Arrow Connector 6">
            <a:extLst>
              <a:ext uri="{FF2B5EF4-FFF2-40B4-BE49-F238E27FC236}">
                <a16:creationId xmlns:a16="http://schemas.microsoft.com/office/drawing/2014/main" id="{0950DA8C-3CE2-B249-86FE-2E1302A33855}"/>
              </a:ext>
            </a:extLst>
          </p:cNvPr>
          <p:cNvCxnSpPr>
            <a:cxnSpLocks/>
            <a:stCxn id="5" idx="1"/>
          </p:cNvCxnSpPr>
          <p:nvPr/>
        </p:nvCxnSpPr>
        <p:spPr>
          <a:xfrm flipH="1">
            <a:off x="7624121" y="4920152"/>
            <a:ext cx="535710" cy="36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765409"/>
      </p:ext>
    </p:extLst>
  </p:cSld>
  <p:clrMapOvr>
    <a:masterClrMapping/>
  </p:clrMapOvr>
  <mc:AlternateContent xmlns:mc="http://schemas.openxmlformats.org/markup-compatibility/2006" xmlns:p14="http://schemas.microsoft.com/office/powerpoint/2010/main">
    <mc:Choice Requires="p14">
      <p:transition spd="slow" p14:dur="2000" advTm="141279"/>
    </mc:Choice>
    <mc:Fallback xmlns="">
      <p:transition spd="slow" advTm="14127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60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Font typeface="Arial"/>
              <a:buChar char="•"/>
            </a:pPr>
            <a:r>
              <a:rPr lang="en-US" dirty="0"/>
              <a:t>Differentiate between slow changing and fast changing components of your code</a:t>
            </a:r>
          </a:p>
          <a:p>
            <a:pPr marL="457200" indent="-457200">
              <a:buFont typeface="Arial"/>
              <a:buChar char="•"/>
            </a:pPr>
            <a:r>
              <a:rPr lang="en-US" dirty="0"/>
              <a:t>Take your time to understand the requirements of your infrastructure</a:t>
            </a:r>
          </a:p>
          <a:p>
            <a:pPr marL="457200" indent="-457200">
              <a:buFont typeface="Arial"/>
              <a:buChar char="•"/>
            </a:pPr>
            <a:r>
              <a:rPr lang="en-US" dirty="0"/>
              <a:t>Implement separation of concerns</a:t>
            </a:r>
          </a:p>
          <a:p>
            <a:pPr marL="457200" indent="-457200">
              <a:buFont typeface="Arial"/>
              <a:buChar char="•"/>
            </a:pPr>
            <a:r>
              <a:rPr lang="en-US" dirty="0"/>
              <a:t>Design with portability, extensibility, reproducibility and maintainability in mind</a:t>
            </a:r>
          </a:p>
          <a:p>
            <a:pPr marL="457200" indent="-457200">
              <a:buFont typeface="Arial"/>
              <a:buChar char="•"/>
            </a:pPr>
            <a:r>
              <a:rPr lang="en-US" dirty="0"/>
              <a:t>Leverage existing capabilities where possible</a:t>
            </a:r>
          </a:p>
          <a:p>
            <a:r>
              <a:rPr lang="en-US" dirty="0"/>
              <a:t>…….Questions ? </a:t>
            </a:r>
          </a:p>
          <a:p>
            <a:endParaRPr lang="en-US" dirty="0"/>
          </a:p>
        </p:txBody>
      </p:sp>
    </p:spTree>
    <p:extLst>
      <p:ext uri="{BB962C8B-B14F-4D97-AF65-F5344CB8AC3E}">
        <p14:creationId xmlns:p14="http://schemas.microsoft.com/office/powerpoint/2010/main" val="4007319421"/>
      </p:ext>
    </p:extLst>
  </p:cSld>
  <p:clrMapOvr>
    <a:masterClrMapping/>
  </p:clrMapOvr>
  <mc:AlternateContent xmlns:mc="http://schemas.openxmlformats.org/markup-compatibility/2006" xmlns:p14="http://schemas.microsoft.com/office/powerpoint/2010/main">
    <mc:Choice Requires="p14">
      <p:transition p14:dur="250" advTm="161866">
        <p:fade/>
      </p:transition>
    </mc:Choice>
    <mc:Fallback xmlns="">
      <p:transition advTm="16186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Better Scientific Software tutorial, in SC ‘20: International Conference for High Performance Computing, Networking, Storage and Analysis, online, 2020. DOI: </a:t>
            </a:r>
            <a:r>
              <a:rPr lang="en-US" sz="1600" b="1" dirty="0">
                <a:hlinkClick r:id="rId4"/>
              </a:rPr>
              <a:t>10.6084/m9.figshare.12994376</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305829"/>
      </p:ext>
    </p:extLst>
  </p:cSld>
  <p:clrMapOvr>
    <a:masterClrMapping/>
  </p:clrMapOvr>
  <mc:AlternateContent xmlns:mc="http://schemas.openxmlformats.org/markup-compatibility/2006" xmlns:p14="http://schemas.microsoft.com/office/powerpoint/2010/main">
    <mc:Choice Requires="p14">
      <p:transition spd="slow" p14:dur="2000" advTm="22654"/>
    </mc:Choice>
    <mc:Fallback xmlns="">
      <p:transition spd="slow" advTm="2265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Slide Number Placeholder 4">
            <a:extLst>
              <a:ext uri="{FF2B5EF4-FFF2-40B4-BE49-F238E27FC236}">
                <a16:creationId xmlns:a16="http://schemas.microsoft.com/office/drawing/2014/main" id="{EB004F76-44C9-7A4D-9792-F1AB05167BF9}"/>
              </a:ext>
            </a:extLst>
          </p:cNvPr>
          <p:cNvSpPr>
            <a:spLocks noGrp="1"/>
          </p:cNvSpPr>
          <p:nvPr>
            <p:ph type="sldNum" sz="quarter" idx="12"/>
          </p:nvPr>
        </p:nvSpPr>
        <p:spPr>
          <a:xfrm>
            <a:off x="9980612" y="6400800"/>
            <a:ext cx="457200" cy="274320"/>
          </a:xfrm>
        </p:spPr>
        <p:txBody>
          <a:bodyPr>
            <a:normAutofit fontScale="85000" lnSpcReduction="20000"/>
          </a:bodyPr>
          <a:lstStyle/>
          <a:p>
            <a:fld id="{AEFAAC5A-9C4F-4278-920D-DF2BAB595749}" type="slidenum">
              <a:rPr lang="en-US" smtClean="0"/>
              <a:pPr/>
              <a:t>3</a:t>
            </a:fld>
            <a:endParaRPr lang="en-US" dirty="0"/>
          </a:p>
        </p:txBody>
      </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26621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General Design Principles for HPC Scientific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155010"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teams</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6227805" y="1037968"/>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572897" y="2323070"/>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572896" y="340819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477406" y="45184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694576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217360-10A7-0045-840B-A8D093259F6B}"/>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a:t>General Design Principles for HPC Scientific Software</a:t>
            </a:r>
            <a:endParaRPr lang="en-US" dirty="0"/>
          </a:p>
        </p:txBody>
      </p:sp>
      <p:pic>
        <p:nvPicPr>
          <p:cNvPr id="6" name="Picture 5">
            <a:extLst>
              <a:ext uri="{FF2B5EF4-FFF2-40B4-BE49-F238E27FC236}">
                <a16:creationId xmlns:a16="http://schemas.microsoft.com/office/drawing/2014/main" id="{D49D518F-3807-474C-9016-81DDB60F5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21" y="1130663"/>
            <a:ext cx="8051800" cy="3708400"/>
          </a:xfrm>
          <a:prstGeom prst="rect">
            <a:avLst/>
          </a:prstGeom>
        </p:spPr>
      </p:pic>
      <p:sp>
        <p:nvSpPr>
          <p:cNvPr id="7" name="TextBox 6">
            <a:extLst>
              <a:ext uri="{FF2B5EF4-FFF2-40B4-BE49-F238E27FC236}">
                <a16:creationId xmlns:a16="http://schemas.microsoft.com/office/drawing/2014/main" id="{9DEF10B3-AEED-214E-BD93-57922F020595}"/>
              </a:ext>
            </a:extLst>
          </p:cNvPr>
          <p:cNvSpPr txBox="1"/>
          <p:nvPr/>
        </p:nvSpPr>
        <p:spPr>
          <a:xfrm>
            <a:off x="1658983" y="5064214"/>
            <a:ext cx="7837715" cy="683264"/>
          </a:xfrm>
          <a:prstGeom prst="rect">
            <a:avLst/>
          </a:prstGeom>
          <a:noFill/>
        </p:spPr>
        <p:txBody>
          <a:bodyPr wrap="square" lIns="118872" tIns="91440" rIns="118872" bIns="91440" rtlCol="0" anchor="ctr" anchorCtr="0">
            <a:spAutoFit/>
          </a:bodyPr>
          <a:lstStyle/>
          <a:p>
            <a:pPr>
              <a:lnSpc>
                <a:spcPct val="90000"/>
              </a:lnSpc>
            </a:pPr>
            <a:r>
              <a:rPr lang="en-US" b="1" dirty="0"/>
              <a:t>Design first, then apply programming model to the design instead of taking a programming model and fitting  your design to it.</a:t>
            </a:r>
          </a:p>
        </p:txBody>
      </p:sp>
    </p:spTree>
    <p:extLst>
      <p:ext uri="{BB962C8B-B14F-4D97-AF65-F5344CB8AC3E}">
        <p14:creationId xmlns:p14="http://schemas.microsoft.com/office/powerpoint/2010/main" val="1760236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2844621088"/>
      </p:ext>
    </p:extLst>
  </p:cSld>
  <p:clrMapOvr>
    <a:masterClrMapping/>
  </p:clrMapOvr>
  <mc:AlternateContent xmlns:mc="http://schemas.openxmlformats.org/markup-compatibility/2006" xmlns:p14="http://schemas.microsoft.com/office/powerpoint/2010/main">
    <mc:Choice Requires="p14">
      <p:transition spd="slow" p14:dur="2000" advTm="141279"/>
    </mc:Choice>
    <mc:Fallback xmlns="">
      <p:transition spd="slow" advTm="14127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413657" y="1024714"/>
            <a:ext cx="8493644" cy="4808571"/>
          </a:xfrm>
          <a:prstGeom prst="rect">
            <a:avLst/>
          </a:prstGeom>
        </p:spPr>
      </p:pic>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13657" y="0"/>
            <a:ext cx="11372473" cy="914400"/>
          </a:xfrm>
        </p:spPr>
        <p:txBody>
          <a:bodyPr/>
          <a:lstStyle/>
          <a:p>
            <a:br>
              <a:rPr lang="en-US" dirty="0"/>
            </a:br>
            <a:r>
              <a:rPr lang="en-US" dirty="0"/>
              <a:t>The Running Example</a:t>
            </a:r>
          </a:p>
        </p:txBody>
      </p:sp>
    </p:spTree>
    <p:extLst>
      <p:ext uri="{BB962C8B-B14F-4D97-AF65-F5344CB8AC3E}">
        <p14:creationId xmlns:p14="http://schemas.microsoft.com/office/powerpoint/2010/main" val="3842836062"/>
      </p:ext>
    </p:extLst>
  </p:cSld>
  <p:clrMapOvr>
    <a:masterClrMapping/>
  </p:clrMapOvr>
  <mc:AlternateContent xmlns:mc="http://schemas.openxmlformats.org/markup-compatibility/2006" xmlns:p14="http://schemas.microsoft.com/office/powerpoint/2010/main">
    <mc:Choice Requires="p14">
      <p:transition spd="slow" p14:dur="2000" advTm="61030"/>
    </mc:Choice>
    <mc:Fallback xmlns="">
      <p:transition spd="slow" advTm="6103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991E32-BA98-C242-8209-DB5E3FF4B388}"/>
              </a:ext>
            </a:extLst>
          </p:cNvPr>
          <p:cNvSpPr/>
          <p:nvPr/>
        </p:nvSpPr>
        <p:spPr>
          <a:xfrm>
            <a:off x="887006" y="1032863"/>
            <a:ext cx="9402137" cy="1319217"/>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2ABACBBB-2A11-484F-9EA4-201D6D9B7845}"/>
              </a:ext>
            </a:extLst>
          </p:cNvPr>
          <p:cNvSpPr>
            <a:spLocks noGrp="1"/>
          </p:cNvSpPr>
          <p:nvPr>
            <p:ph idx="1"/>
          </p:nvPr>
        </p:nvSpPr>
        <p:spPr>
          <a:xfrm>
            <a:off x="887007" y="1032864"/>
            <a:ext cx="8295688" cy="1082150"/>
          </a:xfrm>
        </p:spPr>
        <p:txBody>
          <a:bodyPr/>
          <a:lstStyle/>
          <a:p>
            <a:r>
              <a:rPr lang="en-US" dirty="0"/>
              <a:t>Specification</a:t>
            </a:r>
          </a:p>
          <a:p>
            <a:pPr lvl="1"/>
            <a:r>
              <a:rPr lang="en-US" dirty="0"/>
              <a:t>Solve heat equation with some initial and boundary conditions</a:t>
            </a:r>
          </a:p>
          <a:p>
            <a:pPr lvl="1"/>
            <a:r>
              <a:rPr lang="en-US" dirty="0"/>
              <a:t>Apply different integration methods </a:t>
            </a:r>
          </a:p>
          <a:p>
            <a:pPr marL="0" indent="0">
              <a:buNone/>
            </a:pPr>
            <a:endParaRPr lang="en-US" dirty="0"/>
          </a:p>
        </p:txBody>
      </p:sp>
      <p:sp>
        <p:nvSpPr>
          <p:cNvPr id="6" name="Title 1">
            <a:extLst>
              <a:ext uri="{FF2B5EF4-FFF2-40B4-BE49-F238E27FC236}">
                <a16:creationId xmlns:a16="http://schemas.microsoft.com/office/drawing/2014/main" id="{E30E9873-008A-3647-A6CD-D19A23DAD252}"/>
              </a:ext>
            </a:extLst>
          </p:cNvPr>
          <p:cNvSpPr>
            <a:spLocks noGrp="1"/>
          </p:cNvSpPr>
          <p:nvPr>
            <p:ph type="title"/>
          </p:nvPr>
        </p:nvSpPr>
        <p:spPr>
          <a:xfrm>
            <a:off x="180109" y="180139"/>
            <a:ext cx="11400703" cy="1082150"/>
          </a:xfrm>
        </p:spPr>
        <p:txBody>
          <a:bodyPr/>
          <a:lstStyle/>
          <a:p>
            <a:r>
              <a:rPr lang="en-US" sz="3600" dirty="0"/>
              <a:t>Problem Specification - Design Considerations</a:t>
            </a:r>
          </a:p>
        </p:txBody>
      </p:sp>
      <p:grpSp>
        <p:nvGrpSpPr>
          <p:cNvPr id="12" name="Group 11">
            <a:extLst>
              <a:ext uri="{FF2B5EF4-FFF2-40B4-BE49-F238E27FC236}">
                <a16:creationId xmlns:a16="http://schemas.microsoft.com/office/drawing/2014/main" id="{5B77DCC9-5D16-0E44-8E43-AFC1EED71FE4}"/>
              </a:ext>
            </a:extLst>
          </p:cNvPr>
          <p:cNvGrpSpPr/>
          <p:nvPr/>
        </p:nvGrpSpPr>
        <p:grpSpPr>
          <a:xfrm>
            <a:off x="6304227" y="2638200"/>
            <a:ext cx="4225228" cy="3291544"/>
            <a:chOff x="391113" y="2582069"/>
            <a:chExt cx="4643738" cy="2585676"/>
          </a:xfrm>
        </p:grpSpPr>
        <p:sp>
          <p:nvSpPr>
            <p:cNvPr id="10" name="Rectangle 9">
              <a:extLst>
                <a:ext uri="{FF2B5EF4-FFF2-40B4-BE49-F238E27FC236}">
                  <a16:creationId xmlns:a16="http://schemas.microsoft.com/office/drawing/2014/main" id="{5C79EBF4-870E-D144-872B-65A0274D637D}"/>
                </a:ext>
              </a:extLst>
            </p:cNvPr>
            <p:cNvSpPr/>
            <p:nvPr/>
          </p:nvSpPr>
          <p:spPr>
            <a:xfrm>
              <a:off x="391113" y="2582069"/>
              <a:ext cx="4379624" cy="2585676"/>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Content Placeholder 2">
              <a:extLst>
                <a:ext uri="{FF2B5EF4-FFF2-40B4-BE49-F238E27FC236}">
                  <a16:creationId xmlns:a16="http://schemas.microsoft.com/office/drawing/2014/main" id="{8F56A321-8DE7-0C4F-9C7B-7A3573FE861A}"/>
                </a:ext>
              </a:extLst>
            </p:cNvPr>
            <p:cNvSpPr txBox="1">
              <a:spLocks/>
            </p:cNvSpPr>
            <p:nvPr/>
          </p:nvSpPr>
          <p:spPr bwMode="auto">
            <a:xfrm>
              <a:off x="655227" y="2768297"/>
              <a:ext cx="4379624" cy="23981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model here?</a:t>
              </a:r>
            </a:p>
            <a:p>
              <a:pPr lvl="1"/>
              <a:r>
                <a:rPr lang="en-US" dirty="0"/>
                <a:t>Initial conditions</a:t>
              </a:r>
            </a:p>
            <a:p>
              <a:pPr lvl="1"/>
              <a:r>
                <a:rPr lang="en-US" dirty="0"/>
                <a:t>Boundary conditions</a:t>
              </a:r>
            </a:p>
            <a:p>
              <a:pPr lvl="1"/>
              <a:r>
                <a:rPr lang="en-US" dirty="0"/>
                <a:t>Integration </a:t>
              </a:r>
            </a:p>
          </p:txBody>
        </p:sp>
      </p:grpSp>
      <p:grpSp>
        <p:nvGrpSpPr>
          <p:cNvPr id="13" name="Group 12">
            <a:extLst>
              <a:ext uri="{FF2B5EF4-FFF2-40B4-BE49-F238E27FC236}">
                <a16:creationId xmlns:a16="http://schemas.microsoft.com/office/drawing/2014/main" id="{1B06E18A-76A6-2442-BFC2-FC63EC4F4D4D}"/>
              </a:ext>
            </a:extLst>
          </p:cNvPr>
          <p:cNvGrpSpPr/>
          <p:nvPr/>
        </p:nvGrpSpPr>
        <p:grpSpPr>
          <a:xfrm>
            <a:off x="887007" y="2604263"/>
            <a:ext cx="5207405" cy="3325481"/>
            <a:chOff x="5298965" y="2582069"/>
            <a:chExt cx="5618418" cy="3142722"/>
          </a:xfrm>
        </p:grpSpPr>
        <p:sp>
          <p:nvSpPr>
            <p:cNvPr id="11" name="Rectangle 10">
              <a:extLst>
                <a:ext uri="{FF2B5EF4-FFF2-40B4-BE49-F238E27FC236}">
                  <a16:creationId xmlns:a16="http://schemas.microsoft.com/office/drawing/2014/main" id="{AAA1419C-0B9D-B049-948F-EC7938A1757E}"/>
                </a:ext>
              </a:extLst>
            </p:cNvPr>
            <p:cNvSpPr/>
            <p:nvPr/>
          </p:nvSpPr>
          <p:spPr>
            <a:xfrm>
              <a:off x="5298965" y="2582069"/>
              <a:ext cx="5618418" cy="3142722"/>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Content Placeholder 2">
              <a:extLst>
                <a:ext uri="{FF2B5EF4-FFF2-40B4-BE49-F238E27FC236}">
                  <a16:creationId xmlns:a16="http://schemas.microsoft.com/office/drawing/2014/main" id="{2683E0F3-28AC-E446-BF6F-ED6E9C98FE4F}"/>
                </a:ext>
              </a:extLst>
            </p:cNvPr>
            <p:cNvSpPr txBox="1">
              <a:spLocks/>
            </p:cNvSpPr>
            <p:nvPr/>
          </p:nvSpPr>
          <p:spPr bwMode="auto">
            <a:xfrm>
              <a:off x="5695973" y="2769603"/>
              <a:ext cx="5050777" cy="2955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infrastructure here?</a:t>
              </a:r>
            </a:p>
            <a:p>
              <a:pPr lvl="1"/>
              <a:r>
                <a:rPr lang="en-US" dirty="0"/>
                <a:t>Discretization/ State</a:t>
              </a:r>
            </a:p>
            <a:p>
              <a:pPr lvl="1"/>
              <a:r>
                <a:rPr lang="en-US" dirty="0"/>
                <a:t>Verification</a:t>
              </a:r>
            </a:p>
            <a:p>
              <a:pPr lvl="1"/>
              <a:r>
                <a:rPr lang="en-US" dirty="0"/>
                <a:t>I/O</a:t>
              </a:r>
            </a:p>
            <a:p>
              <a:pPr lvl="1"/>
              <a:r>
                <a:rPr lang="en-US" dirty="0"/>
                <a:t>Application of initial conditions</a:t>
              </a:r>
            </a:p>
            <a:p>
              <a:pPr lvl="1"/>
              <a:r>
                <a:rPr lang="en-US" dirty="0"/>
                <a:t>Runtime parameters</a:t>
              </a:r>
            </a:p>
            <a:p>
              <a:pPr lvl="1"/>
              <a:r>
                <a:rPr lang="en-US" dirty="0"/>
                <a:t>Comparison</a:t>
              </a:r>
            </a:p>
            <a:p>
              <a:endParaRPr lang="en-US" dirty="0"/>
            </a:p>
          </p:txBody>
        </p:sp>
      </p:grpSp>
    </p:spTree>
    <p:extLst>
      <p:ext uri="{BB962C8B-B14F-4D97-AF65-F5344CB8AC3E}">
        <p14:creationId xmlns:p14="http://schemas.microsoft.com/office/powerpoint/2010/main" val="1957124767"/>
      </p:ext>
    </p:extLst>
  </p:cSld>
  <p:clrMapOvr>
    <a:masterClrMapping/>
  </p:clrMapOvr>
  <mc:AlternateContent xmlns:mc="http://schemas.openxmlformats.org/markup-compatibility/2006" xmlns:p14="http://schemas.microsoft.com/office/powerpoint/2010/main">
    <mc:Choice Requires="p14">
      <p:transition spd="slow" p14:dur="2000" advTm="93020"/>
    </mc:Choice>
    <mc:Fallback xmlns="">
      <p:transition spd="slow" advTm="9302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2C88E49-3CEB-584A-AFB2-5B51EA707452}"/>
              </a:ext>
            </a:extLst>
          </p:cNvPr>
          <p:cNvSpPr>
            <a:spLocks noGrp="1"/>
          </p:cNvSpPr>
          <p:nvPr>
            <p:ph type="dt" sz="half" idx="10"/>
          </p:nvPr>
        </p:nvSpPr>
        <p:spPr>
          <a:xfrm>
            <a:off x="6858000" y="6356350"/>
            <a:ext cx="1600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57289E-1B3F-4E63-935A-0E0E5EBBCF05}" type="datetime1">
              <a:rPr lang="en-US" smtClean="0"/>
              <a:pPr/>
              <a:t>3/16/21</a:t>
            </a:fld>
            <a:endParaRPr lang="en-US"/>
          </a:p>
        </p:txBody>
      </p:sp>
      <p:sp>
        <p:nvSpPr>
          <p:cNvPr id="5" name="Slide Number Placeholder 4">
            <a:extLst>
              <a:ext uri="{FF2B5EF4-FFF2-40B4-BE49-F238E27FC236}">
                <a16:creationId xmlns:a16="http://schemas.microsoft.com/office/drawing/2014/main" id="{B05AEFD1-E907-E749-8CE9-8AC2C9DDB011}"/>
              </a:ext>
            </a:extLst>
          </p:cNvPr>
          <p:cNvSpPr>
            <a:spLocks noGrp="1"/>
          </p:cNvSpPr>
          <p:nvPr>
            <p:ph type="sldNum" sz="quarter" idx="12"/>
          </p:nvPr>
        </p:nvSpPr>
        <p:spPr>
          <a:xfrm>
            <a:off x="8458200" y="6356350"/>
            <a:ext cx="457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9</a:t>
            </a:fld>
            <a:endParaRPr lang="en-US" dirty="0"/>
          </a:p>
        </p:txBody>
      </p:sp>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Infrastructure API</a:t>
            </a:r>
          </a:p>
        </p:txBody>
      </p:sp>
      <p:sp>
        <p:nvSpPr>
          <p:cNvPr id="9" name="Content Placeholder 2">
            <a:extLst>
              <a:ext uri="{FF2B5EF4-FFF2-40B4-BE49-F238E27FC236}">
                <a16:creationId xmlns:a16="http://schemas.microsoft.com/office/drawing/2014/main" id="{5C2F4D2C-55EB-9F40-9E81-4765CC46FB01}"/>
              </a:ext>
            </a:extLst>
          </p:cNvPr>
          <p:cNvSpPr txBox="1">
            <a:spLocks/>
          </p:cNvSpPr>
          <p:nvPr/>
        </p:nvSpPr>
        <p:spPr bwMode="auto">
          <a:xfrm>
            <a:off x="1464623" y="1702577"/>
            <a:ext cx="5652653" cy="4241023"/>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process_args</a:t>
            </a:r>
            <a:r>
              <a:rPr lang="en-US" dirty="0"/>
              <a:t>(int </a:t>
            </a:r>
            <a:r>
              <a:rPr lang="en-US" dirty="0" err="1"/>
              <a:t>argc</a:t>
            </a:r>
            <a:r>
              <a:rPr lang="en-US" dirty="0"/>
              <a:t>, char **</a:t>
            </a:r>
            <a:r>
              <a:rPr lang="en-US" dirty="0" err="1"/>
              <a:t>argv</a:t>
            </a:r>
            <a:r>
              <a:rPr lang="en-US" dirty="0"/>
              <a:t>)</a:t>
            </a:r>
          </a:p>
          <a:p>
            <a:r>
              <a:rPr lang="en-US" dirty="0"/>
              <a:t>static void initialize(void)</a:t>
            </a:r>
          </a:p>
          <a:p>
            <a:r>
              <a:rPr lang="en-US" dirty="0"/>
              <a:t>void copy(int n, double *</a:t>
            </a:r>
            <a:r>
              <a:rPr lang="en-US" dirty="0" err="1"/>
              <a:t>dst</a:t>
            </a:r>
            <a:r>
              <a:rPr lang="en-US" dirty="0"/>
              <a:t>, double const *</a:t>
            </a:r>
            <a:r>
              <a:rPr lang="en-US" dirty="0" err="1"/>
              <a:t>src</a:t>
            </a:r>
            <a:r>
              <a:rPr lang="en-US" dirty="0"/>
              <a:t>)</a:t>
            </a:r>
          </a:p>
          <a:p>
            <a:r>
              <a:rPr lang="en-US" dirty="0"/>
              <a:t>void </a:t>
            </a:r>
            <a:r>
              <a:rPr lang="en-US" dirty="0" err="1"/>
              <a:t>write_array</a:t>
            </a:r>
            <a:r>
              <a:rPr lang="en-US" dirty="0"/>
              <a:t>(int t, int n, double dx, double const *a)</a:t>
            </a:r>
          </a:p>
          <a:p>
            <a:r>
              <a:rPr lang="en-US" dirty="0"/>
              <a:t>void </a:t>
            </a:r>
            <a:r>
              <a:rPr lang="en-US" dirty="0" err="1"/>
              <a:t>set_initial_condition</a:t>
            </a:r>
            <a:r>
              <a:rPr lang="en-US" dirty="0"/>
              <a:t>(int n, double *a, double dx, char const *</a:t>
            </a:r>
            <a:r>
              <a:rPr lang="en-US" dirty="0" err="1"/>
              <a:t>ic</a:t>
            </a:r>
            <a:r>
              <a:rPr lang="en-US" dirty="0"/>
              <a:t>)</a:t>
            </a:r>
          </a:p>
        </p:txBody>
      </p:sp>
    </p:spTree>
    <p:extLst>
      <p:ext uri="{BB962C8B-B14F-4D97-AF65-F5344CB8AC3E}">
        <p14:creationId xmlns:p14="http://schemas.microsoft.com/office/powerpoint/2010/main" val="1602886017"/>
      </p:ext>
    </p:extLst>
  </p:cSld>
  <p:clrMapOvr>
    <a:masterClrMapping/>
  </p:clrMapOvr>
  <mc:AlternateContent xmlns:mc="http://schemas.openxmlformats.org/markup-compatibility/2006" xmlns:p14="http://schemas.microsoft.com/office/powerpoint/2010/main">
    <mc:Choice Requires="p14">
      <p:transition spd="slow" p14:dur="2000" advTm="30929"/>
    </mc:Choice>
    <mc:Fallback xmlns="">
      <p:transition spd="slow" advTm="30929"/>
    </mc:Fallback>
  </mc:AlternateContent>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1602</TotalTime>
  <Words>1257</Words>
  <Application>Microsoft Macintosh PowerPoint</Application>
  <PresentationFormat>Custom</PresentationFormat>
  <Paragraphs>278</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Calibri</vt:lpstr>
      <vt:lpstr>Wingdings</vt:lpstr>
      <vt:lpstr>Presentations (Wide Screen)</vt:lpstr>
      <vt:lpstr>Scientific Software Design</vt:lpstr>
      <vt:lpstr>License, Citation and Acknowledgements</vt:lpstr>
      <vt:lpstr>PowerPoint Presentation</vt:lpstr>
      <vt:lpstr>General Design Principles for HPC Scientific Software</vt:lpstr>
      <vt:lpstr>PowerPoint Presentation</vt:lpstr>
      <vt:lpstr>A Design Model for Separation of Concerns</vt:lpstr>
      <vt:lpstr> The Running Example</vt:lpstr>
      <vt:lpstr>Problem Specification - Design Considerations</vt:lpstr>
      <vt:lpstr>Infrastructure API</vt:lpstr>
      <vt:lpstr>Numerics API</vt:lpstr>
      <vt:lpstr>Example: Architecting Multiphysics PDEs</vt:lpstr>
      <vt:lpstr>Example: Multiphysics PDEs for Distributed Memory Parallelism</vt:lpstr>
      <vt:lpstr>PowerPoint Presentation</vt:lpstr>
      <vt:lpstr>A Design Model for Separation of Concerns</vt:lpstr>
      <vt:lpstr>Features and Abstractions that must Come in</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373</cp:revision>
  <cp:lastPrinted>2017-11-02T18:35:01Z</cp:lastPrinted>
  <dcterms:created xsi:type="dcterms:W3CDTF">2018-11-06T17:28:56Z</dcterms:created>
  <dcterms:modified xsi:type="dcterms:W3CDTF">2021-03-16T18:31:00Z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