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5"/>
  </p:notesMasterIdLst>
  <p:handoutMasterIdLst>
    <p:handoutMasterId r:id="rId36"/>
  </p:handoutMasterIdLst>
  <p:sldIdLst>
    <p:sldId id="256" r:id="rId5"/>
    <p:sldId id="321" r:id="rId6"/>
    <p:sldId id="322" r:id="rId7"/>
    <p:sldId id="324" r:id="rId8"/>
    <p:sldId id="325" r:id="rId9"/>
    <p:sldId id="340" r:id="rId10"/>
    <p:sldId id="326" r:id="rId11"/>
    <p:sldId id="327" r:id="rId12"/>
    <p:sldId id="328" r:id="rId13"/>
    <p:sldId id="330" r:id="rId14"/>
    <p:sldId id="331" r:id="rId15"/>
    <p:sldId id="329" r:id="rId16"/>
    <p:sldId id="337" r:id="rId17"/>
    <p:sldId id="333" r:id="rId18"/>
    <p:sldId id="354" r:id="rId19"/>
    <p:sldId id="336" r:id="rId20"/>
    <p:sldId id="335" r:id="rId21"/>
    <p:sldId id="338" r:id="rId22"/>
    <p:sldId id="339" r:id="rId23"/>
    <p:sldId id="343" r:id="rId24"/>
    <p:sldId id="344" r:id="rId25"/>
    <p:sldId id="345" r:id="rId26"/>
    <p:sldId id="346" r:id="rId27"/>
    <p:sldId id="347" r:id="rId28"/>
    <p:sldId id="348" r:id="rId29"/>
    <p:sldId id="349" r:id="rId30"/>
    <p:sldId id="350" r:id="rId31"/>
    <p:sldId id="351" r:id="rId32"/>
    <p:sldId id="352" r:id="rId33"/>
    <p:sldId id="353" r:id="rId34"/>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66" autoAdjust="0"/>
    <p:restoredTop sz="85730" autoAdjust="0"/>
  </p:normalViewPr>
  <p:slideViewPr>
    <p:cSldViewPr snapToGrid="0" showGuides="1">
      <p:cViewPr varScale="1">
        <p:scale>
          <a:sx n="133" d="100"/>
          <a:sy n="133" d="100"/>
        </p:scale>
        <p:origin x="1488" y="200"/>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8/3/22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8/3/22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Co-location of people from same discipline =&gt; easy knowledge communication =&gt; less need for documentation.  At the observatory we had a team A and a team B and much work was multidisciplinary.  Therefore, need for documentation was greater.</a:t>
            </a:r>
          </a:p>
          <a:p>
            <a:endParaRPr lang="en-US" dirty="0"/>
          </a:p>
          <a:p>
            <a:r>
              <a:rPr lang="en-US" dirty="0"/>
              <a:t>Examples are difficulties of lab notebooks and documentation.  We have many tools to help us, but difficulties can grow when  N tools scaled out.    Extra layers of automation can add more effort and decrease maintainability.</a:t>
            </a:r>
          </a:p>
          <a:p>
            <a:endParaRPr lang="en-US" dirty="0"/>
          </a:p>
          <a:p>
            <a:r>
              <a:rPr lang="en-US" dirty="0"/>
              <a:t>One thing that is easier is version control – time travel and reversibility!</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2465532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 env should prefer platform-specific, </a:t>
            </a:r>
            <a:r>
              <a:rPr lang="en-US" dirty="0" err="1"/>
              <a:t>exper</a:t>
            </a:r>
            <a:r>
              <a:rPr lang="en-US" dirty="0"/>
              <a:t>—built modules, then </a:t>
            </a:r>
            <a:r>
              <a:rPr lang="en-US" dirty="0" err="1"/>
              <a:t>Spack</a:t>
            </a:r>
            <a:r>
              <a:rPr lang="en-US" dirty="0"/>
              <a:t>, then hand-built dependencies.</a:t>
            </a:r>
          </a:p>
          <a:p>
            <a:endParaRPr lang="en-US" dirty="0"/>
          </a:p>
          <a:p>
            <a:r>
              <a:rPr lang="en-US" dirty="0"/>
              <a:t>Motivate folder structure naming convention in terms of observatory.</a:t>
            </a:r>
          </a:p>
          <a:p>
            <a:endParaRPr lang="en-US" dirty="0"/>
          </a:p>
          <a:p>
            <a:r>
              <a:rPr lang="en-US" dirty="0"/>
              <a:t>Is the bottom-up approach a variant of data-driven design?  My prime goal is to save all data</a:t>
            </a:r>
          </a:p>
          <a:p>
            <a:endParaRPr lang="en-US" dirty="0"/>
          </a:p>
          <a:p>
            <a:r>
              <a:rPr lang="en-US" dirty="0"/>
              <a:t>Is this also a case of slowing me down helps me identify unappreciated difficulties and </a:t>
            </a:r>
            <a:r>
              <a:rPr lang="en-US" dirty="0" err="1"/>
              <a:t>subtlties</a:t>
            </a:r>
            <a:r>
              <a:rPr lang="en-US" dirty="0"/>
              <a:t>?</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300714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these creators might not call their tools lab environments, I see them as analogous or trying to manage the same issues.</a:t>
            </a:r>
          </a:p>
          <a:p>
            <a:endParaRPr lang="en-US" dirty="0"/>
          </a:p>
          <a:p>
            <a:r>
              <a:rPr lang="en-US" dirty="0"/>
              <a:t>Based on conversations with Aaron, I believe that he also structures his repos as if he commit data to it, but doesn’t.</a:t>
            </a:r>
          </a:p>
        </p:txBody>
      </p:sp>
      <p:sp>
        <p:nvSpPr>
          <p:cNvPr id="4" name="Slide Number Placeholder 3"/>
          <p:cNvSpPr>
            <a:spLocks noGrp="1"/>
          </p:cNvSpPr>
          <p:nvPr>
            <p:ph type="sldNum" sz="quarter" idx="5"/>
          </p:nvPr>
        </p:nvSpPr>
        <p:spPr/>
        <p:txBody>
          <a:bodyPr/>
          <a:lstStyle/>
          <a:p>
            <a:fld id="{54E672D7-8E2D-4611-973D-F4591A707C34}" type="slidenum">
              <a:rPr lang="en-US" smtClean="0"/>
              <a:t>18</a:t>
            </a:fld>
            <a:endParaRPr lang="en-US"/>
          </a:p>
        </p:txBody>
      </p:sp>
    </p:spTree>
    <p:extLst>
      <p:ext uri="{BB962C8B-B14F-4D97-AF65-F5344CB8AC3E}">
        <p14:creationId xmlns:p14="http://schemas.microsoft.com/office/powerpoint/2010/main" val="80015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is usually not written once.  But, we understand that the point is that a programmer should not write the code for them, but rather for their future self and for the larger community.</a:t>
            </a:r>
          </a:p>
          <a:p>
            <a:endParaRPr lang="en-US" dirty="0"/>
          </a:p>
          <a:p>
            <a:r>
              <a:rPr lang="en-US" dirty="0"/>
              <a:t>Ask if people have heard these SW wisdoms.  Are they aware of others?</a:t>
            </a:r>
          </a:p>
          <a:p>
            <a:endParaRPr lang="en-US" dirty="0"/>
          </a:p>
          <a:p>
            <a:r>
              <a:rPr lang="en-US" dirty="0"/>
              <a:t>In the spirit of searching for commonalities rather than differences, I have tried to adapt the experimental wisdoms to the computational world.  In other words, try to squeeze as much utility as we can from the accumulated wisdom of a different community.  It might be that only someone with my experience is capable of doing this initially, but if people engage in meaningful conversations with other and with an open mind, they might be able to.</a:t>
            </a:r>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961129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example are libraries with optional variables with no explanation of what they do or guidance about how to set them.  I have heard of cases where they might refer to an article, but that article doesn’t help.</a:t>
            </a:r>
          </a:p>
          <a:p>
            <a:endParaRPr lang="en-US" dirty="0"/>
          </a:p>
          <a:p>
            <a:r>
              <a:rPr lang="en-US" dirty="0"/>
              <a:t>If designing a library, shoot for making interface as mature as possible as quickly as possible so that users don’t have to keep updating their knowledge of how to use the tool or worse aren’t aware that they need to relearn how to use the tool.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t>
            </a:r>
            <a:r>
              <a:rPr lang="en-US" dirty="0" err="1"/>
              <a:t>Spack</a:t>
            </a:r>
            <a:r>
              <a:rPr lang="en-US" dirty="0"/>
              <a:t> last as this leads into next slide.  Should you only be able to use a container or </a:t>
            </a:r>
            <a:r>
              <a:rPr lang="en-US" dirty="0" err="1"/>
              <a:t>Spack</a:t>
            </a:r>
            <a:r>
              <a:rPr lang="en-US" dirty="0"/>
              <a:t> once you have understood all pitfalls associated with setting up a SW environment?  Should you only be able to use a container built and maintained by another person after you have learned to build and maintain a container yourself? This is analogous to the idea of an apprenticeship.  When someone wants to work with metal, they might be given a chunk of metal and metal file.  Their job is to work until they turn it into a cube with just the file.  After that, they can use more sophisticated tools.  Know your tools.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Would such an experience help you learn about pitfalls as well as what tools to use to sanity check an env/container?</a:t>
            </a:r>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3415607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the situation that we need basic python to build our binary.  Rather than use a system python or load minimal python, we load anaconda and leave it loaded for the entire build.  However, when we use the binary, we don’t need python and therefore don’t load anaconda.  Does the SW environment change?</a:t>
            </a:r>
          </a:p>
          <a:p>
            <a:endParaRPr lang="en-US" dirty="0"/>
          </a:p>
          <a:p>
            <a:r>
              <a:rPr lang="en-US" dirty="0"/>
              <a:t>I have seen a similar situation with </a:t>
            </a:r>
            <a:r>
              <a:rPr lang="en-US" dirty="0" err="1"/>
              <a:t>Matlab</a:t>
            </a:r>
            <a:r>
              <a:rPr lang="en-US" dirty="0"/>
              <a:t>.</a:t>
            </a:r>
          </a:p>
          <a:p>
            <a:endParaRPr lang="en-US" dirty="0"/>
          </a:p>
          <a:p>
            <a:r>
              <a:rPr lang="en-US" dirty="0"/>
              <a:t>I have also seen that I did not anticipate an external dependency.  </a:t>
            </a:r>
            <a:r>
              <a:rPr lang="en-US" dirty="0" err="1"/>
              <a:t>Ldd</a:t>
            </a:r>
            <a:r>
              <a:rPr lang="en-US" dirty="0"/>
              <a:t> showed that the dependency could be located.  Rather than accept this, I explicitly loaded a module and satisfy the dependency with that one.</a:t>
            </a:r>
          </a:p>
          <a:p>
            <a:endParaRPr lang="en-US" dirty="0"/>
          </a:p>
          <a:p>
            <a:r>
              <a:rPr lang="en-US" dirty="0"/>
              <a:t>Including module list and </a:t>
            </a:r>
            <a:r>
              <a:rPr lang="en-US" dirty="0" err="1"/>
              <a:t>ldd</a:t>
            </a:r>
            <a:r>
              <a:rPr lang="en-US" dirty="0"/>
              <a:t> output in log files is part of automating the creation of some lab notes!</a:t>
            </a:r>
          </a:p>
          <a:p>
            <a:endParaRPr lang="en-US" dirty="0"/>
          </a:p>
          <a:p>
            <a:r>
              <a:rPr lang="en-US" dirty="0"/>
              <a:t>As a result of this, I try to use just bare python when possible and only load it when needed (e.g., unload at compile/link time if not needed).</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1348168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Anshu</a:t>
            </a:r>
            <a:r>
              <a:rPr lang="en-US" dirty="0"/>
              <a:t> works off of this later.  Don’t enter into too much detail here so that she can expand upon it in a more appropriate portion of the talk.</a:t>
            </a:r>
          </a:p>
          <a:p>
            <a:endParaRPr lang="en-US" dirty="0"/>
          </a:p>
          <a:p>
            <a:r>
              <a:rPr lang="en-US" dirty="0"/>
              <a:t>Motivation is using telescopes at night for technical study.  People let me know before hand that it costs 50 </a:t>
            </a:r>
            <a:r>
              <a:rPr lang="en-US" dirty="0" err="1"/>
              <a:t>kEuros</a:t>
            </a:r>
            <a:r>
              <a:rPr lang="en-US" dirty="0"/>
              <a:t>/hour to run telescope.  Not so subtle hint to make sure that I not only knew that I could use the telescope/instrument to gather data but that I could maximize the use of the telescope and data to get maximal impact.  After using the telescopes I few time, I started to figure out what was “appropriate” level of planning.  This should sound like using ALCF or OLCF.</a:t>
            </a:r>
          </a:p>
          <a:p>
            <a:endParaRPr lang="en-US" dirty="0"/>
          </a:p>
          <a:p>
            <a:r>
              <a:rPr lang="en-US" dirty="0"/>
              <a:t>Bronson informed me that using Summit costs ~$90k/hour.</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3039462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When I am switching from one project to the next, I dump the state of my brain in an Issue or PR and make/update a checklist of next steps to be done so that when I come back to the project, I can hit the ground running.</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878311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Instrument characterized and configured so that I know that I am collecting the correct data and so that I know how to use the data appropriately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Again, easier to do when I am in the same environment every day and it is under my control.</a:t>
            </a:r>
          </a:p>
          <a:p>
            <a:endParaRPr lang="en-US" dirty="0"/>
          </a:p>
          <a:p>
            <a:r>
              <a:rPr lang="en-US" dirty="0"/>
              <a:t>This is where we can talk about observatory environment.  It is an operational environment.  Everything is ready to go and we only concentrate on the task at hand.  If you are making big, decisions that require thought, something has gone deeply wrong.</a:t>
            </a:r>
          </a:p>
          <a:p>
            <a:endParaRPr lang="en-US" dirty="0"/>
          </a:p>
          <a:p>
            <a:r>
              <a:rPr lang="en-US" dirty="0"/>
              <a:t>Use Carlo’s quote “in-flight airplane repair.”</a:t>
            </a:r>
          </a:p>
          <a:p>
            <a:endParaRPr lang="en-US" dirty="0"/>
          </a:p>
          <a:p>
            <a:r>
              <a:rPr lang="en-US" dirty="0"/>
              <a:t>Also, if something is broken or underperforming, we need to communicate this to others explicitly and clearly.</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3300594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that I want to execute a study on the same system on which I have built up testing.  Can the study just use the external dependencies built up for testing?  Bad idea if the people who manage the tests aren’t involved in the study.  They might update the libraries without my knowledge in the middle of the study.  More work, but cleaner with obvious ownership and easier communication.</a:t>
            </a:r>
          </a:p>
          <a:p>
            <a:endParaRPr lang="en-US" dirty="0"/>
          </a:p>
          <a:p>
            <a:r>
              <a:rPr lang="en-US" dirty="0"/>
              <a:t>As an example, we want the test environment to be well-structured and setup, with good documentation, clearly defined processes for managing the environment.  This cannot fail and its management is part of scientific rigor.</a:t>
            </a:r>
          </a:p>
          <a:p>
            <a:endParaRPr lang="en-US" dirty="0"/>
          </a:p>
          <a:p>
            <a:r>
              <a:rPr lang="en-US" dirty="0"/>
              <a:t>A similar statement can be made for studies, but these can be simpler because each study will eventually end and therefore doesn’t need to be used continuously and be maintained.</a:t>
            </a:r>
          </a:p>
          <a:p>
            <a:endParaRPr lang="en-US" dirty="0"/>
          </a:p>
          <a:p>
            <a:r>
              <a:rPr lang="en-US" dirty="0"/>
              <a:t>Development environment is potentially the least demanding and can be setup in accord with a particular persons work style and expertise.</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113909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see this more and more as projects grow and tasks grow more complex.</a:t>
            </a:r>
          </a:p>
          <a:p>
            <a:endParaRPr lang="en-US" dirty="0"/>
          </a:p>
          <a:p>
            <a:r>
              <a:rPr lang="en-US" dirty="0"/>
              <a:t>We are working on complex problems.  We cannot make complexity disappear, but we can try to transfer to areas where we are capable of managing the complexity well and with confidence.  If people believe that they have made the complexity disappear, then more likely than not, they do not appreciate that they have moved the complexity elsewhere.  An example to work up here is </a:t>
            </a:r>
            <a:r>
              <a:rPr lang="en-US" dirty="0" err="1"/>
              <a:t>Spack</a:t>
            </a:r>
            <a:r>
              <a:rPr lang="en-US" dirty="0"/>
              <a:t>.  We can move the complexity of constructing and managing SW stacks out to modules and </a:t>
            </a:r>
            <a:r>
              <a:rPr lang="en-US" dirty="0" err="1"/>
              <a:t>spack</a:t>
            </a:r>
            <a:r>
              <a:rPr lang="en-US" dirty="0"/>
              <a:t>.  Here we have transferred the complexity to a team of experts that we trust (i.e., the </a:t>
            </a:r>
            <a:r>
              <a:rPr lang="en-US" dirty="0" err="1"/>
              <a:t>spack</a:t>
            </a:r>
            <a:r>
              <a:rPr lang="en-US" dirty="0"/>
              <a:t> development team as well as platform management team that installs modules for us).  In this sense, the complexity still exists, but at the larger scope of the HPC community rather than at the level of a research team.</a:t>
            </a: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210907448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spTree>
    <p:extLst>
      <p:ext uri="{BB962C8B-B14F-4D97-AF65-F5344CB8AC3E}">
        <p14:creationId xmlns:p14="http://schemas.microsoft.com/office/powerpoint/2010/main" val="410734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2"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bssw.io/fellows/ivo-jimenez"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hyperlink" Target="https://github.com/bssw-tutorial/lab-environment-2022-08-11-atpesc" TargetMode="External"/><Relationship Id="rId5" Type="http://schemas.openxmlformats.org/officeDocument/2006/relationships/hyperlink" Target="https://github.com/GWU-CFD/FlashKit" TargetMode="External"/><Relationship Id="rId4" Type="http://schemas.openxmlformats.org/officeDocument/2006/relationships/hyperlink" Target="https://www.exascaleproject.org/event/popper/"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B3B4-69DA-4728-BD80-41CE41CDE796}"/>
              </a:ext>
            </a:extLst>
          </p:cNvPr>
          <p:cNvSpPr>
            <a:spLocks noGrp="1"/>
          </p:cNvSpPr>
          <p:nvPr>
            <p:ph type="ctrTitle"/>
          </p:nvPr>
        </p:nvSpPr>
        <p:spPr/>
        <p:txBody>
          <a:bodyPr/>
          <a:lstStyle/>
          <a:p>
            <a:r>
              <a:rPr lang="en-US" dirty="0"/>
              <a:t>Managing Computational Experiments</a:t>
            </a:r>
          </a:p>
        </p:txBody>
      </p:sp>
      <p:sp>
        <p:nvSpPr>
          <p:cNvPr id="3" name="Text Placeholder 2">
            <a:extLst>
              <a:ext uri="{FF2B5EF4-FFF2-40B4-BE49-F238E27FC236}">
                <a16:creationId xmlns:a16="http://schemas.microsoft.com/office/drawing/2014/main" id="{A99BF10E-A133-4BAB-A18B-C7563472A356}"/>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CAA49102-FA8F-46A7-83A0-A9A05667E16E}"/>
              </a:ext>
            </a:extLst>
          </p:cNvPr>
          <p:cNvSpPr>
            <a:spLocks noGrp="1"/>
          </p:cNvSpPr>
          <p:nvPr>
            <p:ph type="body" sz="quarter" idx="11"/>
          </p:nvPr>
        </p:nvSpPr>
        <p:spPr>
          <a:xfrm>
            <a:off x="3176924" y="2085870"/>
            <a:ext cx="6234399" cy="936667"/>
          </a:xfrm>
        </p:spPr>
        <p:txBody>
          <a:bodyPr/>
          <a:lstStyle/>
          <a:p>
            <a:r>
              <a:rPr lang="en-US" dirty="0"/>
              <a:t>Jared O’Neal</a:t>
            </a:r>
            <a:r>
              <a:rPr lang="en-US" u="none" dirty="0"/>
              <a:t> </a:t>
            </a:r>
            <a:r>
              <a:rPr lang="en-US" sz="2000" u="none" dirty="0"/>
              <a:t>(he/him) &amp; </a:t>
            </a:r>
            <a:r>
              <a:rPr lang="en-US" dirty="0" err="1"/>
              <a:t>Anshu</a:t>
            </a:r>
            <a:r>
              <a:rPr lang="en-US" dirty="0"/>
              <a:t> Dubey</a:t>
            </a:r>
            <a:r>
              <a:rPr lang="en-US" sz="2000" u="none" dirty="0"/>
              <a:t> </a:t>
            </a:r>
            <a:r>
              <a:rPr lang="en-US" sz="1800" u="none" dirty="0"/>
              <a:t>(she/her)</a:t>
            </a:r>
            <a:r>
              <a:rPr lang="en-US" sz="2000" u="none" dirty="0"/>
              <a:t> </a:t>
            </a:r>
          </a:p>
          <a:p>
            <a:endParaRPr lang="en-US" dirty="0"/>
          </a:p>
        </p:txBody>
      </p:sp>
      <p:sp>
        <p:nvSpPr>
          <p:cNvPr id="6" name="Text Placeholder 5">
            <a:extLst>
              <a:ext uri="{FF2B5EF4-FFF2-40B4-BE49-F238E27FC236}">
                <a16:creationId xmlns:a16="http://schemas.microsoft.com/office/drawing/2014/main" id="{A2D55B71-8B0F-4FB0-8981-1394D64313AD}"/>
              </a:ext>
            </a:extLst>
          </p:cNvPr>
          <p:cNvSpPr>
            <a:spLocks noGrp="1"/>
          </p:cNvSpPr>
          <p:nvPr>
            <p:ph type="body" sz="quarter" idx="13"/>
          </p:nvPr>
        </p:nvSpPr>
        <p:spPr/>
        <p:txBody>
          <a:bodyPr/>
          <a:lstStyle/>
          <a:p>
            <a:r>
              <a:rPr lang="en-US" dirty="0"/>
              <a:t>Argonne National Laboratory</a:t>
            </a:r>
          </a:p>
        </p:txBody>
      </p:sp>
      <p:sp>
        <p:nvSpPr>
          <p:cNvPr id="7" name="Text Placeholder 6">
            <a:extLst>
              <a:ext uri="{FF2B5EF4-FFF2-40B4-BE49-F238E27FC236}">
                <a16:creationId xmlns:a16="http://schemas.microsoft.com/office/drawing/2014/main" id="{F5829A8F-4A06-4B9D-8269-0962AD5516DA}"/>
              </a:ext>
            </a:extLst>
          </p:cNvPr>
          <p:cNvSpPr>
            <a:spLocks noGrp="1"/>
          </p:cNvSpPr>
          <p:nvPr>
            <p:ph type="body" sz="quarter" idx="14"/>
          </p:nvPr>
        </p:nvSpPr>
        <p:spPr>
          <a:xfrm>
            <a:off x="3176925" y="3161813"/>
            <a:ext cx="8292316" cy="646331"/>
          </a:xfrm>
        </p:spPr>
        <p:txBody>
          <a:bodyPr/>
          <a:lstStyle/>
          <a:p>
            <a:r>
              <a:rPr lang="en-US" b="0" i="0" dirty="0">
                <a:solidFill>
                  <a:srgbClr val="111111"/>
                </a:solidFill>
                <a:effectLst/>
                <a:latin typeface="+mj-lt"/>
              </a:rPr>
              <a:t>Software Productivity and Sustainability track @ Argonne Training Program on Extreme-Scale Computing summer school</a:t>
            </a:r>
            <a:endParaRPr lang="en-US" dirty="0">
              <a:latin typeface="+mj-lt"/>
            </a:endParaRPr>
          </a:p>
        </p:txBody>
      </p:sp>
      <p:sp>
        <p:nvSpPr>
          <p:cNvPr id="8" name="Text Placeholder 7">
            <a:extLst>
              <a:ext uri="{FF2B5EF4-FFF2-40B4-BE49-F238E27FC236}">
                <a16:creationId xmlns:a16="http://schemas.microsoft.com/office/drawing/2014/main" id="{00425D42-C089-4CFF-BE75-87BF248450A9}"/>
              </a:ext>
            </a:extLst>
          </p:cNvPr>
          <p:cNvSpPr>
            <a:spLocks noGrp="1"/>
          </p:cNvSpPr>
          <p:nvPr>
            <p:ph type="body" sz="quarter" idx="15"/>
          </p:nvPr>
        </p:nvSpPr>
        <p:spPr>
          <a:xfrm>
            <a:off x="3176924" y="4242168"/>
            <a:ext cx="8292316" cy="369332"/>
          </a:xfrm>
        </p:spPr>
        <p:txBody>
          <a:bodyPr/>
          <a:lstStyle/>
          <a:p>
            <a:r>
              <a:rPr lang="en-US" dirty="0"/>
              <a:t>Contributors: Jared O’Neal (ANL), </a:t>
            </a:r>
            <a:r>
              <a:rPr lang="en-US" dirty="0" err="1"/>
              <a:t>Anshu</a:t>
            </a:r>
            <a:r>
              <a:rPr lang="en-US" dirty="0"/>
              <a:t> Dubey (ANL)</a:t>
            </a:r>
          </a:p>
        </p:txBody>
      </p:sp>
    </p:spTree>
    <p:extLst>
      <p:ext uri="{BB962C8B-B14F-4D97-AF65-F5344CB8AC3E}">
        <p14:creationId xmlns:p14="http://schemas.microsoft.com/office/powerpoint/2010/main" val="219470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AD679-6E1D-E8ED-F367-6A37ED51F2EF}"/>
              </a:ext>
            </a:extLst>
          </p:cNvPr>
          <p:cNvSpPr>
            <a:spLocks noGrp="1"/>
          </p:cNvSpPr>
          <p:nvPr>
            <p:ph type="title"/>
          </p:nvPr>
        </p:nvSpPr>
        <p:spPr/>
        <p:txBody>
          <a:bodyPr/>
          <a:lstStyle/>
          <a:p>
            <a:r>
              <a:rPr lang="en-US" dirty="0"/>
              <a:t>Computational laboratory environments</a:t>
            </a:r>
          </a:p>
        </p:txBody>
      </p:sp>
      <p:sp>
        <p:nvSpPr>
          <p:cNvPr id="3" name="Content Placeholder 2">
            <a:extLst>
              <a:ext uri="{FF2B5EF4-FFF2-40B4-BE49-F238E27FC236}">
                <a16:creationId xmlns:a16="http://schemas.microsoft.com/office/drawing/2014/main" id="{DF78D7BD-F097-E3B9-9122-8F97B9ADD029}"/>
              </a:ext>
            </a:extLst>
          </p:cNvPr>
          <p:cNvSpPr>
            <a:spLocks noGrp="1"/>
          </p:cNvSpPr>
          <p:nvPr>
            <p:ph idx="1"/>
          </p:nvPr>
        </p:nvSpPr>
        <p:spPr>
          <a:xfrm>
            <a:off x="365760" y="1233090"/>
            <a:ext cx="11369809" cy="4047778"/>
          </a:xfrm>
        </p:spPr>
        <p:txBody>
          <a:bodyPr/>
          <a:lstStyle/>
          <a:p>
            <a:pPr marL="0" indent="0">
              <a:buNone/>
            </a:pPr>
            <a:r>
              <a:rPr lang="en-US" dirty="0"/>
              <a:t>Rather than a single lab, use many simple, minimal lab environments</a:t>
            </a:r>
          </a:p>
          <a:p>
            <a:r>
              <a:rPr lang="en-US" dirty="0"/>
              <a:t>Tailor formality, complexity, and automation to each team and each use case</a:t>
            </a:r>
          </a:p>
          <a:p>
            <a:r>
              <a:rPr lang="en-US" dirty="0"/>
              <a:t>Store context &amp; metadata next to data</a:t>
            </a:r>
          </a:p>
          <a:p>
            <a:r>
              <a:rPr lang="en-US" dirty="0"/>
              <a:t>Each code repository has dedicated test environment</a:t>
            </a:r>
          </a:p>
          <a:p>
            <a:r>
              <a:rPr lang="en-US" dirty="0"/>
              <a:t>One environment per scientific study</a:t>
            </a:r>
          </a:p>
          <a:p>
            <a:r>
              <a:rPr lang="en-US" dirty="0"/>
              <a:t>Each developer can have dedicated development environment (optional)</a:t>
            </a:r>
          </a:p>
          <a:p>
            <a:r>
              <a:rPr lang="en-US" dirty="0"/>
              <a:t>Environments are encapsulated</a:t>
            </a:r>
          </a:p>
          <a:p>
            <a:pPr lvl="1"/>
            <a:r>
              <a:rPr lang="en-US" dirty="0"/>
              <a:t>Dedicated documentation</a:t>
            </a:r>
          </a:p>
          <a:p>
            <a:pPr lvl="1"/>
            <a:r>
              <a:rPr lang="en-US" dirty="0"/>
              <a:t>Dedicated software environments</a:t>
            </a:r>
          </a:p>
          <a:p>
            <a:pPr lvl="1"/>
            <a:r>
              <a:rPr lang="en-US" dirty="0"/>
              <a:t>Can be updated and managed independently</a:t>
            </a:r>
          </a:p>
        </p:txBody>
      </p:sp>
    </p:spTree>
    <p:extLst>
      <p:ext uri="{BB962C8B-B14F-4D97-AF65-F5344CB8AC3E}">
        <p14:creationId xmlns:p14="http://schemas.microsoft.com/office/powerpoint/2010/main" val="3862198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22ED-6E62-2CD1-6496-CCCBAF9B5475}"/>
              </a:ext>
            </a:extLst>
          </p:cNvPr>
          <p:cNvSpPr>
            <a:spLocks noGrp="1"/>
          </p:cNvSpPr>
          <p:nvPr>
            <p:ph type="title"/>
          </p:nvPr>
        </p:nvSpPr>
        <p:spPr/>
        <p:txBody>
          <a:bodyPr/>
          <a:lstStyle/>
          <a:p>
            <a:r>
              <a:rPr lang="en-US" dirty="0"/>
              <a:t>A system of repositories</a:t>
            </a:r>
          </a:p>
        </p:txBody>
      </p:sp>
      <p:sp>
        <p:nvSpPr>
          <p:cNvPr id="3" name="Content Placeholder 2">
            <a:extLst>
              <a:ext uri="{FF2B5EF4-FFF2-40B4-BE49-F238E27FC236}">
                <a16:creationId xmlns:a16="http://schemas.microsoft.com/office/drawing/2014/main" id="{465CB0DA-7267-34CF-75B2-87B574CD54D2}"/>
              </a:ext>
            </a:extLst>
          </p:cNvPr>
          <p:cNvSpPr>
            <a:spLocks noGrp="1"/>
          </p:cNvSpPr>
          <p:nvPr>
            <p:ph idx="1"/>
          </p:nvPr>
        </p:nvSpPr>
        <p:spPr>
          <a:xfrm>
            <a:off x="365760" y="1325880"/>
            <a:ext cx="4815840" cy="4047778"/>
          </a:xfrm>
        </p:spPr>
        <p:txBody>
          <a:bodyPr/>
          <a:lstStyle/>
          <a:p>
            <a:r>
              <a:rPr lang="en-US" sz="2000" dirty="0"/>
              <a:t>Each environment is encapsulated in an individual repository</a:t>
            </a:r>
          </a:p>
          <a:p>
            <a:r>
              <a:rPr lang="en-US" sz="2000" dirty="0"/>
              <a:t>Some complexity transferred to interconnecting repositories</a:t>
            </a:r>
          </a:p>
          <a:p>
            <a:r>
              <a:rPr lang="en-US" sz="2000" dirty="0"/>
              <a:t>Systems of repos seem to be increasingly common</a:t>
            </a:r>
          </a:p>
        </p:txBody>
      </p:sp>
      <p:sp>
        <p:nvSpPr>
          <p:cNvPr id="6" name="TextBox 5">
            <a:extLst>
              <a:ext uri="{FF2B5EF4-FFF2-40B4-BE49-F238E27FC236}">
                <a16:creationId xmlns:a16="http://schemas.microsoft.com/office/drawing/2014/main" id="{EDDD05EE-CF8F-0829-7E8C-26585C459260}"/>
              </a:ext>
            </a:extLst>
          </p:cNvPr>
          <p:cNvSpPr txBox="1"/>
          <p:nvPr/>
        </p:nvSpPr>
        <p:spPr>
          <a:xfrm>
            <a:off x="1395863" y="4596425"/>
            <a:ext cx="2489079" cy="572464"/>
          </a:xfrm>
          <a:prstGeom prst="rect">
            <a:avLst/>
          </a:prstGeom>
          <a:noFill/>
        </p:spPr>
        <p:txBody>
          <a:bodyPr wrap="none" lIns="118872" tIns="91440" rIns="118872" bIns="91440" rtlCol="0" anchor="ctr" anchorCtr="0">
            <a:spAutoFit/>
          </a:bodyPr>
          <a:lstStyle/>
          <a:p>
            <a:pPr algn="ctr">
              <a:lnSpc>
                <a:spcPct val="90000"/>
              </a:lnSpc>
            </a:pPr>
            <a:r>
              <a:rPr lang="en-US" sz="1400" dirty="0"/>
              <a:t>Oval size indicates</a:t>
            </a:r>
          </a:p>
          <a:p>
            <a:pPr algn="ctr">
              <a:lnSpc>
                <a:spcPct val="90000"/>
              </a:lnSpc>
            </a:pPr>
            <a:r>
              <a:rPr lang="en-US" sz="1400" dirty="0"/>
              <a:t>environment size/complexity</a:t>
            </a:r>
          </a:p>
        </p:txBody>
      </p:sp>
      <p:pic>
        <p:nvPicPr>
          <p:cNvPr id="4" name="Picture 3">
            <a:extLst>
              <a:ext uri="{FF2B5EF4-FFF2-40B4-BE49-F238E27FC236}">
                <a16:creationId xmlns:a16="http://schemas.microsoft.com/office/drawing/2014/main" id="{E242847B-19F7-643F-20D0-D942E22CF101}"/>
              </a:ext>
            </a:extLst>
          </p:cNvPr>
          <p:cNvPicPr>
            <a:picLocks noChangeAspect="1"/>
          </p:cNvPicPr>
          <p:nvPr/>
        </p:nvPicPr>
        <p:blipFill>
          <a:blip r:embed="rId3"/>
          <a:stretch>
            <a:fillRect/>
          </a:stretch>
        </p:blipFill>
        <p:spPr>
          <a:xfrm>
            <a:off x="5014682" y="625291"/>
            <a:ext cx="6878085" cy="5170899"/>
          </a:xfrm>
          <a:prstGeom prst="rect">
            <a:avLst/>
          </a:prstGeom>
        </p:spPr>
      </p:pic>
    </p:spTree>
    <p:extLst>
      <p:ext uri="{BB962C8B-B14F-4D97-AF65-F5344CB8AC3E}">
        <p14:creationId xmlns:p14="http://schemas.microsoft.com/office/powerpoint/2010/main" val="381376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0F31-FEFD-5161-910C-768CD5C536A4}"/>
              </a:ext>
            </a:extLst>
          </p:cNvPr>
          <p:cNvSpPr>
            <a:spLocks noGrp="1"/>
          </p:cNvSpPr>
          <p:nvPr>
            <p:ph type="title"/>
          </p:nvPr>
        </p:nvSpPr>
        <p:spPr/>
        <p:txBody>
          <a:bodyPr/>
          <a:lstStyle/>
          <a:p>
            <a:r>
              <a:rPr lang="en-US" dirty="0"/>
              <a:t>Constructing computational lab environment</a:t>
            </a:r>
            <a:br>
              <a:rPr lang="en-US" dirty="0"/>
            </a:br>
            <a:r>
              <a:rPr lang="en-US" sz="2000" b="0" dirty="0"/>
              <a:t>Start from the bottom</a:t>
            </a:r>
          </a:p>
        </p:txBody>
      </p:sp>
      <p:sp>
        <p:nvSpPr>
          <p:cNvPr id="3" name="Content Placeholder 2">
            <a:extLst>
              <a:ext uri="{FF2B5EF4-FFF2-40B4-BE49-F238E27FC236}">
                <a16:creationId xmlns:a16="http://schemas.microsoft.com/office/drawing/2014/main" id="{D909A5DF-3E0F-6F11-CCCA-30ADE68482E9}"/>
              </a:ext>
            </a:extLst>
          </p:cNvPr>
          <p:cNvSpPr>
            <a:spLocks noGrp="1"/>
          </p:cNvSpPr>
          <p:nvPr>
            <p:ph idx="1"/>
          </p:nvPr>
        </p:nvSpPr>
        <p:spPr>
          <a:xfrm>
            <a:off x="365760" y="1345472"/>
            <a:ext cx="11369809" cy="4047778"/>
          </a:xfrm>
        </p:spPr>
        <p:txBody>
          <a:bodyPr/>
          <a:lstStyle/>
          <a:p>
            <a:r>
              <a:rPr lang="en-US" sz="1800" dirty="0"/>
              <a:t>File storage, protection, maintenance, and sharing</a:t>
            </a:r>
          </a:p>
          <a:p>
            <a:pPr lvl="1"/>
            <a:r>
              <a:rPr lang="en-US" sz="1800" dirty="0"/>
              <a:t>Try to avoid deep folder structures &amp; long names</a:t>
            </a:r>
          </a:p>
          <a:p>
            <a:r>
              <a:rPr lang="en-US" sz="1800" dirty="0"/>
              <a:t>Construct software environments</a:t>
            </a:r>
          </a:p>
          <a:p>
            <a:pPr lvl="1"/>
            <a:r>
              <a:rPr lang="en-US" sz="1800" dirty="0"/>
              <a:t>File management tools</a:t>
            </a:r>
          </a:p>
          <a:p>
            <a:pPr lvl="1"/>
            <a:r>
              <a:rPr lang="en-US" sz="1800" dirty="0"/>
              <a:t>Compilation and libraries (</a:t>
            </a:r>
            <a:r>
              <a:rPr lang="en-US" sz="1800" i="1" dirty="0"/>
              <a:t>e.g.</a:t>
            </a:r>
            <a:r>
              <a:rPr lang="en-US" sz="1800" dirty="0"/>
              <a:t>, </a:t>
            </a:r>
            <a:r>
              <a:rPr lang="en-US" sz="1800" dirty="0" err="1"/>
              <a:t>Spack</a:t>
            </a:r>
            <a:r>
              <a:rPr lang="en-US" sz="1800" dirty="0"/>
              <a:t> env)</a:t>
            </a:r>
          </a:p>
          <a:p>
            <a:pPr lvl="1"/>
            <a:r>
              <a:rPr lang="en-US" sz="1800" dirty="0"/>
              <a:t>Data analysis tools (</a:t>
            </a:r>
            <a:r>
              <a:rPr lang="en-US" sz="1800" i="1" dirty="0"/>
              <a:t>e.g.</a:t>
            </a:r>
            <a:r>
              <a:rPr lang="en-US" sz="1800" dirty="0"/>
              <a:t>, python virtual env)</a:t>
            </a:r>
          </a:p>
          <a:p>
            <a:r>
              <a:rPr lang="en-US" sz="1800" dirty="0"/>
              <a:t>Platform-specific build information</a:t>
            </a:r>
          </a:p>
          <a:p>
            <a:r>
              <a:rPr lang="en-US" sz="1800" dirty="0"/>
              <a:t>Platform-specific job scripts</a:t>
            </a:r>
          </a:p>
          <a:p>
            <a:r>
              <a:rPr lang="en-US" sz="1800" dirty="0"/>
              <a:t>Testing, verification, &amp; validation</a:t>
            </a:r>
          </a:p>
          <a:p>
            <a:r>
              <a:rPr lang="en-US" sz="1800" dirty="0"/>
              <a:t>Analysis tools</a:t>
            </a:r>
          </a:p>
          <a:p>
            <a:r>
              <a:rPr lang="en-US" sz="1800" dirty="0"/>
              <a:t>Documentation infrastructure &amp; scheme</a:t>
            </a:r>
          </a:p>
          <a:p>
            <a:r>
              <a:rPr lang="en-US" sz="1800" dirty="0"/>
              <a:t>Article infrastructure</a:t>
            </a:r>
          </a:p>
          <a:p>
            <a:pPr marL="0" indent="0">
              <a:buNone/>
            </a:pPr>
            <a:endParaRPr lang="en-US" dirty="0"/>
          </a:p>
        </p:txBody>
      </p:sp>
      <p:sp>
        <p:nvSpPr>
          <p:cNvPr id="5" name="TextBox 4">
            <a:extLst>
              <a:ext uri="{FF2B5EF4-FFF2-40B4-BE49-F238E27FC236}">
                <a16:creationId xmlns:a16="http://schemas.microsoft.com/office/drawing/2014/main" id="{100E82C8-73D2-322D-DC57-F748D1A3FBF9}"/>
              </a:ext>
            </a:extLst>
          </p:cNvPr>
          <p:cNvSpPr txBox="1"/>
          <p:nvPr/>
        </p:nvSpPr>
        <p:spPr>
          <a:xfrm>
            <a:off x="7437342" y="3059668"/>
            <a:ext cx="3769879" cy="738664"/>
          </a:xfrm>
          <a:prstGeom prst="rect">
            <a:avLst/>
          </a:prstGeom>
          <a:noFill/>
        </p:spPr>
        <p:txBody>
          <a:bodyPr wrap="none" lIns="118872" tIns="91440" rIns="118872" bIns="91440" rtlCol="0" anchor="ctr" anchorCtr="0">
            <a:spAutoFit/>
          </a:bodyPr>
          <a:lstStyle/>
          <a:p>
            <a:pPr algn="ctr">
              <a:lnSpc>
                <a:spcPct val="90000"/>
              </a:lnSpc>
            </a:pPr>
            <a:r>
              <a:rPr lang="en-US" sz="2000" dirty="0"/>
              <a:t>Build, test, and officially verify.</a:t>
            </a:r>
          </a:p>
          <a:p>
            <a:pPr algn="ctr">
              <a:lnSpc>
                <a:spcPct val="90000"/>
              </a:lnSpc>
            </a:pPr>
            <a:r>
              <a:rPr lang="en-US" sz="2000" dirty="0"/>
              <a:t>Don’t alter or update afterward.</a:t>
            </a:r>
          </a:p>
        </p:txBody>
      </p:sp>
    </p:spTree>
    <p:extLst>
      <p:ext uri="{BB962C8B-B14F-4D97-AF65-F5344CB8AC3E}">
        <p14:creationId xmlns:p14="http://schemas.microsoft.com/office/powerpoint/2010/main" val="4177775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03D73-BD96-906C-6176-C03D91364275}"/>
              </a:ext>
            </a:extLst>
          </p:cNvPr>
          <p:cNvSpPr>
            <a:spLocks noGrp="1"/>
          </p:cNvSpPr>
          <p:nvPr>
            <p:ph type="title"/>
          </p:nvPr>
        </p:nvSpPr>
        <p:spPr/>
        <p:txBody>
          <a:bodyPr/>
          <a:lstStyle/>
          <a:p>
            <a:r>
              <a:rPr lang="en-US" dirty="0"/>
              <a:t>Documentation</a:t>
            </a:r>
          </a:p>
        </p:txBody>
      </p:sp>
      <p:sp>
        <p:nvSpPr>
          <p:cNvPr id="3" name="Content Placeholder 2">
            <a:extLst>
              <a:ext uri="{FF2B5EF4-FFF2-40B4-BE49-F238E27FC236}">
                <a16:creationId xmlns:a16="http://schemas.microsoft.com/office/drawing/2014/main" id="{362A39C8-4CD4-811F-400F-FD3AA5F61C8E}"/>
              </a:ext>
            </a:extLst>
          </p:cNvPr>
          <p:cNvSpPr>
            <a:spLocks noGrp="1"/>
          </p:cNvSpPr>
          <p:nvPr>
            <p:ph idx="1"/>
          </p:nvPr>
        </p:nvSpPr>
        <p:spPr>
          <a:xfrm>
            <a:off x="365760" y="1405111"/>
            <a:ext cx="11369809" cy="4047778"/>
          </a:xfrm>
        </p:spPr>
        <p:txBody>
          <a:bodyPr/>
          <a:lstStyle/>
          <a:p>
            <a:r>
              <a:rPr lang="en-US" dirty="0"/>
              <a:t>We don’t want a single 10,000 line README </a:t>
            </a:r>
          </a:p>
          <a:p>
            <a:r>
              <a:rPr lang="en-US" dirty="0"/>
              <a:t>Lab notebook for changes to sci instrument.</a:t>
            </a:r>
          </a:p>
          <a:p>
            <a:pPr lvl="1"/>
            <a:r>
              <a:rPr lang="en-US" dirty="0"/>
              <a:t>Changes in code repo necessary for study</a:t>
            </a:r>
          </a:p>
          <a:p>
            <a:pPr lvl="1"/>
            <a:r>
              <a:rPr lang="en-US" dirty="0"/>
              <a:t>Changes to SW environments</a:t>
            </a:r>
          </a:p>
          <a:p>
            <a:pPr lvl="1"/>
            <a:r>
              <a:rPr lang="en-US" dirty="0"/>
              <a:t>Changes to build/job files and build system</a:t>
            </a:r>
          </a:p>
          <a:p>
            <a:r>
              <a:rPr lang="en-US" dirty="0"/>
              <a:t>Lab notebook for data analysis tools</a:t>
            </a:r>
          </a:p>
          <a:p>
            <a:r>
              <a:rPr lang="en-US" dirty="0"/>
              <a:t>Lab notebook to detail how experiment was designed and executed</a:t>
            </a:r>
          </a:p>
          <a:p>
            <a:r>
              <a:rPr lang="en-US" dirty="0"/>
              <a:t>Right tool for the job</a:t>
            </a:r>
          </a:p>
          <a:p>
            <a:r>
              <a:rPr lang="en-US" dirty="0"/>
              <a:t>Need flexibility to structure data and documentation in repo</a:t>
            </a:r>
          </a:p>
          <a:p>
            <a:endParaRPr lang="en-US" dirty="0"/>
          </a:p>
          <a:p>
            <a:endParaRPr lang="en-US" dirty="0"/>
          </a:p>
        </p:txBody>
      </p:sp>
    </p:spTree>
    <p:extLst>
      <p:ext uri="{BB962C8B-B14F-4D97-AF65-F5344CB8AC3E}">
        <p14:creationId xmlns:p14="http://schemas.microsoft.com/office/powerpoint/2010/main" val="2220915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A918-BC78-2EF1-2539-B2ACDC0E65CE}"/>
              </a:ext>
            </a:extLst>
          </p:cNvPr>
          <p:cNvSpPr>
            <a:spLocks noGrp="1"/>
          </p:cNvSpPr>
          <p:nvPr>
            <p:ph type="title"/>
          </p:nvPr>
        </p:nvSpPr>
        <p:spPr/>
        <p:txBody>
          <a:bodyPr/>
          <a:lstStyle/>
          <a:p>
            <a:r>
              <a:rPr lang="en-US" dirty="0"/>
              <a:t>Documentation: READMEs</a:t>
            </a:r>
          </a:p>
        </p:txBody>
      </p:sp>
      <p:sp>
        <p:nvSpPr>
          <p:cNvPr id="3" name="Content Placeholder 2">
            <a:extLst>
              <a:ext uri="{FF2B5EF4-FFF2-40B4-BE49-F238E27FC236}">
                <a16:creationId xmlns:a16="http://schemas.microsoft.com/office/drawing/2014/main" id="{DD455FF1-BD49-FBFA-4271-75F52C491A05}"/>
              </a:ext>
            </a:extLst>
          </p:cNvPr>
          <p:cNvSpPr>
            <a:spLocks noGrp="1"/>
          </p:cNvSpPr>
          <p:nvPr>
            <p:ph idx="1"/>
          </p:nvPr>
        </p:nvSpPr>
        <p:spPr/>
        <p:txBody>
          <a:bodyPr/>
          <a:lstStyle/>
          <a:p>
            <a:r>
              <a:rPr lang="en-US" dirty="0"/>
              <a:t>High-level road maps with motivation, documented decisions, and conclusions</a:t>
            </a:r>
          </a:p>
          <a:p>
            <a:r>
              <a:rPr lang="en-US" dirty="0"/>
              <a:t>Concise living docs that function as executive summaries</a:t>
            </a:r>
          </a:p>
          <a:p>
            <a:r>
              <a:rPr lang="en-US" dirty="0"/>
              <a:t>READMEs distributed through folder structure</a:t>
            </a:r>
          </a:p>
          <a:p>
            <a:pPr lvl="1"/>
            <a:r>
              <a:rPr lang="en-US" dirty="0"/>
              <a:t>Each sub-experiment has its own README?</a:t>
            </a:r>
          </a:p>
        </p:txBody>
      </p:sp>
    </p:spTree>
    <p:extLst>
      <p:ext uri="{BB962C8B-B14F-4D97-AF65-F5344CB8AC3E}">
        <p14:creationId xmlns:p14="http://schemas.microsoft.com/office/powerpoint/2010/main" val="757146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EE42B-63A3-D04F-DF9E-BB5B3AD53501}"/>
              </a:ext>
            </a:extLst>
          </p:cNvPr>
          <p:cNvSpPr>
            <a:spLocks noGrp="1"/>
          </p:cNvSpPr>
          <p:nvPr>
            <p:ph type="title"/>
          </p:nvPr>
        </p:nvSpPr>
        <p:spPr/>
        <p:txBody>
          <a:bodyPr/>
          <a:lstStyle/>
          <a:p>
            <a:r>
              <a:rPr lang="en-US" dirty="0"/>
              <a:t>Documentation: Version Control Tools</a:t>
            </a:r>
          </a:p>
        </p:txBody>
      </p:sp>
      <p:sp>
        <p:nvSpPr>
          <p:cNvPr id="3" name="Content Placeholder 2">
            <a:extLst>
              <a:ext uri="{FF2B5EF4-FFF2-40B4-BE49-F238E27FC236}">
                <a16:creationId xmlns:a16="http://schemas.microsoft.com/office/drawing/2014/main" id="{57645BD6-25F7-A3F2-523F-EE825B19A28F}"/>
              </a:ext>
            </a:extLst>
          </p:cNvPr>
          <p:cNvSpPr>
            <a:spLocks noGrp="1"/>
          </p:cNvSpPr>
          <p:nvPr>
            <p:ph idx="1"/>
          </p:nvPr>
        </p:nvSpPr>
        <p:spPr/>
        <p:txBody>
          <a:bodyPr/>
          <a:lstStyle/>
          <a:p>
            <a:pPr marL="0" indent="0">
              <a:buNone/>
            </a:pPr>
            <a:r>
              <a:rPr lang="en-US" dirty="0"/>
              <a:t>Locate lab notes associated with code as close to code</a:t>
            </a:r>
          </a:p>
          <a:p>
            <a:r>
              <a:rPr lang="en-US" dirty="0"/>
              <a:t>Commit messages</a:t>
            </a:r>
          </a:p>
          <a:p>
            <a:r>
              <a:rPr lang="en-US" dirty="0"/>
              <a:t>Issues to capture design discussions &amp; requirements?</a:t>
            </a:r>
          </a:p>
          <a:p>
            <a:r>
              <a:rPr lang="en-US" dirty="0"/>
              <a:t>Pull requests to document code review, verification/validation, </a:t>
            </a:r>
            <a:r>
              <a:rPr lang="en-US" i="1" dirty="0"/>
              <a:t>etc</a:t>
            </a:r>
            <a:r>
              <a:rPr lang="en-US" dirty="0"/>
              <a:t>.?</a:t>
            </a:r>
          </a:p>
        </p:txBody>
      </p:sp>
    </p:spTree>
    <p:extLst>
      <p:ext uri="{BB962C8B-B14F-4D97-AF65-F5344CB8AC3E}">
        <p14:creationId xmlns:p14="http://schemas.microsoft.com/office/powerpoint/2010/main" val="2183488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A0DB7-6EBE-EAE7-245C-E8CEB6C1B46B}"/>
              </a:ext>
            </a:extLst>
          </p:cNvPr>
          <p:cNvSpPr>
            <a:spLocks noGrp="1"/>
          </p:cNvSpPr>
          <p:nvPr>
            <p:ph type="title"/>
          </p:nvPr>
        </p:nvSpPr>
        <p:spPr/>
        <p:txBody>
          <a:bodyPr/>
          <a:lstStyle/>
          <a:p>
            <a:r>
              <a:rPr lang="en-US" dirty="0"/>
              <a:t>Documentation: Data context &amp; metadata</a:t>
            </a:r>
          </a:p>
        </p:txBody>
      </p:sp>
      <p:sp>
        <p:nvSpPr>
          <p:cNvPr id="3" name="Content Placeholder 2">
            <a:extLst>
              <a:ext uri="{FF2B5EF4-FFF2-40B4-BE49-F238E27FC236}">
                <a16:creationId xmlns:a16="http://schemas.microsoft.com/office/drawing/2014/main" id="{13CF6E62-D847-A61B-2158-E6AA4B34F17C}"/>
              </a:ext>
            </a:extLst>
          </p:cNvPr>
          <p:cNvSpPr>
            <a:spLocks noGrp="1"/>
          </p:cNvSpPr>
          <p:nvPr>
            <p:ph idx="1"/>
          </p:nvPr>
        </p:nvSpPr>
        <p:spPr/>
        <p:txBody>
          <a:bodyPr/>
          <a:lstStyle/>
          <a:p>
            <a:r>
              <a:rPr lang="en-US" dirty="0"/>
              <a:t>Try to automate as much as possible</a:t>
            </a:r>
          </a:p>
          <a:p>
            <a:r>
              <a:rPr lang="en-US" dirty="0"/>
              <a:t>Build dates, user, system name, git hashes, configuration data in file headers</a:t>
            </a:r>
          </a:p>
          <a:p>
            <a:r>
              <a:rPr lang="en-US" dirty="0"/>
              <a:t>A lot of this comes from build &amp; job logs</a:t>
            </a:r>
          </a:p>
          <a:p>
            <a:pPr lvl="1"/>
            <a:r>
              <a:rPr lang="en-US" dirty="0"/>
              <a:t>software environment info</a:t>
            </a:r>
          </a:p>
          <a:p>
            <a:pPr lvl="1"/>
            <a:r>
              <a:rPr lang="en-US" dirty="0"/>
              <a:t>git diffs</a:t>
            </a:r>
          </a:p>
          <a:p>
            <a:pPr lvl="1"/>
            <a:r>
              <a:rPr lang="en-US" dirty="0"/>
              <a:t>environment variables</a:t>
            </a:r>
          </a:p>
        </p:txBody>
      </p:sp>
    </p:spTree>
    <p:extLst>
      <p:ext uri="{BB962C8B-B14F-4D97-AF65-F5344CB8AC3E}">
        <p14:creationId xmlns:p14="http://schemas.microsoft.com/office/powerpoint/2010/main" val="1750469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19461-BF55-DC89-9FF1-089F0D96CE0F}"/>
              </a:ext>
            </a:extLst>
          </p:cNvPr>
          <p:cNvSpPr>
            <a:spLocks noGrp="1"/>
          </p:cNvSpPr>
          <p:nvPr>
            <p:ph type="title"/>
          </p:nvPr>
        </p:nvSpPr>
        <p:spPr/>
        <p:txBody>
          <a:bodyPr/>
          <a:lstStyle/>
          <a:p>
            <a:r>
              <a:rPr lang="en-US" dirty="0"/>
              <a:t>Documentation: </a:t>
            </a:r>
            <a:r>
              <a:rPr lang="en-US" dirty="0" err="1"/>
              <a:t>Jupyter</a:t>
            </a:r>
            <a:r>
              <a:rPr lang="en-US" dirty="0"/>
              <a:t> notebooks</a:t>
            </a:r>
          </a:p>
        </p:txBody>
      </p:sp>
      <p:sp>
        <p:nvSpPr>
          <p:cNvPr id="3" name="Content Placeholder 2">
            <a:extLst>
              <a:ext uri="{FF2B5EF4-FFF2-40B4-BE49-F238E27FC236}">
                <a16:creationId xmlns:a16="http://schemas.microsoft.com/office/drawing/2014/main" id="{4F38CB09-CA6C-8901-732E-A25A6FB14D84}"/>
              </a:ext>
            </a:extLst>
          </p:cNvPr>
          <p:cNvSpPr>
            <a:spLocks noGrp="1"/>
          </p:cNvSpPr>
          <p:nvPr>
            <p:ph idx="1"/>
          </p:nvPr>
        </p:nvSpPr>
        <p:spPr/>
        <p:txBody>
          <a:bodyPr/>
          <a:lstStyle/>
          <a:p>
            <a:r>
              <a:rPr lang="en-US" dirty="0" err="1"/>
              <a:t>Jupyter</a:t>
            </a:r>
            <a:r>
              <a:rPr lang="en-US" dirty="0"/>
              <a:t> notebook can be put context &amp; metadata next to data.</a:t>
            </a:r>
          </a:p>
          <a:p>
            <a:pPr lvl="1"/>
            <a:r>
              <a:rPr lang="en-US" dirty="0"/>
              <a:t>High-level design &amp; motivation up top</a:t>
            </a:r>
          </a:p>
          <a:p>
            <a:pPr lvl="1"/>
            <a:r>
              <a:rPr lang="en-US" dirty="0"/>
              <a:t>Low-level lab notes for acquiring data</a:t>
            </a:r>
          </a:p>
          <a:p>
            <a:pPr lvl="1"/>
            <a:r>
              <a:rPr lang="en-US" dirty="0"/>
              <a:t>Load &amp; use data</a:t>
            </a:r>
          </a:p>
          <a:p>
            <a:pPr lvl="1"/>
            <a:r>
              <a:rPr lang="en-US" dirty="0"/>
              <a:t>Comment on results</a:t>
            </a:r>
          </a:p>
          <a:p>
            <a:r>
              <a:rPr lang="en-US" dirty="0"/>
              <a:t>Figuring how to structure work into notebooks helps structure whole study.</a:t>
            </a:r>
          </a:p>
          <a:p>
            <a:r>
              <a:rPr lang="en-US" dirty="0"/>
              <a:t>Where do the notebooks fit into the documentation hierarchy?</a:t>
            </a:r>
          </a:p>
        </p:txBody>
      </p:sp>
    </p:spTree>
    <p:extLst>
      <p:ext uri="{BB962C8B-B14F-4D97-AF65-F5344CB8AC3E}">
        <p14:creationId xmlns:p14="http://schemas.microsoft.com/office/powerpoint/2010/main" val="904306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2D5A-6E35-F96F-5E79-5B41AC221D05}"/>
              </a:ext>
            </a:extLst>
          </p:cNvPr>
          <p:cNvSpPr>
            <a:spLocks noGrp="1"/>
          </p:cNvSpPr>
          <p:nvPr>
            <p:ph type="title"/>
          </p:nvPr>
        </p:nvSpPr>
        <p:spPr/>
        <p:txBody>
          <a:bodyPr/>
          <a:lstStyle/>
          <a:p>
            <a:r>
              <a:rPr lang="en-US" dirty="0"/>
              <a:t>Is this working?</a:t>
            </a:r>
          </a:p>
        </p:txBody>
      </p:sp>
      <p:sp>
        <p:nvSpPr>
          <p:cNvPr id="3" name="Content Placeholder 2">
            <a:extLst>
              <a:ext uri="{FF2B5EF4-FFF2-40B4-BE49-F238E27FC236}">
                <a16:creationId xmlns:a16="http://schemas.microsoft.com/office/drawing/2014/main" id="{009BAE6A-1E32-3C4B-58A8-10D2890F201C}"/>
              </a:ext>
            </a:extLst>
          </p:cNvPr>
          <p:cNvSpPr>
            <a:spLocks noGrp="1"/>
          </p:cNvSpPr>
          <p:nvPr>
            <p:ph idx="1"/>
          </p:nvPr>
        </p:nvSpPr>
        <p:spPr/>
        <p:txBody>
          <a:bodyPr/>
          <a:lstStyle/>
          <a:p>
            <a:r>
              <a:rPr lang="en-US" dirty="0"/>
              <a:t>It’s a work in progress (and always will be)</a:t>
            </a:r>
          </a:p>
          <a:p>
            <a:r>
              <a:rPr lang="en-US" dirty="0"/>
              <a:t>I use this for different types of studies across different projects</a:t>
            </a:r>
          </a:p>
          <a:p>
            <a:r>
              <a:rPr lang="en-US" dirty="0"/>
              <a:t>I’m not the only one</a:t>
            </a:r>
          </a:p>
          <a:p>
            <a:pPr lvl="1"/>
            <a:r>
              <a:rPr lang="en-US" dirty="0"/>
              <a:t>2018 BSSW Fellow </a:t>
            </a:r>
            <a:r>
              <a:rPr lang="en-US" dirty="0">
                <a:hlinkClick r:id="rId3"/>
              </a:rPr>
              <a:t>Ivo Jimenez</a:t>
            </a:r>
            <a:endParaRPr lang="en-US" dirty="0"/>
          </a:p>
          <a:p>
            <a:pPr lvl="2"/>
            <a:r>
              <a:rPr lang="en-US" dirty="0">
                <a:hlinkClick r:id="rId4"/>
              </a:rPr>
              <a:t>Popper</a:t>
            </a:r>
            <a:r>
              <a:rPr lang="en-US" dirty="0"/>
              <a:t> tool for implementing scientific exploration pipelines that yield reproducible results</a:t>
            </a:r>
          </a:p>
          <a:p>
            <a:pPr lvl="1"/>
            <a:r>
              <a:rPr lang="en-US" dirty="0"/>
              <a:t>Aaron </a:t>
            </a:r>
            <a:r>
              <a:rPr lang="en-US" dirty="0" err="1"/>
              <a:t>Lentner</a:t>
            </a:r>
            <a:r>
              <a:rPr lang="en-US" dirty="0"/>
              <a:t> – George Washington University</a:t>
            </a:r>
          </a:p>
          <a:p>
            <a:pPr lvl="2"/>
            <a:r>
              <a:rPr lang="en-US" dirty="0">
                <a:hlinkClick r:id="rId5"/>
              </a:rPr>
              <a:t>FlashKit</a:t>
            </a:r>
            <a:r>
              <a:rPr lang="en-US" dirty="0"/>
              <a:t> a high-level interface for helping users structure and manage research with Flash-X</a:t>
            </a:r>
          </a:p>
          <a:p>
            <a:pPr lvl="2"/>
            <a:endParaRPr lang="en-US" dirty="0"/>
          </a:p>
          <a:p>
            <a:pPr marL="0" indent="0" algn="ctr">
              <a:buNone/>
            </a:pPr>
            <a:r>
              <a:rPr lang="en-US" sz="2000" dirty="0">
                <a:hlinkClick r:id="rId6">
                  <a:extLst>
                    <a:ext uri="{A12FA001-AC4F-418D-AE19-62706E023703}">
                      <ahyp:hlinkClr xmlns:ahyp="http://schemas.microsoft.com/office/drawing/2018/hyperlinkcolor" val="tx"/>
                    </a:ext>
                  </a:extLst>
                </a:hlinkClick>
              </a:rPr>
              <a:t>Computational Lab Environment Example</a:t>
            </a:r>
            <a:endParaRPr lang="en-US" sz="2000" dirty="0"/>
          </a:p>
        </p:txBody>
      </p:sp>
    </p:spTree>
    <p:extLst>
      <p:ext uri="{BB962C8B-B14F-4D97-AF65-F5344CB8AC3E}">
        <p14:creationId xmlns:p14="http://schemas.microsoft.com/office/powerpoint/2010/main" val="701917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EC4D35-E2E4-FD59-2267-84D64A27E32C}"/>
              </a:ext>
            </a:extLst>
          </p:cNvPr>
          <p:cNvSpPr>
            <a:spLocks noGrp="1"/>
          </p:cNvSpPr>
          <p:nvPr>
            <p:ph idx="1"/>
          </p:nvPr>
        </p:nvSpPr>
        <p:spPr>
          <a:xfrm>
            <a:off x="409507" y="1199477"/>
            <a:ext cx="11369809" cy="4047778"/>
          </a:xfrm>
        </p:spPr>
        <p:txBody>
          <a:bodyPr/>
          <a:lstStyle/>
          <a:p>
            <a:pPr marL="0" indent="0">
              <a:buNone/>
            </a:pPr>
            <a:r>
              <a:rPr lang="en-US" dirty="0"/>
              <a:t>So far we have talked about setting up the infrastructure that is needed to collect and analyze results.</a:t>
            </a:r>
          </a:p>
          <a:p>
            <a:pPr marL="0" indent="0">
              <a:buNone/>
            </a:pPr>
            <a:endParaRPr lang="en-US" dirty="0"/>
          </a:p>
          <a:p>
            <a:pPr marL="0" indent="0">
              <a:buNone/>
            </a:pPr>
            <a:r>
              <a:rPr lang="en-US" dirty="0"/>
              <a:t>We still haven’t talked about how to plan running the study/experiments</a:t>
            </a:r>
          </a:p>
          <a:p>
            <a:pPr marL="0" indent="0">
              <a:buNone/>
            </a:pPr>
            <a:endParaRPr lang="en-US" dirty="0"/>
          </a:p>
          <a:p>
            <a:pPr marL="0" indent="0">
              <a:buNone/>
            </a:pPr>
            <a:r>
              <a:rPr lang="en-US" dirty="0"/>
              <a:t>This section talks about preparing for a successful simulation campaign</a:t>
            </a:r>
          </a:p>
          <a:p>
            <a:pPr marL="0" indent="0" algn="ctr">
              <a:buNone/>
            </a:pPr>
            <a:r>
              <a:rPr lang="en-US" dirty="0"/>
              <a:t> </a:t>
            </a:r>
          </a:p>
        </p:txBody>
      </p:sp>
      <p:sp>
        <p:nvSpPr>
          <p:cNvPr id="4" name="Rounded Rectangle 3">
            <a:extLst>
              <a:ext uri="{FF2B5EF4-FFF2-40B4-BE49-F238E27FC236}">
                <a16:creationId xmlns:a16="http://schemas.microsoft.com/office/drawing/2014/main" id="{A05CF8D7-AE7E-0ECA-F80F-38A8FBCC26B6}"/>
              </a:ext>
            </a:extLst>
          </p:cNvPr>
          <p:cNvSpPr/>
          <p:nvPr/>
        </p:nvSpPr>
        <p:spPr>
          <a:xfrm>
            <a:off x="1896034" y="4249269"/>
            <a:ext cx="7826189" cy="1600201"/>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Running simulations at large scales for science discovery is more of a craft and less of science. More than any other aspect of computational science it relies on experience and acquired wisdom that helps one develop a nose for fruitful possibilities.</a:t>
            </a:r>
          </a:p>
        </p:txBody>
      </p:sp>
    </p:spTree>
    <p:extLst>
      <p:ext uri="{BB962C8B-B14F-4D97-AF65-F5344CB8AC3E}">
        <p14:creationId xmlns:p14="http://schemas.microsoft.com/office/powerpoint/2010/main" val="732654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11D2D-6F7D-4460-33DC-AE1BC71433E3}"/>
              </a:ext>
            </a:extLst>
          </p:cNvPr>
          <p:cNvSpPr>
            <a:spLocks noGrp="1"/>
          </p:cNvSpPr>
          <p:nvPr>
            <p:ph type="title"/>
          </p:nvPr>
        </p:nvSpPr>
        <p:spPr/>
        <p:txBody>
          <a:bodyPr/>
          <a:lstStyle/>
          <a:p>
            <a:r>
              <a:rPr lang="en-US" dirty="0">
                <a:solidFill>
                  <a:srgbClr val="FF0000"/>
                </a:solidFill>
              </a:rPr>
              <a:t>TODO: Add license page in accord with official process</a:t>
            </a:r>
          </a:p>
        </p:txBody>
      </p:sp>
      <p:sp>
        <p:nvSpPr>
          <p:cNvPr id="3" name="Content Placeholder 2">
            <a:extLst>
              <a:ext uri="{FF2B5EF4-FFF2-40B4-BE49-F238E27FC236}">
                <a16:creationId xmlns:a16="http://schemas.microsoft.com/office/drawing/2014/main" id="{A8716687-4F36-A3C7-DF8B-075A834E1B4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93331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6954-3703-3D5F-1556-493251ADA7D6}"/>
              </a:ext>
            </a:extLst>
          </p:cNvPr>
          <p:cNvSpPr>
            <a:spLocks noGrp="1"/>
          </p:cNvSpPr>
          <p:nvPr>
            <p:ph type="title"/>
          </p:nvPr>
        </p:nvSpPr>
        <p:spPr/>
        <p:txBody>
          <a:bodyPr/>
          <a:lstStyle/>
          <a:p>
            <a:r>
              <a:rPr lang="en-US" dirty="0"/>
              <a:t>Why do you need to plan?</a:t>
            </a:r>
          </a:p>
        </p:txBody>
      </p:sp>
      <p:sp>
        <p:nvSpPr>
          <p:cNvPr id="3" name="Content Placeholder 2">
            <a:extLst>
              <a:ext uri="{FF2B5EF4-FFF2-40B4-BE49-F238E27FC236}">
                <a16:creationId xmlns:a16="http://schemas.microsoft.com/office/drawing/2014/main" id="{4F3D57F9-5D12-25C5-A6B4-27E9D7E906C9}"/>
              </a:ext>
            </a:extLst>
          </p:cNvPr>
          <p:cNvSpPr>
            <a:spLocks noGrp="1"/>
          </p:cNvSpPr>
          <p:nvPr>
            <p:ph idx="1"/>
          </p:nvPr>
        </p:nvSpPr>
        <p:spPr>
          <a:xfrm>
            <a:off x="365761" y="1325879"/>
            <a:ext cx="9006840" cy="4402567"/>
          </a:xfrm>
        </p:spPr>
        <p:txBody>
          <a:bodyPr/>
          <a:lstStyle/>
          <a:p>
            <a:r>
              <a:rPr lang="en-US" dirty="0"/>
              <a:t>Machines are expensive and rare resources</a:t>
            </a:r>
          </a:p>
          <a:p>
            <a:pPr lvl="1"/>
            <a:r>
              <a:rPr lang="en-US" dirty="0"/>
              <a:t>Operating them is also very expensive</a:t>
            </a:r>
          </a:p>
          <a:p>
            <a:pPr lvl="2"/>
            <a:r>
              <a:rPr lang="en-US" dirty="0">
                <a:solidFill>
                  <a:srgbClr val="C00000"/>
                </a:solidFill>
              </a:rPr>
              <a:t>If you made a mistake in your input parameters and got garbage results on a large scale run, you just wasted hundreds of thousands of dollars </a:t>
            </a:r>
          </a:p>
          <a:p>
            <a:pPr lvl="1"/>
            <a:r>
              <a:rPr lang="en-US" dirty="0"/>
              <a:t>Many people are competing for these resources</a:t>
            </a:r>
          </a:p>
          <a:p>
            <a:pPr lvl="2"/>
            <a:r>
              <a:rPr lang="en-US" dirty="0">
                <a:solidFill>
                  <a:srgbClr val="C00000"/>
                </a:solidFill>
              </a:rPr>
              <a:t>Your wasted run is likely to be either your or someone else’s opportunity lost</a:t>
            </a:r>
          </a:p>
          <a:p>
            <a:pPr lvl="1"/>
            <a:r>
              <a:rPr lang="en-US" dirty="0"/>
              <a:t>You are likely charting new scientific territory</a:t>
            </a:r>
          </a:p>
          <a:p>
            <a:pPr lvl="2"/>
            <a:r>
              <a:rPr lang="en-US" dirty="0">
                <a:solidFill>
                  <a:srgbClr val="C00000"/>
                </a:solidFill>
              </a:rPr>
              <a:t>Some aspect of using your code may not have been important before, but may become critical in the new study</a:t>
            </a:r>
          </a:p>
          <a:p>
            <a:pPr lvl="2"/>
            <a:r>
              <a:rPr lang="en-US" dirty="0">
                <a:solidFill>
                  <a:srgbClr val="C00000"/>
                </a:solidFill>
              </a:rPr>
              <a:t>Some solver may run up against the limits of its validity</a:t>
            </a:r>
          </a:p>
          <a:p>
            <a:pPr lvl="2"/>
            <a:r>
              <a:rPr lang="en-US" dirty="0">
                <a:solidFill>
                  <a:srgbClr val="C00000"/>
                </a:solidFill>
              </a:rPr>
              <a:t>Inflight correction may be needed to parameters to continue with the study</a:t>
            </a:r>
          </a:p>
          <a:p>
            <a:r>
              <a:rPr lang="en-US" dirty="0"/>
              <a:t>Aim for no surprises, but be prepared for them</a:t>
            </a:r>
          </a:p>
        </p:txBody>
      </p:sp>
      <p:sp>
        <p:nvSpPr>
          <p:cNvPr id="5" name="Rectangle 4">
            <a:extLst>
              <a:ext uri="{FF2B5EF4-FFF2-40B4-BE49-F238E27FC236}">
                <a16:creationId xmlns:a16="http://schemas.microsoft.com/office/drawing/2014/main" id="{6BAADB36-155B-3C6B-571D-C37BA88F887D}"/>
              </a:ext>
            </a:extLst>
          </p:cNvPr>
          <p:cNvSpPr/>
          <p:nvPr/>
        </p:nvSpPr>
        <p:spPr>
          <a:xfrm>
            <a:off x="914400" y="2070847"/>
            <a:ext cx="8458201" cy="699247"/>
          </a:xfrm>
          <a:prstGeom prst="rect">
            <a:avLst/>
          </a:prstGeom>
          <a:solidFill>
            <a:schemeClr val="bg1"/>
          </a:solidFill>
          <a:ln>
            <a:noFill/>
          </a:ln>
          <a:effectLst>
            <a:outerShdw sx="1000" sy="1000" algn="ctr">
              <a:srgbClr val="000000"/>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Rectangle 5">
            <a:extLst>
              <a:ext uri="{FF2B5EF4-FFF2-40B4-BE49-F238E27FC236}">
                <a16:creationId xmlns:a16="http://schemas.microsoft.com/office/drawing/2014/main" id="{5C3A25D7-7A00-664A-9949-1C0509FCC0AF}"/>
              </a:ext>
            </a:extLst>
          </p:cNvPr>
          <p:cNvSpPr/>
          <p:nvPr/>
        </p:nvSpPr>
        <p:spPr>
          <a:xfrm>
            <a:off x="1093694" y="3079376"/>
            <a:ext cx="8458201" cy="435685"/>
          </a:xfrm>
          <a:prstGeom prst="rect">
            <a:avLst/>
          </a:prstGeom>
          <a:solidFill>
            <a:schemeClr val="bg1"/>
          </a:solidFill>
          <a:ln>
            <a:noFill/>
          </a:ln>
          <a:effectLst>
            <a:outerShdw sx="1000" sy="1000" algn="ctr">
              <a:srgbClr val="000000"/>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Rectangle 6">
            <a:extLst>
              <a:ext uri="{FF2B5EF4-FFF2-40B4-BE49-F238E27FC236}">
                <a16:creationId xmlns:a16="http://schemas.microsoft.com/office/drawing/2014/main" id="{5AD47328-D3FB-DAC1-8695-238EED7A2C6F}"/>
              </a:ext>
            </a:extLst>
          </p:cNvPr>
          <p:cNvSpPr/>
          <p:nvPr/>
        </p:nvSpPr>
        <p:spPr>
          <a:xfrm>
            <a:off x="1093694" y="3824343"/>
            <a:ext cx="8278908" cy="1272092"/>
          </a:xfrm>
          <a:prstGeom prst="rect">
            <a:avLst/>
          </a:prstGeom>
          <a:solidFill>
            <a:schemeClr val="bg1"/>
          </a:solidFill>
          <a:ln>
            <a:noFill/>
          </a:ln>
          <a:effectLst>
            <a:outerShdw sx="1000" sy="1000" algn="ctr">
              <a:srgbClr val="000000"/>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32320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6954-3703-3D5F-1556-493251ADA7D6}"/>
              </a:ext>
            </a:extLst>
          </p:cNvPr>
          <p:cNvSpPr>
            <a:spLocks noGrp="1"/>
          </p:cNvSpPr>
          <p:nvPr>
            <p:ph type="title"/>
          </p:nvPr>
        </p:nvSpPr>
        <p:spPr/>
        <p:txBody>
          <a:bodyPr/>
          <a:lstStyle/>
          <a:p>
            <a:r>
              <a:rPr lang="en-US" dirty="0"/>
              <a:t>Why do you need to plan?</a:t>
            </a:r>
          </a:p>
        </p:txBody>
      </p:sp>
      <p:sp>
        <p:nvSpPr>
          <p:cNvPr id="3" name="Content Placeholder 2">
            <a:extLst>
              <a:ext uri="{FF2B5EF4-FFF2-40B4-BE49-F238E27FC236}">
                <a16:creationId xmlns:a16="http://schemas.microsoft.com/office/drawing/2014/main" id="{4F3D57F9-5D12-25C5-A6B4-27E9D7E906C9}"/>
              </a:ext>
            </a:extLst>
          </p:cNvPr>
          <p:cNvSpPr>
            <a:spLocks noGrp="1"/>
          </p:cNvSpPr>
          <p:nvPr>
            <p:ph idx="1"/>
          </p:nvPr>
        </p:nvSpPr>
        <p:spPr>
          <a:xfrm>
            <a:off x="365761" y="1325879"/>
            <a:ext cx="9006840" cy="4402567"/>
          </a:xfrm>
        </p:spPr>
        <p:txBody>
          <a:bodyPr/>
          <a:lstStyle/>
          <a:p>
            <a:r>
              <a:rPr lang="en-US" dirty="0"/>
              <a:t>Machines are expensive and rare resources</a:t>
            </a:r>
          </a:p>
          <a:p>
            <a:pPr lvl="1"/>
            <a:r>
              <a:rPr lang="en-US" dirty="0"/>
              <a:t>Operating them is also very expensive</a:t>
            </a:r>
          </a:p>
          <a:p>
            <a:pPr lvl="2"/>
            <a:r>
              <a:rPr lang="en-US" dirty="0">
                <a:solidFill>
                  <a:srgbClr val="C00000"/>
                </a:solidFill>
              </a:rPr>
              <a:t>If you made a mistake in your input parameters and got garbage results on a large scale run, you just wasted hundreds of thousands of dollars </a:t>
            </a:r>
          </a:p>
          <a:p>
            <a:pPr lvl="1"/>
            <a:r>
              <a:rPr lang="en-US" dirty="0"/>
              <a:t>Many people are competing for these resources</a:t>
            </a:r>
          </a:p>
          <a:p>
            <a:pPr lvl="2"/>
            <a:r>
              <a:rPr lang="en-US" dirty="0">
                <a:solidFill>
                  <a:srgbClr val="C00000"/>
                </a:solidFill>
              </a:rPr>
              <a:t>Your wasted run is likely to be either your or someone else’s opportunity lost</a:t>
            </a:r>
          </a:p>
          <a:p>
            <a:pPr lvl="1"/>
            <a:r>
              <a:rPr lang="en-US" dirty="0"/>
              <a:t>You are likely charting new scientific territory</a:t>
            </a:r>
          </a:p>
          <a:p>
            <a:pPr lvl="2"/>
            <a:r>
              <a:rPr lang="en-US" dirty="0">
                <a:solidFill>
                  <a:srgbClr val="C00000"/>
                </a:solidFill>
              </a:rPr>
              <a:t>Some aspect of using your code may not have been important before, but may become critical in the new study</a:t>
            </a:r>
          </a:p>
          <a:p>
            <a:pPr lvl="2"/>
            <a:r>
              <a:rPr lang="en-US" dirty="0">
                <a:solidFill>
                  <a:srgbClr val="C00000"/>
                </a:solidFill>
              </a:rPr>
              <a:t>Some solver may run up against the limits of its validity</a:t>
            </a:r>
          </a:p>
          <a:p>
            <a:pPr lvl="2"/>
            <a:r>
              <a:rPr lang="en-US" dirty="0">
                <a:solidFill>
                  <a:srgbClr val="C00000"/>
                </a:solidFill>
              </a:rPr>
              <a:t>Inflight correction may be needed to parameters to continue with the study</a:t>
            </a:r>
          </a:p>
          <a:p>
            <a:r>
              <a:rPr lang="en-US" dirty="0"/>
              <a:t>Aim for no surprises, but be prepared for them</a:t>
            </a:r>
          </a:p>
        </p:txBody>
      </p:sp>
    </p:spTree>
    <p:extLst>
      <p:ext uri="{BB962C8B-B14F-4D97-AF65-F5344CB8AC3E}">
        <p14:creationId xmlns:p14="http://schemas.microsoft.com/office/powerpoint/2010/main" val="135586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6954-3703-3D5F-1556-493251ADA7D6}"/>
              </a:ext>
            </a:extLst>
          </p:cNvPr>
          <p:cNvSpPr>
            <a:spLocks noGrp="1"/>
          </p:cNvSpPr>
          <p:nvPr>
            <p:ph type="title"/>
          </p:nvPr>
        </p:nvSpPr>
        <p:spPr/>
        <p:txBody>
          <a:bodyPr/>
          <a:lstStyle/>
          <a:p>
            <a:r>
              <a:rPr lang="en-US" dirty="0"/>
              <a:t>Why do you need to plan?</a:t>
            </a:r>
          </a:p>
        </p:txBody>
      </p:sp>
      <p:sp>
        <p:nvSpPr>
          <p:cNvPr id="3" name="Content Placeholder 2">
            <a:extLst>
              <a:ext uri="{FF2B5EF4-FFF2-40B4-BE49-F238E27FC236}">
                <a16:creationId xmlns:a16="http://schemas.microsoft.com/office/drawing/2014/main" id="{4F3D57F9-5D12-25C5-A6B4-27E9D7E906C9}"/>
              </a:ext>
            </a:extLst>
          </p:cNvPr>
          <p:cNvSpPr>
            <a:spLocks noGrp="1"/>
          </p:cNvSpPr>
          <p:nvPr>
            <p:ph idx="1"/>
          </p:nvPr>
        </p:nvSpPr>
        <p:spPr>
          <a:xfrm>
            <a:off x="365761" y="1325879"/>
            <a:ext cx="9006840" cy="4402567"/>
          </a:xfrm>
        </p:spPr>
        <p:txBody>
          <a:bodyPr/>
          <a:lstStyle/>
          <a:p>
            <a:r>
              <a:rPr lang="en-US" dirty="0"/>
              <a:t>Machines are expensive and rare resources</a:t>
            </a:r>
          </a:p>
          <a:p>
            <a:pPr lvl="1"/>
            <a:r>
              <a:rPr lang="en-US" dirty="0"/>
              <a:t>Operating them is also very expensive</a:t>
            </a:r>
          </a:p>
          <a:p>
            <a:pPr lvl="2"/>
            <a:r>
              <a:rPr lang="en-US" dirty="0">
                <a:solidFill>
                  <a:srgbClr val="C00000"/>
                </a:solidFill>
              </a:rPr>
              <a:t>If you made a mistake in your input parameters and got garbage results on a large scale run, you just wasted hundreds of thousands of dollars </a:t>
            </a:r>
          </a:p>
          <a:p>
            <a:pPr lvl="1"/>
            <a:r>
              <a:rPr lang="en-US" dirty="0"/>
              <a:t>Many people are competing for these resources</a:t>
            </a:r>
          </a:p>
          <a:p>
            <a:pPr lvl="2"/>
            <a:r>
              <a:rPr lang="en-US" dirty="0">
                <a:solidFill>
                  <a:srgbClr val="C00000"/>
                </a:solidFill>
              </a:rPr>
              <a:t>Your wasted run is likely to be either your or someone else’s opportunity lost</a:t>
            </a:r>
          </a:p>
          <a:p>
            <a:pPr lvl="1"/>
            <a:r>
              <a:rPr lang="en-US" dirty="0"/>
              <a:t>You are likely charting new scientific territory</a:t>
            </a:r>
          </a:p>
          <a:p>
            <a:pPr lvl="2"/>
            <a:r>
              <a:rPr lang="en-US" dirty="0">
                <a:solidFill>
                  <a:srgbClr val="C00000"/>
                </a:solidFill>
              </a:rPr>
              <a:t>Some aspect of using your code may not have been important before, but may become critical in the new study</a:t>
            </a:r>
          </a:p>
          <a:p>
            <a:pPr lvl="2"/>
            <a:r>
              <a:rPr lang="en-US" dirty="0">
                <a:solidFill>
                  <a:srgbClr val="C00000"/>
                </a:solidFill>
              </a:rPr>
              <a:t>Some solver may run up against the limits of its validity</a:t>
            </a:r>
          </a:p>
          <a:p>
            <a:pPr lvl="2"/>
            <a:r>
              <a:rPr lang="en-US" dirty="0">
                <a:solidFill>
                  <a:srgbClr val="C00000"/>
                </a:solidFill>
              </a:rPr>
              <a:t>Inflight correction may be needed to parameters to continue with the study</a:t>
            </a:r>
          </a:p>
          <a:p>
            <a:r>
              <a:rPr lang="en-US" dirty="0"/>
              <a:t>Aim for no surprises, but be prepared for them</a:t>
            </a:r>
          </a:p>
        </p:txBody>
      </p:sp>
      <p:sp>
        <p:nvSpPr>
          <p:cNvPr id="4" name="Rectangle 3">
            <a:extLst>
              <a:ext uri="{FF2B5EF4-FFF2-40B4-BE49-F238E27FC236}">
                <a16:creationId xmlns:a16="http://schemas.microsoft.com/office/drawing/2014/main" id="{F25F886C-EB2B-9191-6F30-62179A7DF7F1}"/>
              </a:ext>
            </a:extLst>
          </p:cNvPr>
          <p:cNvSpPr/>
          <p:nvPr/>
        </p:nvSpPr>
        <p:spPr>
          <a:xfrm>
            <a:off x="9695329" y="1325880"/>
            <a:ext cx="1869142" cy="4416014"/>
          </a:xfrm>
          <a:prstGeom prst="rect">
            <a:avLst/>
          </a:prstGeom>
          <a:solidFill>
            <a:schemeClr val="accent4">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 the 2005 simulation mentioned earlier, out of 5 teams, ours was the only team that had success in getting good science outcome </a:t>
            </a:r>
          </a:p>
          <a:p>
            <a:pPr algn="ctr">
              <a:lnSpc>
                <a:spcPct val="90000"/>
              </a:lnSpc>
            </a:pPr>
            <a:endParaRPr lang="en-US" sz="2000" dirty="0">
              <a:solidFill>
                <a:schemeClr val="bg1"/>
              </a:solidFill>
            </a:endParaRPr>
          </a:p>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324504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5A0F-203F-5BF7-7718-068E3B49D01A}"/>
              </a:ext>
            </a:extLst>
          </p:cNvPr>
          <p:cNvSpPr>
            <a:spLocks noGrp="1"/>
          </p:cNvSpPr>
          <p:nvPr>
            <p:ph type="title"/>
          </p:nvPr>
        </p:nvSpPr>
        <p:spPr/>
        <p:txBody>
          <a:bodyPr/>
          <a:lstStyle/>
          <a:p>
            <a:r>
              <a:rPr lang="en-US" dirty="0"/>
              <a:t>How do you plan</a:t>
            </a:r>
          </a:p>
        </p:txBody>
      </p:sp>
      <p:sp>
        <p:nvSpPr>
          <p:cNvPr id="3" name="Content Placeholder 2">
            <a:extLst>
              <a:ext uri="{FF2B5EF4-FFF2-40B4-BE49-F238E27FC236}">
                <a16:creationId xmlns:a16="http://schemas.microsoft.com/office/drawing/2014/main" id="{B8E8927D-BD4A-178A-E7C6-FB6DB5E104CB}"/>
              </a:ext>
            </a:extLst>
          </p:cNvPr>
          <p:cNvSpPr>
            <a:spLocks noGrp="1"/>
          </p:cNvSpPr>
          <p:nvPr>
            <p:ph idx="1"/>
          </p:nvPr>
        </p:nvSpPr>
        <p:spPr>
          <a:xfrm>
            <a:off x="527125" y="1729291"/>
            <a:ext cx="11369809" cy="4717229"/>
          </a:xfrm>
        </p:spPr>
        <p:txBody>
          <a:bodyPr/>
          <a:lstStyle/>
          <a:p>
            <a:r>
              <a:rPr lang="en-US" dirty="0"/>
              <a:t>Focused verification of the target simulation on the target platform</a:t>
            </a:r>
          </a:p>
          <a:p>
            <a:pPr lvl="1"/>
            <a:r>
              <a:rPr lang="en-US" dirty="0"/>
              <a:t>Over and above regular testing </a:t>
            </a:r>
          </a:p>
          <a:p>
            <a:pPr lvl="1"/>
            <a:r>
              <a:rPr lang="en-US" dirty="0"/>
              <a:t>Emphasis on understanding solver validity regime</a:t>
            </a:r>
          </a:p>
          <a:p>
            <a:pPr lvl="1"/>
            <a:endParaRPr lang="en-US" dirty="0"/>
          </a:p>
          <a:p>
            <a:r>
              <a:rPr lang="en-US" dirty="0"/>
              <a:t>Pathfinder runs to get a good estimate of needed resources</a:t>
            </a:r>
          </a:p>
          <a:p>
            <a:pPr lvl="1"/>
            <a:r>
              <a:rPr lang="en-US" dirty="0"/>
              <a:t>Cost benefit analysis of fidelity Vs reaching science goals in allocated resources</a:t>
            </a:r>
          </a:p>
        </p:txBody>
      </p:sp>
    </p:spTree>
    <p:extLst>
      <p:ext uri="{BB962C8B-B14F-4D97-AF65-F5344CB8AC3E}">
        <p14:creationId xmlns:p14="http://schemas.microsoft.com/office/powerpoint/2010/main" val="3416025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5A0F-203F-5BF7-7718-068E3B49D01A}"/>
              </a:ext>
            </a:extLst>
          </p:cNvPr>
          <p:cNvSpPr>
            <a:spLocks noGrp="1"/>
          </p:cNvSpPr>
          <p:nvPr>
            <p:ph type="title"/>
          </p:nvPr>
        </p:nvSpPr>
        <p:spPr/>
        <p:txBody>
          <a:bodyPr/>
          <a:lstStyle/>
          <a:p>
            <a:r>
              <a:rPr lang="en-US" dirty="0"/>
              <a:t>How do you plan</a:t>
            </a:r>
          </a:p>
        </p:txBody>
      </p:sp>
      <p:sp>
        <p:nvSpPr>
          <p:cNvPr id="3" name="Content Placeholder 2">
            <a:extLst>
              <a:ext uri="{FF2B5EF4-FFF2-40B4-BE49-F238E27FC236}">
                <a16:creationId xmlns:a16="http://schemas.microsoft.com/office/drawing/2014/main" id="{B8E8927D-BD4A-178A-E7C6-FB6DB5E104CB}"/>
              </a:ext>
            </a:extLst>
          </p:cNvPr>
          <p:cNvSpPr>
            <a:spLocks noGrp="1"/>
          </p:cNvSpPr>
          <p:nvPr>
            <p:ph idx="1"/>
          </p:nvPr>
        </p:nvSpPr>
        <p:spPr>
          <a:xfrm>
            <a:off x="365760" y="1159135"/>
            <a:ext cx="11369809" cy="4717229"/>
          </a:xfrm>
        </p:spPr>
        <p:txBody>
          <a:bodyPr/>
          <a:lstStyle/>
          <a:p>
            <a:r>
              <a:rPr lang="en-US" dirty="0"/>
              <a:t>Develop helpful diagnostics</a:t>
            </a:r>
          </a:p>
          <a:p>
            <a:pPr lvl="1"/>
            <a:r>
              <a:rPr lang="en-US" dirty="0"/>
              <a:t>Low overhead ways of confirming the health of the run</a:t>
            </a:r>
          </a:p>
          <a:p>
            <a:pPr lvl="2"/>
            <a:r>
              <a:rPr lang="en-US" dirty="0"/>
              <a:t>Are conserved quantities conserved?</a:t>
            </a:r>
          </a:p>
          <a:p>
            <a:pPr lvl="2"/>
            <a:r>
              <a:rPr lang="en-US" dirty="0"/>
              <a:t>Has any quantity become unphysical?</a:t>
            </a:r>
          </a:p>
          <a:p>
            <a:pPr lvl="2"/>
            <a:endParaRPr lang="en-US" dirty="0"/>
          </a:p>
          <a:p>
            <a:r>
              <a:rPr lang="en-US" dirty="0"/>
              <a:t>Develop hierarchy of analysis</a:t>
            </a:r>
          </a:p>
          <a:p>
            <a:pPr lvl="1"/>
            <a:r>
              <a:rPr lang="en-US" dirty="0"/>
              <a:t>Full analysis of runs is not feasible in flight</a:t>
            </a:r>
          </a:p>
          <a:p>
            <a:pPr lvl="1"/>
            <a:r>
              <a:rPr lang="en-US" dirty="0"/>
              <a:t>Intermediate level runs can give further insight into health of the simulation</a:t>
            </a:r>
          </a:p>
        </p:txBody>
      </p:sp>
    </p:spTree>
    <p:extLst>
      <p:ext uri="{BB962C8B-B14F-4D97-AF65-F5344CB8AC3E}">
        <p14:creationId xmlns:p14="http://schemas.microsoft.com/office/powerpoint/2010/main" val="3873864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AD9BB-395B-66A5-5D5E-B94329EF58ED}"/>
              </a:ext>
            </a:extLst>
          </p:cNvPr>
          <p:cNvSpPr>
            <a:spLocks noGrp="1"/>
          </p:cNvSpPr>
          <p:nvPr>
            <p:ph type="title"/>
          </p:nvPr>
        </p:nvSpPr>
        <p:spPr/>
        <p:txBody>
          <a:bodyPr/>
          <a:lstStyle/>
          <a:p>
            <a:r>
              <a:rPr lang="en-US" dirty="0"/>
              <a:t>Story of one simulation campaign</a:t>
            </a:r>
          </a:p>
        </p:txBody>
      </p:sp>
      <p:sp>
        <p:nvSpPr>
          <p:cNvPr id="3" name="Content Placeholder 2">
            <a:extLst>
              <a:ext uri="{FF2B5EF4-FFF2-40B4-BE49-F238E27FC236}">
                <a16:creationId xmlns:a16="http://schemas.microsoft.com/office/drawing/2014/main" id="{13C86A4D-96BB-6C1B-67D4-D498DE9DAFF2}"/>
              </a:ext>
            </a:extLst>
          </p:cNvPr>
          <p:cNvSpPr>
            <a:spLocks noGrp="1"/>
          </p:cNvSpPr>
          <p:nvPr>
            <p:ph idx="1"/>
          </p:nvPr>
        </p:nvSpPr>
        <p:spPr>
          <a:xfrm>
            <a:off x="409507" y="1405111"/>
            <a:ext cx="11369809" cy="4047778"/>
          </a:xfrm>
        </p:spPr>
        <p:txBody>
          <a:bodyPr/>
          <a:lstStyle/>
          <a:p>
            <a:r>
              <a:rPr lang="en-US" dirty="0"/>
              <a:t>Theory of Type </a:t>
            </a:r>
            <a:r>
              <a:rPr lang="en-US" dirty="0" err="1"/>
              <a:t>Ia</a:t>
            </a:r>
            <a:r>
              <a:rPr lang="en-US" dirty="0"/>
              <a:t> supernova explosion – 2006/2007</a:t>
            </a:r>
          </a:p>
          <a:p>
            <a:pPr lvl="1"/>
            <a:r>
              <a:rPr lang="en-US" dirty="0"/>
              <a:t>Evidence from observations: </a:t>
            </a:r>
          </a:p>
          <a:p>
            <a:pPr lvl="2"/>
            <a:r>
              <a:rPr lang="en-US" dirty="0"/>
              <a:t>Light curve powered by Ni56 decay</a:t>
            </a:r>
          </a:p>
          <a:p>
            <a:pPr lvl="2"/>
            <a:r>
              <a:rPr lang="en-US" dirty="0"/>
              <a:t>Evidence of medium weight elements, but in much smaller quantities</a:t>
            </a:r>
          </a:p>
          <a:p>
            <a:pPr lvl="1"/>
            <a:r>
              <a:rPr lang="en-US" dirty="0"/>
              <a:t>Implied transition from deflagration to detonation</a:t>
            </a:r>
          </a:p>
          <a:p>
            <a:r>
              <a:rPr lang="en-US" dirty="0"/>
              <a:t>A 2D exploratory run had given a tantalizing answer to how?</a:t>
            </a:r>
          </a:p>
          <a:p>
            <a:pPr lvl="1"/>
            <a:r>
              <a:rPr lang="en-US" dirty="0"/>
              <a:t>To confirm a full 3D run was needed at good enough resolution</a:t>
            </a:r>
          </a:p>
          <a:p>
            <a:pPr lvl="1"/>
            <a:r>
              <a:rPr lang="en-US" dirty="0"/>
              <a:t>It would be the largest run of its kind at the time – totally uncharted territory</a:t>
            </a:r>
          </a:p>
          <a:p>
            <a:pPr lvl="1"/>
            <a:r>
              <a:rPr lang="en-US" dirty="0"/>
              <a:t>Until then 3D runs had been octants relying on symmetry</a:t>
            </a:r>
          </a:p>
          <a:p>
            <a:pPr lvl="2"/>
            <a:r>
              <a:rPr lang="en-US" dirty="0"/>
              <a:t>The 2D run had shown that symmetry had to be avoided</a:t>
            </a:r>
          </a:p>
        </p:txBody>
      </p:sp>
    </p:spTree>
    <p:extLst>
      <p:ext uri="{BB962C8B-B14F-4D97-AF65-F5344CB8AC3E}">
        <p14:creationId xmlns:p14="http://schemas.microsoft.com/office/powerpoint/2010/main" val="936705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p:txBody>
          <a:bodyPr/>
          <a:lstStyle/>
          <a:p>
            <a:r>
              <a:rPr lang="en-US" dirty="0"/>
              <a:t>Step 1 – develop a test that represents the most complex physics interactions</a:t>
            </a:r>
          </a:p>
          <a:p>
            <a:r>
              <a:rPr lang="en-US" dirty="0"/>
              <a:t>Challenges:</a:t>
            </a:r>
          </a:p>
          <a:p>
            <a:pPr lvl="1"/>
            <a:r>
              <a:rPr lang="en-US" dirty="0"/>
              <a:t>Features take a long time to develop</a:t>
            </a:r>
          </a:p>
          <a:p>
            <a:pPr lvl="1"/>
            <a:r>
              <a:rPr lang="en-US" dirty="0"/>
              <a:t>Want to ensure that at least one refinement step occurs during the test</a:t>
            </a:r>
          </a:p>
          <a:p>
            <a:pPr lvl="1"/>
            <a:r>
              <a:rPr lang="en-US" dirty="0"/>
              <a:t>IO too slow to restart from a large checkpoint at late stage of the run</a:t>
            </a:r>
          </a:p>
          <a:p>
            <a:pPr lvl="2"/>
            <a:r>
              <a:rPr lang="en-US" dirty="0"/>
              <a:t>Also test would need a large chunk of the machine</a:t>
            </a:r>
          </a:p>
          <a:p>
            <a:r>
              <a:rPr lang="en-US" dirty="0"/>
              <a:t>Use physics understanding to create initial conditions that would quickly develop comparable complexity</a:t>
            </a:r>
          </a:p>
          <a:p>
            <a:pPr lvl="1"/>
            <a:endParaRPr lang="en-US" dirty="0"/>
          </a:p>
        </p:txBody>
      </p:sp>
    </p:spTree>
    <p:extLst>
      <p:ext uri="{BB962C8B-B14F-4D97-AF65-F5344CB8AC3E}">
        <p14:creationId xmlns:p14="http://schemas.microsoft.com/office/powerpoint/2010/main" val="1970226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p:txBody>
          <a:bodyPr/>
          <a:lstStyle/>
          <a:p>
            <a:r>
              <a:rPr lang="en-US" dirty="0"/>
              <a:t>Step 2 – Use the new test to characterize the performance behavior of the target platform</a:t>
            </a:r>
          </a:p>
          <a:p>
            <a:r>
              <a:rPr lang="en-US" dirty="0"/>
              <a:t>Motivation:</a:t>
            </a:r>
          </a:p>
          <a:p>
            <a:pPr lvl="1"/>
            <a:r>
              <a:rPr lang="en-US" dirty="0"/>
              <a:t>Standard performance studies could not give crucial information</a:t>
            </a:r>
          </a:p>
          <a:p>
            <a:pPr lvl="1"/>
            <a:r>
              <a:rPr lang="en-US" dirty="0"/>
              <a:t>AMR refinement patterns make each application different</a:t>
            </a:r>
          </a:p>
          <a:p>
            <a:pPr lvl="1"/>
            <a:r>
              <a:rPr lang="en-US" dirty="0"/>
              <a:t>Interoperability and trade-off opportunities needed to explored in a closely resembling simulation behavior</a:t>
            </a:r>
          </a:p>
          <a:p>
            <a:r>
              <a:rPr lang="en-US" dirty="0"/>
              <a:t>Full fidelity 2D runs, and a set of runs of the new test provided enough information to extrapolate and estimate needed CPU hours </a:t>
            </a:r>
          </a:p>
          <a:p>
            <a:pPr lvl="1"/>
            <a:endParaRPr lang="en-US" dirty="0"/>
          </a:p>
        </p:txBody>
      </p:sp>
    </p:spTree>
    <p:extLst>
      <p:ext uri="{BB962C8B-B14F-4D97-AF65-F5344CB8AC3E}">
        <p14:creationId xmlns:p14="http://schemas.microsoft.com/office/powerpoint/2010/main" val="19651507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a:xfrm>
            <a:off x="365760" y="1737360"/>
            <a:ext cx="11212158" cy="4047778"/>
          </a:xfrm>
        </p:spPr>
        <p:txBody>
          <a:bodyPr/>
          <a:lstStyle/>
          <a:p>
            <a:r>
              <a:rPr lang="en-US" dirty="0"/>
              <a:t>Step 3 – Look for trade-offs and optimization opportunities</a:t>
            </a:r>
          </a:p>
          <a:p>
            <a:r>
              <a:rPr lang="en-US" dirty="0"/>
              <a:t>Motivation:</a:t>
            </a:r>
          </a:p>
          <a:p>
            <a:pPr lvl="1"/>
            <a:r>
              <a:rPr lang="en-US" dirty="0"/>
              <a:t>Initial CPU estimates too high to complete the runs within allocations</a:t>
            </a:r>
          </a:p>
          <a:p>
            <a:pPr lvl="1"/>
            <a:r>
              <a:rPr lang="en-US" dirty="0"/>
              <a:t>Exploration of any parameter space needs to minimize individual run times</a:t>
            </a:r>
          </a:p>
          <a:p>
            <a:r>
              <a:rPr lang="en-US" dirty="0"/>
              <a:t>Many opportunities were found, documented in reference below. Some examples:</a:t>
            </a:r>
          </a:p>
          <a:p>
            <a:pPr lvl="1"/>
            <a:r>
              <a:rPr lang="en-US" dirty="0"/>
              <a:t>Tilt the star along the direction of rising bubble to get symmetry in gravity computation</a:t>
            </a:r>
          </a:p>
          <a:p>
            <a:pPr lvl="1"/>
            <a:r>
              <a:rPr lang="en-US" dirty="0"/>
              <a:t>Remove subsampling in gravity </a:t>
            </a:r>
          </a:p>
          <a:p>
            <a:pPr lvl="1"/>
            <a:r>
              <a:rPr lang="en-US" dirty="0"/>
              <a:t>Offload nuclear burning to post-processing</a:t>
            </a:r>
          </a:p>
          <a:p>
            <a:pPr marL="0" indent="0">
              <a:buNone/>
            </a:pPr>
            <a:r>
              <a:rPr lang="en-US" dirty="0"/>
              <a:t>    </a:t>
            </a:r>
            <a:endParaRPr lang="en-US" sz="1800" dirty="0"/>
          </a:p>
        </p:txBody>
      </p:sp>
      <p:sp>
        <p:nvSpPr>
          <p:cNvPr id="4" name="TextBox 3">
            <a:extLst>
              <a:ext uri="{FF2B5EF4-FFF2-40B4-BE49-F238E27FC236}">
                <a16:creationId xmlns:a16="http://schemas.microsoft.com/office/drawing/2014/main" id="{D7C1379D-FEB9-988E-EB01-3C17171B996C}"/>
              </a:ext>
            </a:extLst>
          </p:cNvPr>
          <p:cNvSpPr txBox="1"/>
          <p:nvPr/>
        </p:nvSpPr>
        <p:spPr>
          <a:xfrm>
            <a:off x="189603" y="5854986"/>
            <a:ext cx="7636585" cy="683264"/>
          </a:xfrm>
          <a:prstGeom prst="rect">
            <a:avLst/>
          </a:prstGeom>
          <a:noFill/>
        </p:spPr>
        <p:txBody>
          <a:bodyPr wrap="square" lIns="118872" tIns="91440" rIns="118872" bIns="91440" rtlCol="0" anchor="ctr" anchorCtr="0">
            <a:normAutofit fontScale="85000" lnSpcReduction="20000"/>
          </a:bodyPr>
          <a:lstStyle/>
          <a:p>
            <a:pPr>
              <a:lnSpc>
                <a:spcPct val="90000"/>
              </a:lnSpc>
            </a:pPr>
            <a:r>
              <a:rPr lang="en-US" dirty="0">
                <a:solidFill>
                  <a:srgbClr val="C00000"/>
                </a:solidFill>
              </a:rPr>
              <a:t>Dubey A, Calder AC, Daley C, et al. Pragmatic optimizations for better scientific utilization of large supercomputers. The International Journal of High Performance Computing Applications. 2013;27(3):360-373. doi:10.1177/1094342012464404</a:t>
            </a:r>
          </a:p>
        </p:txBody>
      </p:sp>
    </p:spTree>
    <p:extLst>
      <p:ext uri="{BB962C8B-B14F-4D97-AF65-F5344CB8AC3E}">
        <p14:creationId xmlns:p14="http://schemas.microsoft.com/office/powerpoint/2010/main" val="39840549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a:xfrm>
            <a:off x="271631" y="1405111"/>
            <a:ext cx="11212158" cy="4047778"/>
          </a:xfrm>
        </p:spPr>
        <p:txBody>
          <a:bodyPr/>
          <a:lstStyle/>
          <a:p>
            <a:r>
              <a:rPr lang="en-US" dirty="0"/>
              <a:t>Step 4 – Prepare diagnostics and quick analysis mechanism</a:t>
            </a:r>
          </a:p>
          <a:p>
            <a:r>
              <a:rPr lang="en-US" dirty="0"/>
              <a:t>Examples-- diagnostics</a:t>
            </a:r>
          </a:p>
          <a:p>
            <a:pPr lvl="1"/>
            <a:r>
              <a:rPr lang="en-US" dirty="0"/>
              <a:t>Conservation of mass, momentum energy</a:t>
            </a:r>
          </a:p>
          <a:p>
            <a:pPr lvl="1"/>
            <a:r>
              <a:rPr lang="en-US" dirty="0"/>
              <a:t>Changes in dt recorded in the logfiles</a:t>
            </a:r>
          </a:p>
          <a:p>
            <a:pPr lvl="1"/>
            <a:r>
              <a:rPr lang="en-US" dirty="0"/>
              <a:t>Spikes in variable values</a:t>
            </a:r>
          </a:p>
          <a:p>
            <a:r>
              <a:rPr lang="en-US" dirty="0"/>
              <a:t>Examples – quick analysis</a:t>
            </a:r>
          </a:p>
          <a:p>
            <a:pPr lvl="1"/>
            <a:r>
              <a:rPr lang="en-US" dirty="0"/>
              <a:t>Quick visualization of random 2D slices</a:t>
            </a:r>
          </a:p>
          <a:p>
            <a:pPr lvl="1"/>
            <a:r>
              <a:rPr lang="en-US" sz="1800" dirty="0"/>
              <a:t>Inspection of critical quantities in 1D</a:t>
            </a:r>
          </a:p>
          <a:p>
            <a:pPr marL="346075" lvl="1" indent="0">
              <a:buNone/>
            </a:pPr>
            <a:endParaRPr lang="en-US" sz="1800" dirty="0"/>
          </a:p>
        </p:txBody>
      </p:sp>
    </p:spTree>
    <p:extLst>
      <p:ext uri="{BB962C8B-B14F-4D97-AF65-F5344CB8AC3E}">
        <p14:creationId xmlns:p14="http://schemas.microsoft.com/office/powerpoint/2010/main" val="2623341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C0D62-EA03-92D9-C354-F6DBBAE2A161}"/>
              </a:ext>
            </a:extLst>
          </p:cNvPr>
          <p:cNvSpPr>
            <a:spLocks noGrp="1"/>
          </p:cNvSpPr>
          <p:nvPr>
            <p:ph type="title"/>
          </p:nvPr>
        </p:nvSpPr>
        <p:spPr/>
        <p:txBody>
          <a:bodyPr/>
          <a:lstStyle/>
          <a:p>
            <a:r>
              <a:rPr lang="en-US" dirty="0"/>
              <a:t>My high-level experience</a:t>
            </a:r>
          </a:p>
        </p:txBody>
      </p:sp>
      <p:sp>
        <p:nvSpPr>
          <p:cNvPr id="3" name="Content Placeholder 2">
            <a:extLst>
              <a:ext uri="{FF2B5EF4-FFF2-40B4-BE49-F238E27FC236}">
                <a16:creationId xmlns:a16="http://schemas.microsoft.com/office/drawing/2014/main" id="{C0FE8ED3-F26B-D9BA-DB4F-D33D38F86D90}"/>
              </a:ext>
            </a:extLst>
          </p:cNvPr>
          <p:cNvSpPr>
            <a:spLocks noGrp="1"/>
          </p:cNvSpPr>
          <p:nvPr>
            <p:ph idx="1"/>
          </p:nvPr>
        </p:nvSpPr>
        <p:spPr>
          <a:xfrm>
            <a:off x="365760" y="1504093"/>
            <a:ext cx="11369809" cy="4047778"/>
          </a:xfrm>
        </p:spPr>
        <p:txBody>
          <a:bodyPr/>
          <a:lstStyle/>
          <a:p>
            <a:r>
              <a:rPr lang="en-US" dirty="0"/>
              <a:t>I try to adapt tips, tools, &amp; techniques to computational science world</a:t>
            </a:r>
          </a:p>
          <a:p>
            <a:r>
              <a:rPr lang="en-US" dirty="0"/>
              <a:t>Doing computational science work is hard</a:t>
            </a:r>
          </a:p>
          <a:p>
            <a:r>
              <a:rPr lang="en-US" dirty="0"/>
              <a:t>What is supposed to make the work easier can often make it harder</a:t>
            </a:r>
          </a:p>
          <a:p>
            <a:r>
              <a:rPr lang="en-US" dirty="0"/>
              <a:t>I miss simple, physical laboratories</a:t>
            </a:r>
          </a:p>
          <a:p>
            <a:pPr lvl="1"/>
            <a:r>
              <a:rPr lang="en-US" dirty="0"/>
              <a:t>Work in one space and on the same machines with all tools at hand</a:t>
            </a:r>
          </a:p>
          <a:p>
            <a:pPr lvl="1"/>
            <a:r>
              <a:rPr lang="en-US" dirty="0"/>
              <a:t>Evolution of machines and tools is slow</a:t>
            </a:r>
          </a:p>
          <a:p>
            <a:pPr lvl="1"/>
            <a:r>
              <a:rPr lang="en-US" dirty="0"/>
              <a:t>Your collaborators are usually co-located, ready to share, and ready to talk</a:t>
            </a:r>
          </a:p>
          <a:p>
            <a:pPr lvl="1"/>
            <a:r>
              <a:rPr lang="en-US" dirty="0"/>
              <a:t>Paper lab notebooks are “good enough”</a:t>
            </a:r>
          </a:p>
          <a:p>
            <a:r>
              <a:rPr lang="en-US" dirty="0"/>
              <a:t>I experienced something like an apprenticeship</a:t>
            </a:r>
          </a:p>
        </p:txBody>
      </p:sp>
    </p:spTree>
    <p:extLst>
      <p:ext uri="{BB962C8B-B14F-4D97-AF65-F5344CB8AC3E}">
        <p14:creationId xmlns:p14="http://schemas.microsoft.com/office/powerpoint/2010/main" val="650088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A5443-06A3-D891-A1ED-0775C4969FCF}"/>
              </a:ext>
            </a:extLst>
          </p:cNvPr>
          <p:cNvSpPr>
            <a:spLocks noGrp="1"/>
          </p:cNvSpPr>
          <p:nvPr>
            <p:ph type="title"/>
          </p:nvPr>
        </p:nvSpPr>
        <p:spPr/>
        <p:txBody>
          <a:bodyPr/>
          <a:lstStyle/>
          <a:p>
            <a:r>
              <a:rPr lang="en-US" dirty="0"/>
              <a:t>Summary, Takeaway </a:t>
            </a:r>
            <a:r>
              <a:rPr lang="en-US"/>
              <a:t>and Resources</a:t>
            </a:r>
          </a:p>
        </p:txBody>
      </p:sp>
      <p:sp>
        <p:nvSpPr>
          <p:cNvPr id="3" name="Content Placeholder 2">
            <a:extLst>
              <a:ext uri="{FF2B5EF4-FFF2-40B4-BE49-F238E27FC236}">
                <a16:creationId xmlns:a16="http://schemas.microsoft.com/office/drawing/2014/main" id="{CD6C7F32-4FC0-4D35-E8CC-D5A39F47C9B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35090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1E87B-8C30-88A5-D7E6-8CAF02EF91BE}"/>
              </a:ext>
            </a:extLst>
          </p:cNvPr>
          <p:cNvSpPr>
            <a:spLocks noGrp="1"/>
          </p:cNvSpPr>
          <p:nvPr>
            <p:ph type="title"/>
          </p:nvPr>
        </p:nvSpPr>
        <p:spPr/>
        <p:txBody>
          <a:bodyPr/>
          <a:lstStyle/>
          <a:p>
            <a:r>
              <a:rPr lang="en-US" dirty="0"/>
              <a:t>We never discussed the W in DIKUW!</a:t>
            </a:r>
            <a:br>
              <a:rPr lang="en-US" dirty="0"/>
            </a:br>
            <a:r>
              <a:rPr lang="en-US" sz="2000" b="0" dirty="0"/>
              <a:t>The accumulated wisdom of a community</a:t>
            </a:r>
          </a:p>
        </p:txBody>
      </p:sp>
      <p:sp>
        <p:nvSpPr>
          <p:cNvPr id="3" name="Content Placeholder 2">
            <a:extLst>
              <a:ext uri="{FF2B5EF4-FFF2-40B4-BE49-F238E27FC236}">
                <a16:creationId xmlns:a16="http://schemas.microsoft.com/office/drawing/2014/main" id="{A8572FF8-BC04-F06D-94C4-785057985DB6}"/>
              </a:ext>
            </a:extLst>
          </p:cNvPr>
          <p:cNvSpPr>
            <a:spLocks noGrp="1"/>
          </p:cNvSpPr>
          <p:nvPr>
            <p:ph idx="1"/>
          </p:nvPr>
        </p:nvSpPr>
        <p:spPr>
          <a:xfrm>
            <a:off x="365760" y="2430386"/>
            <a:ext cx="4371859" cy="4047778"/>
          </a:xfrm>
        </p:spPr>
        <p:txBody>
          <a:bodyPr/>
          <a:lstStyle/>
          <a:p>
            <a:pPr marL="0" indent="0">
              <a:buNone/>
            </a:pPr>
            <a:r>
              <a:rPr lang="en-US" sz="2000" b="1" dirty="0"/>
              <a:t>General</a:t>
            </a:r>
          </a:p>
          <a:p>
            <a:r>
              <a:rPr lang="en-US" sz="1800" dirty="0"/>
              <a:t>The devil’s in the details</a:t>
            </a:r>
          </a:p>
          <a:p>
            <a:r>
              <a:rPr lang="en-US" sz="1800" dirty="0"/>
              <a:t>If it’s worth doing, it’s worth doing well</a:t>
            </a:r>
          </a:p>
          <a:p>
            <a:r>
              <a:rPr lang="en-US" sz="1800" dirty="0"/>
              <a:t>Perfect is the enemy of good</a:t>
            </a:r>
          </a:p>
          <a:p>
            <a:r>
              <a:rPr lang="en-US" sz="1800" dirty="0"/>
              <a:t>It’s better to be correct, than fast</a:t>
            </a:r>
          </a:p>
        </p:txBody>
      </p:sp>
      <p:sp>
        <p:nvSpPr>
          <p:cNvPr id="4" name="Content Placeholder 2">
            <a:extLst>
              <a:ext uri="{FF2B5EF4-FFF2-40B4-BE49-F238E27FC236}">
                <a16:creationId xmlns:a16="http://schemas.microsoft.com/office/drawing/2014/main" id="{FC9C731C-0606-62AA-90A8-360BB26D75B6}"/>
              </a:ext>
            </a:extLst>
          </p:cNvPr>
          <p:cNvSpPr txBox="1">
            <a:spLocks/>
          </p:cNvSpPr>
          <p:nvPr/>
        </p:nvSpPr>
        <p:spPr bwMode="auto">
          <a:xfrm>
            <a:off x="7997107" y="2430386"/>
            <a:ext cx="399486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t>Software</a:t>
            </a:r>
          </a:p>
          <a:p>
            <a:r>
              <a:rPr lang="en-US" sz="1800" dirty="0"/>
              <a:t>Code is meant to be written once and read many times</a:t>
            </a:r>
          </a:p>
          <a:p>
            <a:r>
              <a:rPr lang="en-US" sz="1800" dirty="0"/>
              <a:t>Premature optimization is the root of all evil – Donald Knuth</a:t>
            </a:r>
          </a:p>
          <a:p>
            <a:r>
              <a:rPr lang="en-US" sz="1800" dirty="0"/>
              <a:t>Beware of code smells</a:t>
            </a:r>
          </a:p>
          <a:p>
            <a:pPr lvl="1"/>
            <a:r>
              <a:rPr lang="en-US" sz="1400" dirty="0"/>
              <a:t>Refactor or reassess design</a:t>
            </a:r>
          </a:p>
        </p:txBody>
      </p:sp>
      <p:sp>
        <p:nvSpPr>
          <p:cNvPr id="6" name="TextBox 5">
            <a:extLst>
              <a:ext uri="{FF2B5EF4-FFF2-40B4-BE49-F238E27FC236}">
                <a16:creationId xmlns:a16="http://schemas.microsoft.com/office/drawing/2014/main" id="{BC38F905-5A95-A48D-5C18-0AE608BB3FC5}"/>
              </a:ext>
            </a:extLst>
          </p:cNvPr>
          <p:cNvSpPr txBox="1"/>
          <p:nvPr/>
        </p:nvSpPr>
        <p:spPr>
          <a:xfrm>
            <a:off x="2396540" y="1541881"/>
            <a:ext cx="7310912" cy="517065"/>
          </a:xfrm>
          <a:prstGeom prst="rect">
            <a:avLst/>
          </a:prstGeom>
          <a:noFill/>
        </p:spPr>
        <p:txBody>
          <a:bodyPr wrap="none" lIns="118872" tIns="91440" rIns="118872" bIns="91440" rtlCol="0" anchor="ctr" anchorCtr="0">
            <a:spAutoFit/>
          </a:bodyPr>
          <a:lstStyle/>
          <a:p>
            <a:pPr>
              <a:lnSpc>
                <a:spcPct val="90000"/>
              </a:lnSpc>
            </a:pPr>
            <a:r>
              <a:rPr lang="en-US" sz="2400" dirty="0"/>
              <a:t>In life and in labs we learn and repeat short phrases</a:t>
            </a:r>
          </a:p>
        </p:txBody>
      </p:sp>
      <p:sp>
        <p:nvSpPr>
          <p:cNvPr id="7" name="Content Placeholder 2">
            <a:extLst>
              <a:ext uri="{FF2B5EF4-FFF2-40B4-BE49-F238E27FC236}">
                <a16:creationId xmlns:a16="http://schemas.microsoft.com/office/drawing/2014/main" id="{F9EFB727-D2D8-C6AE-756D-2A3FF6BEF817}"/>
              </a:ext>
            </a:extLst>
          </p:cNvPr>
          <p:cNvSpPr txBox="1">
            <a:spLocks/>
          </p:cNvSpPr>
          <p:nvPr/>
        </p:nvSpPr>
        <p:spPr bwMode="auto">
          <a:xfrm>
            <a:off x="4776148" y="2430386"/>
            <a:ext cx="325948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000" b="1" dirty="0"/>
              <a:t>Hardware</a:t>
            </a:r>
          </a:p>
          <a:p>
            <a:r>
              <a:rPr lang="en-US" sz="1800" dirty="0"/>
              <a:t>Know your tools</a:t>
            </a:r>
          </a:p>
          <a:p>
            <a:r>
              <a:rPr lang="en-US" sz="1800" dirty="0"/>
              <a:t>Use the right tool for the job</a:t>
            </a:r>
          </a:p>
          <a:p>
            <a:r>
              <a:rPr lang="en-US" sz="1800" dirty="0"/>
              <a:t>Measure twice, cut once</a:t>
            </a:r>
          </a:p>
          <a:p>
            <a:r>
              <a:rPr lang="en-US" sz="1800" dirty="0"/>
              <a:t>Clean your workspace</a:t>
            </a:r>
          </a:p>
        </p:txBody>
      </p:sp>
    </p:spTree>
    <p:extLst>
      <p:ext uri="{BB962C8B-B14F-4D97-AF65-F5344CB8AC3E}">
        <p14:creationId xmlns:p14="http://schemas.microsoft.com/office/powerpoint/2010/main" val="2459349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B72DE-BA02-39B1-83E4-A1429EC50FD2}"/>
              </a:ext>
            </a:extLst>
          </p:cNvPr>
          <p:cNvSpPr>
            <a:spLocks noGrp="1"/>
          </p:cNvSpPr>
          <p:nvPr>
            <p:ph type="title"/>
          </p:nvPr>
        </p:nvSpPr>
        <p:spPr/>
        <p:txBody>
          <a:bodyPr/>
          <a:lstStyle/>
          <a:p>
            <a:r>
              <a:rPr lang="en-US" dirty="0"/>
              <a:t>Know your tools</a:t>
            </a:r>
          </a:p>
        </p:txBody>
      </p:sp>
      <p:sp>
        <p:nvSpPr>
          <p:cNvPr id="3" name="Content Placeholder 2">
            <a:extLst>
              <a:ext uri="{FF2B5EF4-FFF2-40B4-BE49-F238E27FC236}">
                <a16:creationId xmlns:a16="http://schemas.microsoft.com/office/drawing/2014/main" id="{57F58EF6-4610-3BD1-CB7F-1D05E8C0C4FA}"/>
              </a:ext>
            </a:extLst>
          </p:cNvPr>
          <p:cNvSpPr>
            <a:spLocks noGrp="1"/>
          </p:cNvSpPr>
          <p:nvPr>
            <p:ph idx="1"/>
          </p:nvPr>
        </p:nvSpPr>
        <p:spPr>
          <a:xfrm>
            <a:off x="365761" y="1737360"/>
            <a:ext cx="5145578" cy="4047778"/>
          </a:xfrm>
        </p:spPr>
        <p:txBody>
          <a:bodyPr/>
          <a:lstStyle/>
          <a:p>
            <a:pPr marL="0" indent="0">
              <a:buNone/>
            </a:pPr>
            <a:r>
              <a:rPr lang="en-US" b="1" dirty="0"/>
              <a:t>Experimental World</a:t>
            </a:r>
          </a:p>
          <a:p>
            <a:r>
              <a:rPr lang="en-US" dirty="0"/>
              <a:t>What is the tool’s intended use?</a:t>
            </a:r>
          </a:p>
          <a:p>
            <a:r>
              <a:rPr lang="en-US" dirty="0"/>
              <a:t>How does the tool work?</a:t>
            </a:r>
          </a:p>
          <a:p>
            <a:r>
              <a:rPr lang="en-US" dirty="0"/>
              <a:t>Will this damage the tool?</a:t>
            </a:r>
          </a:p>
          <a:p>
            <a:r>
              <a:rPr lang="en-US" dirty="0"/>
              <a:t>Will this damage the work piece?</a:t>
            </a:r>
          </a:p>
          <a:p>
            <a:r>
              <a:rPr lang="en-US" dirty="0"/>
              <a:t>Will I get a better result if I use a different tool?</a:t>
            </a:r>
          </a:p>
          <a:p>
            <a:r>
              <a:rPr lang="en-US" dirty="0"/>
              <a:t>Will a different tool be more efficient?</a:t>
            </a:r>
          </a:p>
          <a:p>
            <a:endParaRPr lang="en-US" dirty="0"/>
          </a:p>
        </p:txBody>
      </p:sp>
      <p:sp>
        <p:nvSpPr>
          <p:cNvPr id="4" name="Content Placeholder 2">
            <a:extLst>
              <a:ext uri="{FF2B5EF4-FFF2-40B4-BE49-F238E27FC236}">
                <a16:creationId xmlns:a16="http://schemas.microsoft.com/office/drawing/2014/main" id="{85BCDC36-FA50-8834-5FC1-32611BCE6444}"/>
              </a:ext>
            </a:extLst>
          </p:cNvPr>
          <p:cNvSpPr txBox="1">
            <a:spLocks/>
          </p:cNvSpPr>
          <p:nvPr/>
        </p:nvSpPr>
        <p:spPr bwMode="auto">
          <a:xfrm>
            <a:off x="6511623" y="1740130"/>
            <a:ext cx="514557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Computational World</a:t>
            </a:r>
          </a:p>
          <a:p>
            <a:r>
              <a:rPr lang="en-US" dirty="0"/>
              <a:t>If a function has 10 optional variables, you should know what each does and set each one.</a:t>
            </a:r>
          </a:p>
          <a:p>
            <a:r>
              <a:rPr lang="en-US" dirty="0"/>
              <a:t>If you design a library, make sure that users can learn how to use your tool.</a:t>
            </a:r>
          </a:p>
          <a:p>
            <a:r>
              <a:rPr lang="en-US" dirty="0"/>
              <a:t>Is it OK to use </a:t>
            </a:r>
            <a:r>
              <a:rPr lang="en-US" dirty="0" err="1"/>
              <a:t>Spack</a:t>
            </a:r>
            <a:r>
              <a:rPr lang="en-US" dirty="0"/>
              <a:t> and containers blindly?</a:t>
            </a:r>
          </a:p>
          <a:p>
            <a:pPr marL="0" indent="0">
              <a:buNone/>
            </a:pPr>
            <a:endParaRPr lang="en-US" dirty="0"/>
          </a:p>
        </p:txBody>
      </p:sp>
    </p:spTree>
    <p:extLst>
      <p:ext uri="{BB962C8B-B14F-4D97-AF65-F5344CB8AC3E}">
        <p14:creationId xmlns:p14="http://schemas.microsoft.com/office/powerpoint/2010/main" val="4245765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61D9-BB6B-6B85-F94B-BA9854A82DB6}"/>
              </a:ext>
            </a:extLst>
          </p:cNvPr>
          <p:cNvSpPr>
            <a:spLocks noGrp="1"/>
          </p:cNvSpPr>
          <p:nvPr>
            <p:ph type="title"/>
          </p:nvPr>
        </p:nvSpPr>
        <p:spPr/>
        <p:txBody>
          <a:bodyPr/>
          <a:lstStyle/>
          <a:p>
            <a:r>
              <a:rPr lang="en-US" dirty="0"/>
              <a:t>Know your tools: Example</a:t>
            </a:r>
          </a:p>
        </p:txBody>
      </p:sp>
      <p:sp>
        <p:nvSpPr>
          <p:cNvPr id="3" name="Content Placeholder 2">
            <a:extLst>
              <a:ext uri="{FF2B5EF4-FFF2-40B4-BE49-F238E27FC236}">
                <a16:creationId xmlns:a16="http://schemas.microsoft.com/office/drawing/2014/main" id="{697539F3-699D-1387-5F34-719A763151A1}"/>
              </a:ext>
            </a:extLst>
          </p:cNvPr>
          <p:cNvSpPr>
            <a:spLocks noGrp="1"/>
          </p:cNvSpPr>
          <p:nvPr>
            <p:ph idx="1"/>
          </p:nvPr>
        </p:nvSpPr>
        <p:spPr>
          <a:xfrm>
            <a:off x="365760" y="1212924"/>
            <a:ext cx="11369809" cy="4047778"/>
          </a:xfrm>
        </p:spPr>
        <p:txBody>
          <a:bodyPr/>
          <a:lstStyle/>
          <a:p>
            <a:r>
              <a:rPr lang="en-US" sz="1600" dirty="0"/>
              <a:t>Explicit software stack construction – don’t get it right by accident or coincidence</a:t>
            </a:r>
          </a:p>
          <a:p>
            <a:r>
              <a:rPr lang="en-US" sz="1600" dirty="0" err="1">
                <a:latin typeface="American Typewriter" panose="02090604020004020304" pitchFamily="18" charset="77"/>
              </a:rPr>
              <a:t>ldd</a:t>
            </a:r>
            <a:r>
              <a:rPr lang="en-US" sz="1600" dirty="0"/>
              <a:t> prints external dependencies</a:t>
            </a:r>
          </a:p>
          <a:p>
            <a:pPr lvl="1"/>
            <a:r>
              <a:rPr lang="en-US" sz="1200" dirty="0"/>
              <a:t>Include </a:t>
            </a:r>
            <a:r>
              <a:rPr lang="en-US" sz="1200" dirty="0" err="1">
                <a:latin typeface="American Typewriter" panose="02090604020004020304" pitchFamily="18" charset="77"/>
              </a:rPr>
              <a:t>ldd</a:t>
            </a:r>
            <a:r>
              <a:rPr lang="en-US" sz="1200" dirty="0"/>
              <a:t> output in build &amp; job logs</a:t>
            </a:r>
          </a:p>
        </p:txBody>
      </p:sp>
      <p:pic>
        <p:nvPicPr>
          <p:cNvPr id="12" name="Picture 11">
            <a:extLst>
              <a:ext uri="{FF2B5EF4-FFF2-40B4-BE49-F238E27FC236}">
                <a16:creationId xmlns:a16="http://schemas.microsoft.com/office/drawing/2014/main" id="{44938A38-ACCF-4E91-8716-136586A78232}"/>
              </a:ext>
            </a:extLst>
          </p:cNvPr>
          <p:cNvPicPr>
            <a:picLocks noChangeAspect="1"/>
          </p:cNvPicPr>
          <p:nvPr/>
        </p:nvPicPr>
        <p:blipFill>
          <a:blip r:embed="rId3"/>
          <a:stretch>
            <a:fillRect/>
          </a:stretch>
        </p:blipFill>
        <p:spPr>
          <a:xfrm>
            <a:off x="363096" y="3086100"/>
            <a:ext cx="5770828" cy="2879016"/>
          </a:xfrm>
          <a:prstGeom prst="rect">
            <a:avLst/>
          </a:prstGeom>
        </p:spPr>
      </p:pic>
      <p:sp>
        <p:nvSpPr>
          <p:cNvPr id="13" name="TextBox 12">
            <a:extLst>
              <a:ext uri="{FF2B5EF4-FFF2-40B4-BE49-F238E27FC236}">
                <a16:creationId xmlns:a16="http://schemas.microsoft.com/office/drawing/2014/main" id="{436730F7-8603-DC0C-FA4D-F33B2C968566}"/>
              </a:ext>
            </a:extLst>
          </p:cNvPr>
          <p:cNvSpPr txBox="1"/>
          <p:nvPr/>
        </p:nvSpPr>
        <p:spPr>
          <a:xfrm>
            <a:off x="360432" y="2652135"/>
            <a:ext cx="2804870" cy="433965"/>
          </a:xfrm>
          <a:prstGeom prst="rect">
            <a:avLst/>
          </a:prstGeom>
          <a:noFill/>
        </p:spPr>
        <p:txBody>
          <a:bodyPr wrap="none" lIns="118872" tIns="91440" rIns="118872" bIns="91440" rtlCol="0" anchor="ctr" anchorCtr="0">
            <a:spAutoFit/>
          </a:bodyPr>
          <a:lstStyle/>
          <a:p>
            <a:pPr algn="l">
              <a:lnSpc>
                <a:spcPct val="90000"/>
              </a:lnSpc>
            </a:pPr>
            <a:r>
              <a:rPr lang="en-US" dirty="0"/>
              <a:t>SW Environment at Build</a:t>
            </a:r>
          </a:p>
        </p:txBody>
      </p:sp>
      <p:pic>
        <p:nvPicPr>
          <p:cNvPr id="15" name="Picture 14">
            <a:extLst>
              <a:ext uri="{FF2B5EF4-FFF2-40B4-BE49-F238E27FC236}">
                <a16:creationId xmlns:a16="http://schemas.microsoft.com/office/drawing/2014/main" id="{C9D56E03-01A8-2180-D226-0F6681E697F2}"/>
              </a:ext>
            </a:extLst>
          </p:cNvPr>
          <p:cNvPicPr>
            <a:picLocks noChangeAspect="1"/>
          </p:cNvPicPr>
          <p:nvPr/>
        </p:nvPicPr>
        <p:blipFill>
          <a:blip r:embed="rId4"/>
          <a:stretch>
            <a:fillRect/>
          </a:stretch>
        </p:blipFill>
        <p:spPr>
          <a:xfrm>
            <a:off x="6094412" y="3086100"/>
            <a:ext cx="5803900" cy="2882900"/>
          </a:xfrm>
          <a:prstGeom prst="rect">
            <a:avLst/>
          </a:prstGeom>
        </p:spPr>
      </p:pic>
      <p:sp>
        <p:nvSpPr>
          <p:cNvPr id="16" name="TextBox 15">
            <a:extLst>
              <a:ext uri="{FF2B5EF4-FFF2-40B4-BE49-F238E27FC236}">
                <a16:creationId xmlns:a16="http://schemas.microsoft.com/office/drawing/2014/main" id="{F15900CE-5F4D-9982-38AC-2071FDEAC617}"/>
              </a:ext>
            </a:extLst>
          </p:cNvPr>
          <p:cNvSpPr txBox="1"/>
          <p:nvPr/>
        </p:nvSpPr>
        <p:spPr>
          <a:xfrm>
            <a:off x="6048000" y="2648251"/>
            <a:ext cx="3305007" cy="433965"/>
          </a:xfrm>
          <a:prstGeom prst="rect">
            <a:avLst/>
          </a:prstGeom>
          <a:noFill/>
        </p:spPr>
        <p:txBody>
          <a:bodyPr wrap="none" lIns="118872" tIns="91440" rIns="118872" bIns="91440" rtlCol="0" anchor="ctr" anchorCtr="0">
            <a:spAutoFit/>
          </a:bodyPr>
          <a:lstStyle/>
          <a:p>
            <a:pPr algn="l">
              <a:lnSpc>
                <a:spcPct val="90000"/>
              </a:lnSpc>
            </a:pPr>
            <a:r>
              <a:rPr lang="en-US" dirty="0"/>
              <a:t>SW Environment at Execution</a:t>
            </a:r>
          </a:p>
        </p:txBody>
      </p:sp>
      <p:cxnSp>
        <p:nvCxnSpPr>
          <p:cNvPr id="20" name="Straight Arrow Connector 19">
            <a:extLst>
              <a:ext uri="{FF2B5EF4-FFF2-40B4-BE49-F238E27FC236}">
                <a16:creationId xmlns:a16="http://schemas.microsoft.com/office/drawing/2014/main" id="{52D60200-CD9F-2347-665E-5CAD43BE7D23}"/>
              </a:ext>
            </a:extLst>
          </p:cNvPr>
          <p:cNvCxnSpPr>
            <a:cxnSpLocks/>
          </p:cNvCxnSpPr>
          <p:nvPr/>
        </p:nvCxnSpPr>
        <p:spPr>
          <a:xfrm flipH="1">
            <a:off x="4373880" y="2383404"/>
            <a:ext cx="609600" cy="9084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7ADB009-30CF-16B8-39B6-8CAFC61067F6}"/>
              </a:ext>
            </a:extLst>
          </p:cNvPr>
          <p:cNvSpPr txBox="1"/>
          <p:nvPr/>
        </p:nvSpPr>
        <p:spPr>
          <a:xfrm>
            <a:off x="4597331" y="2079885"/>
            <a:ext cx="3106235" cy="378565"/>
          </a:xfrm>
          <a:prstGeom prst="rect">
            <a:avLst/>
          </a:prstGeom>
          <a:noFill/>
        </p:spPr>
        <p:txBody>
          <a:bodyPr wrap="none" lIns="118872" tIns="91440" rIns="118872" bIns="91440" rtlCol="0" anchor="ctr" anchorCtr="0">
            <a:spAutoFit/>
          </a:bodyPr>
          <a:lstStyle/>
          <a:p>
            <a:pPr algn="l">
              <a:lnSpc>
                <a:spcPct val="90000"/>
              </a:lnSpc>
            </a:pPr>
            <a:r>
              <a:rPr lang="en-US" sz="1400" dirty="0"/>
              <a:t>Python needed by build system only</a:t>
            </a:r>
          </a:p>
        </p:txBody>
      </p:sp>
      <p:cxnSp>
        <p:nvCxnSpPr>
          <p:cNvPr id="25" name="Straight Connector 24">
            <a:extLst>
              <a:ext uri="{FF2B5EF4-FFF2-40B4-BE49-F238E27FC236}">
                <a16:creationId xmlns:a16="http://schemas.microsoft.com/office/drawing/2014/main" id="{7C82A519-7712-A138-4881-ADBFD3391A06}"/>
              </a:ext>
            </a:extLst>
          </p:cNvPr>
          <p:cNvCxnSpPr/>
          <p:nvPr/>
        </p:nvCxnSpPr>
        <p:spPr>
          <a:xfrm>
            <a:off x="800100" y="3970020"/>
            <a:ext cx="0" cy="45720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D67E670-FE62-36FC-1EB4-CE87C4E33DF2}"/>
              </a:ext>
            </a:extLst>
          </p:cNvPr>
          <p:cNvCxnSpPr>
            <a:cxnSpLocks/>
          </p:cNvCxnSpPr>
          <p:nvPr/>
        </p:nvCxnSpPr>
        <p:spPr>
          <a:xfrm>
            <a:off x="800100" y="4914900"/>
            <a:ext cx="0" cy="13716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CCF9729-BC73-83A5-7E10-734A15DD87CE}"/>
              </a:ext>
            </a:extLst>
          </p:cNvPr>
          <p:cNvCxnSpPr>
            <a:cxnSpLocks/>
          </p:cNvCxnSpPr>
          <p:nvPr/>
        </p:nvCxnSpPr>
        <p:spPr>
          <a:xfrm>
            <a:off x="800100" y="5417820"/>
            <a:ext cx="0" cy="22860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7B73C16-9D7C-9412-5C33-C7C5BFFC9C1A}"/>
              </a:ext>
            </a:extLst>
          </p:cNvPr>
          <p:cNvSpPr txBox="1"/>
          <p:nvPr/>
        </p:nvSpPr>
        <p:spPr>
          <a:xfrm>
            <a:off x="495914" y="3993255"/>
            <a:ext cx="304186"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FF0000"/>
                </a:solidFill>
              </a:rPr>
              <a:t>!</a:t>
            </a:r>
          </a:p>
        </p:txBody>
      </p:sp>
      <p:sp>
        <p:nvSpPr>
          <p:cNvPr id="31" name="TextBox 30">
            <a:extLst>
              <a:ext uri="{FF2B5EF4-FFF2-40B4-BE49-F238E27FC236}">
                <a16:creationId xmlns:a16="http://schemas.microsoft.com/office/drawing/2014/main" id="{C6C98DC4-92B2-FBF7-7AFD-875BBD1836FF}"/>
              </a:ext>
            </a:extLst>
          </p:cNvPr>
          <p:cNvSpPr txBox="1"/>
          <p:nvPr/>
        </p:nvSpPr>
        <p:spPr>
          <a:xfrm>
            <a:off x="495914" y="4785735"/>
            <a:ext cx="304186"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FF0000"/>
                </a:solidFill>
              </a:rPr>
              <a:t>!</a:t>
            </a:r>
          </a:p>
        </p:txBody>
      </p:sp>
      <p:sp>
        <p:nvSpPr>
          <p:cNvPr id="32" name="TextBox 31">
            <a:extLst>
              <a:ext uri="{FF2B5EF4-FFF2-40B4-BE49-F238E27FC236}">
                <a16:creationId xmlns:a16="http://schemas.microsoft.com/office/drawing/2014/main" id="{09D7F224-B538-6B92-709C-C9E15CED7272}"/>
              </a:ext>
            </a:extLst>
          </p:cNvPr>
          <p:cNvSpPr txBox="1"/>
          <p:nvPr/>
        </p:nvSpPr>
        <p:spPr>
          <a:xfrm>
            <a:off x="495914" y="5341995"/>
            <a:ext cx="304186"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FF0000"/>
                </a:solidFill>
              </a:rPr>
              <a:t>!</a:t>
            </a:r>
          </a:p>
        </p:txBody>
      </p:sp>
      <p:sp>
        <p:nvSpPr>
          <p:cNvPr id="33" name="TextBox 32">
            <a:extLst>
              <a:ext uri="{FF2B5EF4-FFF2-40B4-BE49-F238E27FC236}">
                <a16:creationId xmlns:a16="http://schemas.microsoft.com/office/drawing/2014/main" id="{80F18A2F-3E0E-AD96-86D9-391D74A1A788}"/>
              </a:ext>
            </a:extLst>
          </p:cNvPr>
          <p:cNvSpPr txBox="1"/>
          <p:nvPr/>
        </p:nvSpPr>
        <p:spPr>
          <a:xfrm>
            <a:off x="2270760" y="6208392"/>
            <a:ext cx="3379900" cy="378565"/>
          </a:xfrm>
          <a:prstGeom prst="rect">
            <a:avLst/>
          </a:prstGeom>
          <a:noFill/>
        </p:spPr>
        <p:txBody>
          <a:bodyPr wrap="none" lIns="118872" tIns="91440" rIns="118872" bIns="91440" rtlCol="0" anchor="ctr" anchorCtr="0">
            <a:spAutoFit/>
          </a:bodyPr>
          <a:lstStyle/>
          <a:p>
            <a:pPr algn="l">
              <a:lnSpc>
                <a:spcPct val="90000"/>
              </a:lnSpc>
            </a:pPr>
            <a:r>
              <a:rPr lang="en-US" sz="1400" dirty="0"/>
              <a:t>Yellow ellipses indicate snipped content</a:t>
            </a:r>
          </a:p>
        </p:txBody>
      </p:sp>
    </p:spTree>
    <p:extLst>
      <p:ext uri="{BB962C8B-B14F-4D97-AF65-F5344CB8AC3E}">
        <p14:creationId xmlns:p14="http://schemas.microsoft.com/office/powerpoint/2010/main" val="2503386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AE06C-9F3C-9217-C7B3-9FA0C260FA01}"/>
              </a:ext>
            </a:extLst>
          </p:cNvPr>
          <p:cNvSpPr>
            <a:spLocks noGrp="1"/>
          </p:cNvSpPr>
          <p:nvPr>
            <p:ph type="title"/>
          </p:nvPr>
        </p:nvSpPr>
        <p:spPr/>
        <p:txBody>
          <a:bodyPr/>
          <a:lstStyle/>
          <a:p>
            <a:r>
              <a:rPr lang="en-US" dirty="0"/>
              <a:t>Measure twice, cut once</a:t>
            </a:r>
          </a:p>
        </p:txBody>
      </p:sp>
      <p:sp>
        <p:nvSpPr>
          <p:cNvPr id="4" name="Content Placeholder 2">
            <a:extLst>
              <a:ext uri="{FF2B5EF4-FFF2-40B4-BE49-F238E27FC236}">
                <a16:creationId xmlns:a16="http://schemas.microsoft.com/office/drawing/2014/main" id="{2C6FC67E-CCBA-DE3F-AD5C-7D0D88344E66}"/>
              </a:ext>
            </a:extLst>
          </p:cNvPr>
          <p:cNvSpPr>
            <a:spLocks noGrp="1"/>
          </p:cNvSpPr>
          <p:nvPr>
            <p:ph idx="1"/>
          </p:nvPr>
        </p:nvSpPr>
        <p:spPr>
          <a:xfrm>
            <a:off x="365761" y="1737360"/>
            <a:ext cx="5145578" cy="4047778"/>
          </a:xfrm>
        </p:spPr>
        <p:txBody>
          <a:bodyPr/>
          <a:lstStyle/>
          <a:p>
            <a:pPr marL="0" indent="0">
              <a:buNone/>
            </a:pPr>
            <a:r>
              <a:rPr lang="en-US" b="1" dirty="0"/>
              <a:t>Experimental World</a:t>
            </a:r>
          </a:p>
          <a:p>
            <a:r>
              <a:rPr lang="en-US" dirty="0"/>
              <a:t>Some actions are not reversible</a:t>
            </a:r>
          </a:p>
          <a:p>
            <a:r>
              <a:rPr lang="en-US" dirty="0"/>
              <a:t>Think before you act</a:t>
            </a:r>
          </a:p>
          <a:p>
            <a:r>
              <a:rPr lang="en-US" dirty="0"/>
              <a:t>Slow down!</a:t>
            </a:r>
          </a:p>
          <a:p>
            <a:r>
              <a:rPr lang="en-US" dirty="0"/>
              <a:t>Don’t waste materials</a:t>
            </a:r>
          </a:p>
          <a:p>
            <a:r>
              <a:rPr lang="en-US" dirty="0"/>
              <a:t>Don’t waste time &amp; effort</a:t>
            </a:r>
          </a:p>
          <a:p>
            <a:endParaRPr lang="en-US" dirty="0"/>
          </a:p>
        </p:txBody>
      </p:sp>
      <p:sp>
        <p:nvSpPr>
          <p:cNvPr id="5" name="Content Placeholder 2">
            <a:extLst>
              <a:ext uri="{FF2B5EF4-FFF2-40B4-BE49-F238E27FC236}">
                <a16:creationId xmlns:a16="http://schemas.microsoft.com/office/drawing/2014/main" id="{5D4B9335-3FCA-6503-DD7C-20B134A081E5}"/>
              </a:ext>
            </a:extLst>
          </p:cNvPr>
          <p:cNvSpPr txBox="1">
            <a:spLocks/>
          </p:cNvSpPr>
          <p:nvPr/>
        </p:nvSpPr>
        <p:spPr bwMode="auto">
          <a:xfrm>
            <a:off x="6511623" y="1740130"/>
            <a:ext cx="514557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Computational World</a:t>
            </a:r>
          </a:p>
          <a:p>
            <a:r>
              <a:rPr lang="en-US" dirty="0"/>
              <a:t>Do appropriate level of planning</a:t>
            </a:r>
          </a:p>
          <a:p>
            <a:r>
              <a:rPr lang="en-US" dirty="0"/>
              <a:t>Don’t waste energy</a:t>
            </a:r>
          </a:p>
          <a:p>
            <a:r>
              <a:rPr lang="en-US" dirty="0"/>
              <a:t>Don’t waste core hours</a:t>
            </a:r>
          </a:p>
          <a:p>
            <a:r>
              <a:rPr lang="en-US" dirty="0"/>
              <a:t>Don’t produce bad data</a:t>
            </a:r>
          </a:p>
          <a:p>
            <a:r>
              <a:rPr lang="en-US" dirty="0"/>
              <a:t>Long-term efficiency</a:t>
            </a:r>
          </a:p>
          <a:p>
            <a:r>
              <a:rPr lang="en-US" dirty="0"/>
              <a:t>Maximize scientific impact</a:t>
            </a:r>
          </a:p>
        </p:txBody>
      </p:sp>
    </p:spTree>
    <p:extLst>
      <p:ext uri="{BB962C8B-B14F-4D97-AF65-F5344CB8AC3E}">
        <p14:creationId xmlns:p14="http://schemas.microsoft.com/office/powerpoint/2010/main" val="553021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09715-D2C2-73F0-C930-3D45C44AF700}"/>
              </a:ext>
            </a:extLst>
          </p:cNvPr>
          <p:cNvSpPr>
            <a:spLocks noGrp="1"/>
          </p:cNvSpPr>
          <p:nvPr>
            <p:ph type="title"/>
          </p:nvPr>
        </p:nvSpPr>
        <p:spPr/>
        <p:txBody>
          <a:bodyPr/>
          <a:lstStyle/>
          <a:p>
            <a:r>
              <a:rPr lang="en-US" dirty="0"/>
              <a:t>Clean your workspace</a:t>
            </a:r>
            <a:br>
              <a:rPr lang="en-US" dirty="0"/>
            </a:br>
            <a:r>
              <a:rPr lang="en-US" sz="2000" b="0" dirty="0"/>
              <a:t>Last 15 minutes of workday is for cleaning</a:t>
            </a:r>
          </a:p>
        </p:txBody>
      </p:sp>
      <p:sp>
        <p:nvSpPr>
          <p:cNvPr id="4" name="Content Placeholder 2">
            <a:extLst>
              <a:ext uri="{FF2B5EF4-FFF2-40B4-BE49-F238E27FC236}">
                <a16:creationId xmlns:a16="http://schemas.microsoft.com/office/drawing/2014/main" id="{64B59F6F-CFBD-AA50-42A5-DE34EBEFDF7E}"/>
              </a:ext>
            </a:extLst>
          </p:cNvPr>
          <p:cNvSpPr>
            <a:spLocks noGrp="1"/>
          </p:cNvSpPr>
          <p:nvPr>
            <p:ph idx="1"/>
          </p:nvPr>
        </p:nvSpPr>
        <p:spPr>
          <a:xfrm>
            <a:off x="365761" y="1737360"/>
            <a:ext cx="5145578" cy="4047778"/>
          </a:xfrm>
        </p:spPr>
        <p:txBody>
          <a:bodyPr/>
          <a:lstStyle/>
          <a:p>
            <a:pPr marL="0" indent="0">
              <a:buNone/>
            </a:pPr>
            <a:r>
              <a:rPr lang="en-US" b="1" dirty="0"/>
              <a:t>Experimental World</a:t>
            </a:r>
          </a:p>
          <a:p>
            <a:r>
              <a:rPr lang="en-US" dirty="0"/>
              <a:t>Leave a safe and clean area</a:t>
            </a:r>
          </a:p>
          <a:p>
            <a:r>
              <a:rPr lang="en-US" dirty="0"/>
              <a:t>Don’t lose tools or equipment</a:t>
            </a:r>
          </a:p>
          <a:p>
            <a:r>
              <a:rPr lang="en-US" dirty="0"/>
              <a:t>Prevent damage to tools &amp; equipment by others</a:t>
            </a:r>
          </a:p>
          <a:p>
            <a:r>
              <a:rPr lang="en-US" dirty="0"/>
              <a:t>Respect your tools &amp; clean them</a:t>
            </a:r>
          </a:p>
          <a:p>
            <a:r>
              <a:rPr lang="en-US" dirty="0"/>
              <a:t>Leave equipment in obvious state</a:t>
            </a:r>
          </a:p>
          <a:p>
            <a:endParaRPr lang="en-US" dirty="0"/>
          </a:p>
        </p:txBody>
      </p:sp>
      <p:sp>
        <p:nvSpPr>
          <p:cNvPr id="5" name="Content Placeholder 2">
            <a:extLst>
              <a:ext uri="{FF2B5EF4-FFF2-40B4-BE49-F238E27FC236}">
                <a16:creationId xmlns:a16="http://schemas.microsoft.com/office/drawing/2014/main" id="{1DE2A193-506E-1F4E-20F3-06F187CF7FE6}"/>
              </a:ext>
            </a:extLst>
          </p:cNvPr>
          <p:cNvSpPr txBox="1">
            <a:spLocks/>
          </p:cNvSpPr>
          <p:nvPr/>
        </p:nvSpPr>
        <p:spPr bwMode="auto">
          <a:xfrm>
            <a:off x="6511623" y="1740130"/>
            <a:ext cx="514557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Computational World</a:t>
            </a:r>
          </a:p>
          <a:p>
            <a:r>
              <a:rPr lang="en-US" dirty="0"/>
              <a:t>Write good commit messages</a:t>
            </a:r>
          </a:p>
          <a:p>
            <a:r>
              <a:rPr lang="en-US" dirty="0"/>
              <a:t>Maintain issues, PRs up-to-date, &amp; docs as you work</a:t>
            </a:r>
          </a:p>
          <a:p>
            <a:r>
              <a:rPr lang="en-US" dirty="0"/>
              <a:t>Don’t leave clones in undocumented intermediate state</a:t>
            </a:r>
          </a:p>
          <a:p>
            <a:r>
              <a:rPr lang="en-US" dirty="0"/>
              <a:t>Communicate bugs &amp; errors explicitly and obviously</a:t>
            </a:r>
          </a:p>
          <a:p>
            <a:pPr marL="0" indent="0">
              <a:buNone/>
            </a:pPr>
            <a:endParaRPr lang="en-US" dirty="0"/>
          </a:p>
          <a:p>
            <a:endParaRPr lang="en-US" b="1" dirty="0"/>
          </a:p>
        </p:txBody>
      </p:sp>
    </p:spTree>
    <p:extLst>
      <p:ext uri="{BB962C8B-B14F-4D97-AF65-F5344CB8AC3E}">
        <p14:creationId xmlns:p14="http://schemas.microsoft.com/office/powerpoint/2010/main" val="426886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090C7-16EB-89C7-DC5D-FCFF023B0BD0}"/>
              </a:ext>
            </a:extLst>
          </p:cNvPr>
          <p:cNvSpPr>
            <a:spLocks noGrp="1"/>
          </p:cNvSpPr>
          <p:nvPr>
            <p:ph type="title"/>
          </p:nvPr>
        </p:nvSpPr>
        <p:spPr/>
        <p:txBody>
          <a:bodyPr/>
          <a:lstStyle/>
          <a:p>
            <a:r>
              <a:rPr lang="en-US" dirty="0"/>
              <a:t>Experimental laboratory environment</a:t>
            </a:r>
          </a:p>
        </p:txBody>
      </p:sp>
      <p:sp>
        <p:nvSpPr>
          <p:cNvPr id="3" name="Content Placeholder 2">
            <a:extLst>
              <a:ext uri="{FF2B5EF4-FFF2-40B4-BE49-F238E27FC236}">
                <a16:creationId xmlns:a16="http://schemas.microsoft.com/office/drawing/2014/main" id="{A89CA5B2-D3EA-44A2-78F3-199F8270FCA2}"/>
              </a:ext>
            </a:extLst>
          </p:cNvPr>
          <p:cNvSpPr>
            <a:spLocks noGrp="1"/>
          </p:cNvSpPr>
          <p:nvPr>
            <p:ph idx="1"/>
          </p:nvPr>
        </p:nvSpPr>
        <p:spPr>
          <a:xfrm>
            <a:off x="365760" y="1242831"/>
            <a:ext cx="11369809" cy="4047778"/>
          </a:xfrm>
        </p:spPr>
        <p:txBody>
          <a:bodyPr/>
          <a:lstStyle/>
          <a:p>
            <a:r>
              <a:rPr lang="en-US" dirty="0"/>
              <a:t>In an experimental lab,</a:t>
            </a:r>
          </a:p>
          <a:p>
            <a:pPr lvl="1"/>
            <a:r>
              <a:rPr lang="en-US" dirty="0"/>
              <a:t>have all my tools at hand, clean, and ready for use,</a:t>
            </a:r>
          </a:p>
          <a:p>
            <a:pPr lvl="1"/>
            <a:r>
              <a:rPr lang="en-US" dirty="0"/>
              <a:t>know how to use my tools,</a:t>
            </a:r>
          </a:p>
          <a:p>
            <a:pPr lvl="1"/>
            <a:r>
              <a:rPr lang="en-US" dirty="0"/>
              <a:t>fully characterized and configured instrument, </a:t>
            </a:r>
          </a:p>
          <a:p>
            <a:pPr lvl="1"/>
            <a:r>
              <a:rPr lang="en-US" dirty="0"/>
              <a:t>understand broken or underperforming instrument performance, and</a:t>
            </a:r>
          </a:p>
          <a:p>
            <a:pPr lvl="1"/>
            <a:r>
              <a:rPr lang="en-US" dirty="0"/>
              <a:t>I want to take comprehensive lab notes quickly and easily.</a:t>
            </a:r>
          </a:p>
          <a:p>
            <a:pPr marL="346075" lvl="1" indent="0">
              <a:buNone/>
            </a:pPr>
            <a:endParaRPr lang="en-US" dirty="0"/>
          </a:p>
          <a:p>
            <a:pPr marL="0" indent="0" algn="ctr">
              <a:buNone/>
            </a:pPr>
            <a:r>
              <a:rPr lang="en-US" b="1" dirty="0"/>
              <a:t>The Goal</a:t>
            </a:r>
          </a:p>
          <a:p>
            <a:pPr marL="0" indent="0" algn="ctr">
              <a:buNone/>
            </a:pPr>
            <a:r>
              <a:rPr lang="en-US" dirty="0"/>
              <a:t>Concentrate on acquiring data, analyzing the data, drawing conclusions, designing next steps, and recording the work for reproducibility.</a:t>
            </a:r>
          </a:p>
        </p:txBody>
      </p:sp>
    </p:spTree>
    <p:extLst>
      <p:ext uri="{BB962C8B-B14F-4D97-AF65-F5344CB8AC3E}">
        <p14:creationId xmlns:p14="http://schemas.microsoft.com/office/powerpoint/2010/main" val="138566744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8816</TotalTime>
  <Words>3530</Words>
  <Application>Microsoft Macintosh PowerPoint</Application>
  <PresentationFormat>Custom</PresentationFormat>
  <Paragraphs>345</Paragraphs>
  <Slides>30</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American Typewriter</vt:lpstr>
      <vt:lpstr>Arial</vt:lpstr>
      <vt:lpstr>Arial Black</vt:lpstr>
      <vt:lpstr>Calibri</vt:lpstr>
      <vt:lpstr>Presentations (Wide Screen)</vt:lpstr>
      <vt:lpstr>Managing Computational Experiments</vt:lpstr>
      <vt:lpstr>TODO: Add license page in accord with official process</vt:lpstr>
      <vt:lpstr>My high-level experience</vt:lpstr>
      <vt:lpstr>We never discussed the W in DIKUW! The accumulated wisdom of a community</vt:lpstr>
      <vt:lpstr>Know your tools</vt:lpstr>
      <vt:lpstr>Know your tools: Example</vt:lpstr>
      <vt:lpstr>Measure twice, cut once</vt:lpstr>
      <vt:lpstr>Clean your workspace Last 15 minutes of workday is for cleaning</vt:lpstr>
      <vt:lpstr>Experimental laboratory environment</vt:lpstr>
      <vt:lpstr>Computational laboratory environments</vt:lpstr>
      <vt:lpstr>A system of repositories</vt:lpstr>
      <vt:lpstr>Constructing computational lab environment Start from the bottom</vt:lpstr>
      <vt:lpstr>Documentation</vt:lpstr>
      <vt:lpstr>Documentation: READMEs</vt:lpstr>
      <vt:lpstr>Documentation: Version Control Tools</vt:lpstr>
      <vt:lpstr>Documentation: Data context &amp; metadata</vt:lpstr>
      <vt:lpstr>Documentation: Jupyter notebooks</vt:lpstr>
      <vt:lpstr>Is this working?</vt:lpstr>
      <vt:lpstr>PowerPoint Presentation</vt:lpstr>
      <vt:lpstr>Why do you need to plan?</vt:lpstr>
      <vt:lpstr>Why do you need to plan?</vt:lpstr>
      <vt:lpstr>Why do you need to plan?</vt:lpstr>
      <vt:lpstr>How do you plan</vt:lpstr>
      <vt:lpstr>How do you plan</vt:lpstr>
      <vt:lpstr>Story of one simulation campaign</vt:lpstr>
      <vt:lpstr>Preparation Steps</vt:lpstr>
      <vt:lpstr>Preparation Steps</vt:lpstr>
      <vt:lpstr>Preparation Steps</vt:lpstr>
      <vt:lpstr>Preparation Steps</vt:lpstr>
      <vt:lpstr>Summary, Takeaway and Resources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Jared O'Neal</cp:lastModifiedBy>
  <cp:revision>991</cp:revision>
  <cp:lastPrinted>2017-11-02T18:35:01Z</cp:lastPrinted>
  <dcterms:created xsi:type="dcterms:W3CDTF">2018-11-06T17:28:56Z</dcterms:created>
  <dcterms:modified xsi:type="dcterms:W3CDTF">2022-08-03T17:24:28Z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