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256" r:id="rId5"/>
    <p:sldId id="321" r:id="rId6"/>
    <p:sldId id="323" r:id="rId7"/>
    <p:sldId id="322" r:id="rId8"/>
    <p:sldId id="349" r:id="rId9"/>
    <p:sldId id="325" r:id="rId10"/>
    <p:sldId id="326" r:id="rId11"/>
    <p:sldId id="327" r:id="rId12"/>
    <p:sldId id="328" r:id="rId13"/>
    <p:sldId id="329" r:id="rId14"/>
    <p:sldId id="330" r:id="rId15"/>
    <p:sldId id="332" r:id="rId16"/>
    <p:sldId id="331" r:id="rId17"/>
    <p:sldId id="336" r:id="rId18"/>
    <p:sldId id="346" r:id="rId19"/>
    <p:sldId id="338" r:id="rId20"/>
    <p:sldId id="345" r:id="rId21"/>
    <p:sldId id="335" r:id="rId22"/>
    <p:sldId id="342" r:id="rId23"/>
    <p:sldId id="343" r:id="rId24"/>
    <p:sldId id="339" r:id="rId25"/>
    <p:sldId id="344" r:id="rId26"/>
    <p:sldId id="348" r:id="rId27"/>
    <p:sldId id="347"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75602" autoAdjust="0"/>
  </p:normalViewPr>
  <p:slideViewPr>
    <p:cSldViewPr snapToGrid="0" showGuides="1">
      <p:cViewPr varScale="1">
        <p:scale>
          <a:sx n="120" d="100"/>
          <a:sy n="120" d="100"/>
        </p:scale>
        <p:origin x="1968"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some sort of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that this is also known as debriefing.</a:t>
            </a:r>
          </a:p>
          <a:p>
            <a:endParaRPr lang="en-US" dirty="0"/>
          </a:p>
          <a:p>
            <a:r>
              <a:rPr lang="en-US" dirty="0"/>
              <a:t>When we go through experiences we can grow and improve.  But processes exist to help us maximize that growth and improvement.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documents are alike.</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why the bad is indeed bad.</a:t>
            </a:r>
          </a:p>
          <a:p>
            <a:pPr marL="171450" indent="-171450">
              <a:buFont typeface="Arial" panose="020B0604020202020204" pitchFamily="34" charset="0"/>
              <a:buChar char="•"/>
            </a:pPr>
            <a:r>
              <a:rPr lang="en-US" dirty="0"/>
              <a:t>Not at all comprehensive.</a:t>
            </a:r>
          </a:p>
          <a:p>
            <a:pPr marL="171450" indent="-171450">
              <a:buFont typeface="Arial" panose="020B0604020202020204" pitchFamily="34" charset="0"/>
              <a:buChar char="•"/>
            </a:pPr>
            <a:r>
              <a:rPr lang="en-US" dirty="0"/>
              <a:t>Don’t explain what the bug is.</a:t>
            </a:r>
          </a:p>
          <a:p>
            <a:pPr marL="171450" indent="-171450">
              <a:buFont typeface="Arial" panose="020B0604020202020204" pitchFamily="34" charset="0"/>
              <a:buChar char="•"/>
            </a:pPr>
            <a:r>
              <a:rPr lang="en-US" dirty="0"/>
              <a:t>Didn’t explain what library nor what the issue was with the bug.</a:t>
            </a:r>
          </a:p>
          <a:p>
            <a:pPr marL="171450" indent="-171450">
              <a:buFont typeface="Arial" panose="020B0604020202020204" pitchFamily="34" charset="0"/>
              <a:buChar char="•"/>
            </a:pPr>
            <a:r>
              <a:rPr lang="en-US" dirty="0"/>
              <a:t>Didn’t explain if tests were failing before and if so, which and how.</a:t>
            </a:r>
          </a:p>
          <a:p>
            <a:pPr marL="171450" indent="-171450">
              <a:buFont typeface="Arial" panose="020B0604020202020204" pitchFamily="34" charset="0"/>
              <a:buChar char="•"/>
            </a:pPr>
            <a:r>
              <a:rPr lang="en-US" dirty="0"/>
              <a:t>It was a lot of work.  Some details about how the debugging progressed my be useful for others or for future me.  If we had done this well, such notes might serve as a procedure for finding similar bugs in the future.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filtered lab notebook is from the instrument CRIRES+.  You have a team that has worked on the science verification and interfacing with public (user manual, tools), a team that works on data analysis pipelines (pipeline changes), a distributed team that works on the hardware.  We can imagine that each team maintained a true lab notebook for their work.  These were then filtered and merged for the consumption by public.  </a:t>
            </a:r>
          </a:p>
          <a:p>
            <a:endParaRPr lang="en-US" dirty="0"/>
          </a:p>
          <a:p>
            <a:r>
              <a:rPr lang="en-US" dirty="0"/>
              <a:t>The filtering should not be too strong as one cannot know what details are necessary for all the public scientists to do their work.</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213378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if any of the attendees ever sensed in their gut that things were not being done sufficiently cleanly or well.  Does this notion of inventing techniques resonate with them?  Have you reinvented the wheel?</a:t>
            </a:r>
          </a:p>
          <a:p>
            <a:endParaRPr lang="en-US" dirty="0"/>
          </a:p>
          <a:p>
            <a:r>
              <a:rPr lang="en-US" dirty="0"/>
              <a:t>Is this surprising to anyone?  Does anyone already use something akin to a lab notebook?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 next three slides are a review of what is done and what could be done.  The point is to start to understand what we want and what we don’t want.  It’s also to understand some of the difficulties that we face.</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021161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tried playing around with multiple different non-ELN tools to adapt them to my needs.  To date, Microsoft OneNote was the closest to what I expect and need, but still fell short.</a:t>
            </a:r>
          </a:p>
          <a:p>
            <a:endParaRPr lang="en-US" dirty="0"/>
          </a:p>
          <a:p>
            <a:r>
              <a:rPr lang="en-US" dirty="0"/>
              <a:t>I, and I have seen others, end up jumping around, which might work if done well, but could make life harder.</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675372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this slide is a cliffhanger.  We will explore this topic and attempt to answer these questions in the next talk.  Also, be frank and explain that I am presently in the process of re-inventing the wheel and don’t necessarily know the answers to these questions.</a:t>
            </a:r>
          </a:p>
          <a:p>
            <a:endParaRPr lang="en-US" dirty="0"/>
          </a:p>
          <a:p>
            <a:r>
              <a:rPr lang="en-US" dirty="0"/>
              <a:t>If we scatter notes across multiple tools, how do we and should we be able to combine them into something that looks like an actual lab notebook?</a:t>
            </a:r>
          </a:p>
          <a:p>
            <a:endParaRPr lang="en-US" dirty="0"/>
          </a:p>
          <a:p>
            <a:r>
              <a:rPr lang="en-US" dirty="0"/>
              <a:t>I would imagine that many SW engineers would say that this commit message is not great.  In fact GitHub and GitLab often tell me that my messages don’t conform to best practices.</a:t>
            </a:r>
          </a:p>
          <a:p>
            <a:endParaRPr lang="en-US" dirty="0"/>
          </a:p>
          <a:p>
            <a:r>
              <a:rPr lang="en-US" dirty="0"/>
              <a:t>The git commit message is not just about recording changes.  I want it to encapsulate the state of my brain a bit so that I can reload it into my brain if I need to study or revisit the commit.  If I’m hunting for a bug, I want to know how I tested code to understand how a bug was undetected.  These messages can also help me design a set of manual testing in the future.  Therefore, this is as much of a communication to other developers as it is a communication to myself.</a:t>
            </a:r>
          </a:p>
          <a:p>
            <a:endParaRPr lang="en-US" dirty="0"/>
          </a:p>
          <a:p>
            <a:r>
              <a:rPr lang="en-US" dirty="0"/>
              <a:t>Rereading my commit messages as a first part of a code review helps me load the chronology and the big picture.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assume that there are areas of computational science (e.g., nuclear science and engineering, simulations that aid in designing life critical systems such as planes).  This is what I mentioned at the beginning of the talk.  Rather than search out differences, we need to search out </a:t>
            </a:r>
            <a:r>
              <a:rPr lang="en-US" dirty="0" err="1"/>
              <a:t>similiarities</a:t>
            </a:r>
            <a:r>
              <a:rPr lang="en-US" dirty="0"/>
              <a:t> when we talk with people from different disciplines and sub-disciplines.  Ask them about the pain points related to doing low-level foundational science and how they try to overcome them.   Yes, we are reinventing the wheel, but hopefully we can do so quickly and successfully by sharing with and learning from others.</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90868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should give them context for understanding my point of view.  Emphasize that one main point of this talk is to maintain an open mind when talking to people whose work is slightly different.  Therefore, if role is different from yours, don’t assume that what I will say is useless.  Rather, search out similarities rather than differences.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Physics was mostly about designing, constructing, all aspects of scientific data including data analysis.</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Observatory was working to ensure high-quality results with full context so that public can do science</a:t>
            </a:r>
          </a:p>
          <a:p>
            <a:endParaRPr lang="en-US" dirty="0"/>
          </a:p>
          <a:p>
            <a:pPr marL="171450" indent="-171450">
              <a:buFont typeface="Arial" panose="020B0604020202020204" pitchFamily="34" charset="0"/>
              <a:buChar char="•"/>
            </a:pPr>
            <a:r>
              <a:rPr lang="en-US" dirty="0"/>
              <a:t>While my experimental background was closer to R&amp;D, the laboratory work was clearly more about operations - Paranal is a science factory.  This is different in some ways, very rigorous, and at a very large scale.  To adapt ideas/tips/tricks/tools for observatory, there needs to be some simplification.</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 of working on scientific instrumentation is understanding how the data is generated and therefore understanding how to correctly and rigorously analyze data and draw conclusions from data.</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Emphasize that implicit in this is my belief that developing scientific software is developing a scientific instrument.  How many people share this view?  If not, how do people view their software and how they use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795729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22618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not it’s the DIKW pyramid.  For instance, I often times no longer see understanding included.  I don’t know much beyond this classification, but find the classification to be quite useful.</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r>
              <a:rPr lang="en-US" dirty="0"/>
              <a:t>It’s hard to define understanding.  I have just written down my best guesses.</a:t>
            </a:r>
          </a:p>
          <a:p>
            <a:endParaRPr lang="en-US" dirty="0"/>
          </a:p>
          <a:p>
            <a:r>
              <a:rPr lang="en-US" dirty="0"/>
              <a:t>I didn’t use the given timeseries information to derive this knowledge.  Someone with understanding of meteorology did. </a:t>
            </a:r>
            <a:r>
              <a:rPr lang="en-US" dirty="0" err="1"/>
              <a:t>Tthey</a:t>
            </a:r>
            <a:r>
              <a:rPr lang="en-US" dirty="0"/>
              <a:t> have a deep understanding derived from years of study and experience. However, that person presented and communicated the knowledge for consumption by those without understanding.</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explain some of the difficulties that occur when a git expert is forced to use a workflow designed for a team with only git knowledge.  They aren’t allowed to work in a more powerful, efficient, and effective way.  If they do work in their powerful, they can upset all those with insufficient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5394955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www.eso.org/sci/facilities/paranal/instruments/crires/new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bssw.io/blog_posts/hpc-and-the-lab-manager" TargetMode="External"/><Relationship Id="rId1" Type="http://schemas.openxmlformats.org/officeDocument/2006/relationships/slideLayout" Target="../slideLayouts/slideLayout3.xml"/><Relationship Id="rId5" Type="http://schemas.openxmlformats.org/officeDocument/2006/relationships/hyperlink" Target="https://www.nature.com/articles/d41586-018-05895-3" TargetMode="External"/><Relationship Id="rId4" Type="http://schemas.openxmlformats.org/officeDocument/2006/relationships/hyperlink" Target="https://files.eric.ed.gov/fulltext/ED344734.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 Journey Toward Lab Notebooks</a:t>
            </a:r>
            <a:br>
              <a:rPr lang="en-US" dirty="0"/>
            </a:br>
            <a:r>
              <a:rPr lang="en-US" sz="2000" b="0" dirty="0"/>
              <a:t>One ex-experimentalist’s perspective</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6543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369332"/>
          </a:xfrm>
        </p:spPr>
        <p:txBody>
          <a:bodyPr/>
          <a:lstStyle/>
          <a:p>
            <a:r>
              <a:rPr lang="en-US" dirty="0"/>
              <a:t>Contributors: Jared O’Neal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36B9-6C84-3FAA-9EB8-F4892CA417F6}"/>
              </a:ext>
            </a:extLst>
          </p:cNvPr>
          <p:cNvSpPr>
            <a:spLocks noGrp="1"/>
          </p:cNvSpPr>
          <p:nvPr>
            <p:ph type="title"/>
          </p:nvPr>
        </p:nvSpPr>
        <p:spPr/>
        <p:txBody>
          <a:bodyPr/>
          <a:lstStyle/>
          <a:p>
            <a:r>
              <a:rPr lang="en-US" dirty="0"/>
              <a:t>Sometimes we just want “good enough”</a:t>
            </a:r>
            <a:br>
              <a:rPr lang="en-US" dirty="0"/>
            </a:br>
            <a:endParaRPr lang="en-US" dirty="0"/>
          </a:p>
        </p:txBody>
      </p:sp>
      <p:sp>
        <p:nvSpPr>
          <p:cNvPr id="3" name="Content Placeholder 2">
            <a:extLst>
              <a:ext uri="{FF2B5EF4-FFF2-40B4-BE49-F238E27FC236}">
                <a16:creationId xmlns:a16="http://schemas.microsoft.com/office/drawing/2014/main" id="{91CD74C3-5BD5-8A90-67BE-B26792277680}"/>
              </a:ext>
            </a:extLst>
          </p:cNvPr>
          <p:cNvSpPr>
            <a:spLocks noGrp="1"/>
          </p:cNvSpPr>
          <p:nvPr>
            <p:ph idx="1"/>
          </p:nvPr>
        </p:nvSpPr>
        <p:spPr/>
        <p:txBody>
          <a:bodyPr/>
          <a:lstStyle/>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in git requires minimal git </a:t>
            </a:r>
            <a:r>
              <a:rPr lang="en-US" b="1" dirty="0"/>
              <a:t>knowledge</a:t>
            </a:r>
          </a:p>
          <a:p>
            <a:pPr lvl="1"/>
            <a:r>
              <a:rPr lang="en-US" dirty="0"/>
              <a:t>This git workflow should protect code so that we can’t do damage</a:t>
            </a:r>
          </a:p>
          <a:p>
            <a:pPr lvl="1"/>
            <a:r>
              <a:rPr lang="en-US" dirty="0"/>
              <a:t>Focus on the development/testing and not on git</a:t>
            </a:r>
          </a:p>
          <a:p>
            <a:pPr lvl="1"/>
            <a:r>
              <a:rPr lang="en-US" dirty="0"/>
              <a:t>Lower barrier for newcomers</a:t>
            </a:r>
          </a:p>
          <a:p>
            <a:endParaRPr lang="en-US" dirty="0"/>
          </a:p>
        </p:txBody>
      </p:sp>
    </p:spTree>
    <p:extLst>
      <p:ext uri="{BB962C8B-B14F-4D97-AF65-F5344CB8AC3E}">
        <p14:creationId xmlns:p14="http://schemas.microsoft.com/office/powerpoint/2010/main" val="240860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about knowledge management.</a:t>
            </a:r>
          </a:p>
          <a:p>
            <a:r>
              <a:rPr lang="en-US" dirty="0"/>
              <a:t>Performing scientific work including developing/maintaining scientific instruments can benefit from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5085977"/>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An 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Take the time to study the experience to create and capture knowledge so that we can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268073"/>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1102412"/>
            <a:ext cx="10536470" cy="4955203"/>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was an “automated” process at the observatory, and</a:t>
            </a:r>
          </a:p>
          <a:p>
            <a:pPr marL="285750" indent="-285750">
              <a:buFont typeface="Arial" panose="020B0604020202020204" pitchFamily="34" charset="0"/>
              <a:buChar char="•"/>
            </a:pPr>
            <a:r>
              <a:rPr lang="en-US" sz="2000" dirty="0"/>
              <a:t>a tool for preventing scientific fraud and for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(e.g., motivation, reasoning, conclusions).</a:t>
            </a:r>
          </a:p>
          <a:p>
            <a:pPr marL="342900" indent="-342900">
              <a:buFont typeface="Arial" panose="020B0604020202020204" pitchFamily="34" charset="0"/>
              <a:buChar char="•"/>
            </a:pPr>
            <a:endParaRPr lang="en-US" sz="2000" dirty="0"/>
          </a:p>
          <a:p>
            <a:pPr algn="ctr">
              <a:lnSpc>
                <a:spcPct val="90000"/>
              </a:lnSpc>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206618"/>
            <a:ext cx="4955011" cy="1929759"/>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Need to identify and resolve bug.</a:t>
            </a:r>
          </a:p>
          <a:p>
            <a:pPr algn="l">
              <a:lnSpc>
                <a:spcPct val="90000"/>
              </a:lnSpc>
            </a:pPr>
            <a:r>
              <a:rPr lang="en-US" dirty="0"/>
              <a:t>8:47 pm - Solved it!  Problem was with library.</a:t>
            </a:r>
          </a:p>
          <a:p>
            <a:pPr algn="l">
              <a:lnSpc>
                <a:spcPct val="90000"/>
              </a:lnSpc>
            </a:pPr>
            <a:r>
              <a:rPr lang="en-US" dirty="0"/>
              <a:t>              - All tests passing again.</a:t>
            </a:r>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B951-67DB-4419-93FD-4CAD47176224}"/>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5C86F130-DE76-7359-06FA-B27539011EC1}"/>
              </a:ext>
            </a:extLst>
          </p:cNvPr>
          <p:cNvSpPr>
            <a:spLocks noGrp="1"/>
          </p:cNvSpPr>
          <p:nvPr>
            <p:ph idx="1"/>
          </p:nvPr>
        </p:nvSpPr>
        <p:spPr>
          <a:xfrm>
            <a:off x="367091" y="1046886"/>
            <a:ext cx="11369809" cy="4047778"/>
          </a:xfrm>
        </p:spPr>
        <p:txBody>
          <a:bodyPr/>
          <a:lstStyle/>
          <a:p>
            <a:r>
              <a:rPr lang="en-US" sz="2000" dirty="0"/>
              <a:t>Lab notebooks to record work done on instrument</a:t>
            </a:r>
          </a:p>
          <a:p>
            <a:r>
              <a:rPr lang="en-US" sz="2000" dirty="0"/>
              <a:t>Lab notebooks to record acquisition of data</a:t>
            </a:r>
          </a:p>
          <a:p>
            <a:r>
              <a:rPr lang="en-US" sz="2000" b="1" dirty="0"/>
              <a:t>Filtered</a:t>
            </a:r>
            <a:r>
              <a:rPr lang="en-US" sz="2000" dirty="0"/>
              <a:t> lab notebook for users – higher up the hierarchy</a:t>
            </a:r>
          </a:p>
        </p:txBody>
      </p:sp>
      <p:pic>
        <p:nvPicPr>
          <p:cNvPr id="5" name="Picture 4">
            <a:extLst>
              <a:ext uri="{FF2B5EF4-FFF2-40B4-BE49-F238E27FC236}">
                <a16:creationId xmlns:a16="http://schemas.microsoft.com/office/drawing/2014/main" id="{165DF1E6-57EE-EE4F-D378-1F1E7128CB25}"/>
              </a:ext>
            </a:extLst>
          </p:cNvPr>
          <p:cNvPicPr>
            <a:picLocks noChangeAspect="1"/>
          </p:cNvPicPr>
          <p:nvPr/>
        </p:nvPicPr>
        <p:blipFill>
          <a:blip r:embed="rId3"/>
          <a:stretch>
            <a:fillRect/>
          </a:stretch>
        </p:blipFill>
        <p:spPr>
          <a:xfrm>
            <a:off x="408175" y="2741965"/>
            <a:ext cx="11372473" cy="3329934"/>
          </a:xfrm>
          <a:prstGeom prst="rect">
            <a:avLst/>
          </a:prstGeom>
        </p:spPr>
      </p:pic>
      <p:sp>
        <p:nvSpPr>
          <p:cNvPr id="6" name="TextBox 5">
            <a:extLst>
              <a:ext uri="{FF2B5EF4-FFF2-40B4-BE49-F238E27FC236}">
                <a16:creationId xmlns:a16="http://schemas.microsoft.com/office/drawing/2014/main" id="{2A061F78-B910-0B84-FDDE-E692607A67D2}"/>
              </a:ext>
            </a:extLst>
          </p:cNvPr>
          <p:cNvSpPr txBox="1"/>
          <p:nvPr/>
        </p:nvSpPr>
        <p:spPr>
          <a:xfrm>
            <a:off x="4015508" y="2524982"/>
            <a:ext cx="4157805" cy="433965"/>
          </a:xfrm>
          <a:prstGeom prst="rect">
            <a:avLst/>
          </a:prstGeom>
          <a:noFill/>
        </p:spPr>
        <p:txBody>
          <a:bodyPr wrap="none" lIns="118872" tIns="91440" rIns="118872" bIns="91440" rtlCol="0" anchor="ctr" anchorCtr="0">
            <a:spAutoFit/>
          </a:bodyPr>
          <a:lstStyle/>
          <a:p>
            <a:pPr algn="l">
              <a:lnSpc>
                <a:spcPct val="90000"/>
              </a:lnSpc>
            </a:pPr>
            <a:r>
              <a:rPr lang="en-US" dirty="0"/>
              <a:t>From the </a:t>
            </a:r>
            <a:r>
              <a:rPr lang="en-US" dirty="0">
                <a:hlinkClick r:id="rId4"/>
              </a:rPr>
              <a:t>CRIRES+ News (ESO)</a:t>
            </a:r>
            <a:r>
              <a:rPr lang="en-US" dirty="0"/>
              <a:t> page</a:t>
            </a:r>
          </a:p>
        </p:txBody>
      </p:sp>
      <p:cxnSp>
        <p:nvCxnSpPr>
          <p:cNvPr id="7" name="Straight Arrow Connector 6">
            <a:extLst>
              <a:ext uri="{FF2B5EF4-FFF2-40B4-BE49-F238E27FC236}">
                <a16:creationId xmlns:a16="http://schemas.microsoft.com/office/drawing/2014/main" id="{C63BC0F0-6574-B496-52C2-E4D872815F5D}"/>
              </a:ext>
            </a:extLst>
          </p:cNvPr>
          <p:cNvCxnSpPr>
            <a:cxnSpLocks/>
          </p:cNvCxnSpPr>
          <p:nvPr/>
        </p:nvCxnSpPr>
        <p:spPr>
          <a:xfrm flipH="1" flipV="1">
            <a:off x="5166360" y="6050280"/>
            <a:ext cx="220980" cy="312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24FB57D-760B-1116-DD61-3CD63BFC4E82}"/>
              </a:ext>
            </a:extLst>
          </p:cNvPr>
          <p:cNvSpPr txBox="1"/>
          <p:nvPr/>
        </p:nvSpPr>
        <p:spPr>
          <a:xfrm>
            <a:off x="4856368" y="6281804"/>
            <a:ext cx="1169807" cy="350865"/>
          </a:xfrm>
          <a:prstGeom prst="rect">
            <a:avLst/>
          </a:prstGeom>
          <a:noFill/>
        </p:spPr>
        <p:txBody>
          <a:bodyPr wrap="none" lIns="118872" tIns="91440" rIns="118872" bIns="91440" rtlCol="0" anchor="ctr" anchorCtr="0">
            <a:spAutoFit/>
          </a:bodyPr>
          <a:lstStyle/>
          <a:p>
            <a:pPr algn="l">
              <a:lnSpc>
                <a:spcPct val="90000"/>
              </a:lnSpc>
            </a:pPr>
            <a:r>
              <a:rPr lang="en-US" sz="1200" dirty="0"/>
              <a:t>Science team</a:t>
            </a:r>
          </a:p>
        </p:txBody>
      </p:sp>
      <p:sp>
        <p:nvSpPr>
          <p:cNvPr id="10" name="TextBox 9">
            <a:extLst>
              <a:ext uri="{FF2B5EF4-FFF2-40B4-BE49-F238E27FC236}">
                <a16:creationId xmlns:a16="http://schemas.microsoft.com/office/drawing/2014/main" id="{F948E01E-207D-4CAE-A083-779CA543001C}"/>
              </a:ext>
            </a:extLst>
          </p:cNvPr>
          <p:cNvSpPr txBox="1"/>
          <p:nvPr/>
        </p:nvSpPr>
        <p:spPr>
          <a:xfrm>
            <a:off x="6250828" y="5460249"/>
            <a:ext cx="1544910" cy="350865"/>
          </a:xfrm>
          <a:prstGeom prst="rect">
            <a:avLst/>
          </a:prstGeom>
          <a:noFill/>
        </p:spPr>
        <p:txBody>
          <a:bodyPr wrap="none" lIns="118872" tIns="91440" rIns="118872" bIns="91440" rtlCol="0" anchor="ctr" anchorCtr="0">
            <a:spAutoFit/>
          </a:bodyPr>
          <a:lstStyle/>
          <a:p>
            <a:pPr algn="l">
              <a:lnSpc>
                <a:spcPct val="90000"/>
              </a:lnSpc>
            </a:pPr>
            <a:r>
              <a:rPr lang="en-US" sz="1200" dirty="0"/>
              <a:t>Data analysis team</a:t>
            </a:r>
          </a:p>
        </p:txBody>
      </p:sp>
      <p:cxnSp>
        <p:nvCxnSpPr>
          <p:cNvPr id="12" name="Straight Arrow Connector 11">
            <a:extLst>
              <a:ext uri="{FF2B5EF4-FFF2-40B4-BE49-F238E27FC236}">
                <a16:creationId xmlns:a16="http://schemas.microsoft.com/office/drawing/2014/main" id="{A63E753B-D971-7587-F389-5E0840348E99}"/>
              </a:ext>
            </a:extLst>
          </p:cNvPr>
          <p:cNvCxnSpPr>
            <a:stCxn id="10" idx="1"/>
          </p:cNvCxnSpPr>
          <p:nvPr/>
        </p:nvCxnSpPr>
        <p:spPr>
          <a:xfrm flipH="1">
            <a:off x="4145280" y="5635682"/>
            <a:ext cx="2105548" cy="102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89D75E1-B860-6118-599A-F0AAB770B8DF}"/>
              </a:ext>
            </a:extLst>
          </p:cNvPr>
          <p:cNvSpPr txBox="1"/>
          <p:nvPr/>
        </p:nvSpPr>
        <p:spPr>
          <a:xfrm>
            <a:off x="8392048" y="3197109"/>
            <a:ext cx="1288430" cy="350865"/>
          </a:xfrm>
          <a:prstGeom prst="rect">
            <a:avLst/>
          </a:prstGeom>
          <a:noFill/>
        </p:spPr>
        <p:txBody>
          <a:bodyPr wrap="none" lIns="118872" tIns="91440" rIns="118872" bIns="91440" rtlCol="0" anchor="ctr" anchorCtr="0">
            <a:spAutoFit/>
          </a:bodyPr>
          <a:lstStyle/>
          <a:p>
            <a:pPr algn="l">
              <a:lnSpc>
                <a:spcPct val="90000"/>
              </a:lnSpc>
            </a:pPr>
            <a:r>
              <a:rPr lang="en-US" sz="1200" dirty="0"/>
              <a:t>Hardware team</a:t>
            </a:r>
          </a:p>
        </p:txBody>
      </p:sp>
      <p:cxnSp>
        <p:nvCxnSpPr>
          <p:cNvPr id="15" name="Straight Arrow Connector 14">
            <a:extLst>
              <a:ext uri="{FF2B5EF4-FFF2-40B4-BE49-F238E27FC236}">
                <a16:creationId xmlns:a16="http://schemas.microsoft.com/office/drawing/2014/main" id="{A2691F45-CE5F-B888-B980-642EEFDB88A8}"/>
              </a:ext>
            </a:extLst>
          </p:cNvPr>
          <p:cNvCxnSpPr/>
          <p:nvPr/>
        </p:nvCxnSpPr>
        <p:spPr>
          <a:xfrm flipH="1">
            <a:off x="7673340" y="3372541"/>
            <a:ext cx="718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76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DB0C-F0BD-C810-0320-3476DE4A6F55}"/>
              </a:ext>
            </a:extLst>
          </p:cNvPr>
          <p:cNvSpPr>
            <a:spLocks noGrp="1"/>
          </p:cNvSpPr>
          <p:nvPr>
            <p:ph type="title"/>
          </p:nvPr>
        </p:nvSpPr>
        <p:spPr/>
        <p:txBody>
          <a:bodyPr/>
          <a:lstStyle/>
          <a:p>
            <a:r>
              <a:rPr lang="en-US" dirty="0"/>
              <a:t>No one likes writing lab notes…</a:t>
            </a:r>
          </a:p>
        </p:txBody>
      </p:sp>
      <p:sp>
        <p:nvSpPr>
          <p:cNvPr id="3" name="Content Placeholder 2">
            <a:extLst>
              <a:ext uri="{FF2B5EF4-FFF2-40B4-BE49-F238E27FC236}">
                <a16:creationId xmlns:a16="http://schemas.microsoft.com/office/drawing/2014/main" id="{F100E866-8F79-2218-7AE0-147862690C86}"/>
              </a:ext>
            </a:extLst>
          </p:cNvPr>
          <p:cNvSpPr>
            <a:spLocks noGrp="1"/>
          </p:cNvSpPr>
          <p:nvPr>
            <p:ph idx="1"/>
          </p:nvPr>
        </p:nvSpPr>
        <p:spPr>
          <a:xfrm>
            <a:off x="409507" y="2092357"/>
            <a:ext cx="5440787" cy="4047778"/>
          </a:xfrm>
        </p:spPr>
        <p:txBody>
          <a:bodyPr/>
          <a:lstStyle/>
          <a:p>
            <a:pPr marL="0" indent="0">
              <a:buNone/>
            </a:pPr>
            <a:r>
              <a:rPr lang="en-US" sz="2000" dirty="0"/>
              <a:t>Optimistic</a:t>
            </a:r>
          </a:p>
          <a:p>
            <a:r>
              <a:rPr lang="en-US" sz="2000" dirty="0"/>
              <a:t>Lack of experience</a:t>
            </a:r>
          </a:p>
          <a:p>
            <a:r>
              <a:rPr lang="en-US" sz="2000" dirty="0"/>
              <a:t>Lack of training</a:t>
            </a:r>
          </a:p>
          <a:p>
            <a:r>
              <a:rPr lang="en-US" sz="2000" dirty="0"/>
              <a:t>Lack of appreciation</a:t>
            </a:r>
          </a:p>
          <a:p>
            <a:r>
              <a:rPr lang="en-US" sz="2000" dirty="0"/>
              <a:t>Lack of incentives</a:t>
            </a:r>
          </a:p>
        </p:txBody>
      </p:sp>
      <p:sp>
        <p:nvSpPr>
          <p:cNvPr id="4" name="Content Placeholder 2">
            <a:extLst>
              <a:ext uri="{FF2B5EF4-FFF2-40B4-BE49-F238E27FC236}">
                <a16:creationId xmlns:a16="http://schemas.microsoft.com/office/drawing/2014/main" id="{4F285C41-25FD-7164-0152-69A4495BCC55}"/>
              </a:ext>
            </a:extLst>
          </p:cNvPr>
          <p:cNvSpPr txBox="1">
            <a:spLocks/>
          </p:cNvSpPr>
          <p:nvPr/>
        </p:nvSpPr>
        <p:spPr bwMode="auto">
          <a:xfrm>
            <a:off x="5934268" y="2092357"/>
            <a:ext cx="5801300" cy="24796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Cynical</a:t>
            </a:r>
          </a:p>
          <a:p>
            <a:r>
              <a:rPr lang="en-US" sz="2000" dirty="0"/>
              <a:t>We want and appreciate it when others share knowledge with us.</a:t>
            </a:r>
          </a:p>
          <a:p>
            <a:r>
              <a:rPr lang="en-US" sz="2000" dirty="0"/>
              <a:t>We don’t want to take the time to capture, preserve, and communicate knowledge we generate.</a:t>
            </a:r>
          </a:p>
        </p:txBody>
      </p:sp>
      <p:sp>
        <p:nvSpPr>
          <p:cNvPr id="5" name="TextBox 4">
            <a:extLst>
              <a:ext uri="{FF2B5EF4-FFF2-40B4-BE49-F238E27FC236}">
                <a16:creationId xmlns:a16="http://schemas.microsoft.com/office/drawing/2014/main" id="{62A06DBE-0C76-4BBC-6218-0B193ACAD5FE}"/>
              </a:ext>
            </a:extLst>
          </p:cNvPr>
          <p:cNvSpPr txBox="1"/>
          <p:nvPr/>
        </p:nvSpPr>
        <p:spPr>
          <a:xfrm>
            <a:off x="1642805" y="1157496"/>
            <a:ext cx="8582927" cy="803297"/>
          </a:xfrm>
          <a:prstGeom prst="rect">
            <a:avLst/>
          </a:prstGeom>
          <a:noFill/>
        </p:spPr>
        <p:txBody>
          <a:bodyPr wrap="none" lIns="118872" tIns="91440" rIns="118872" bIns="91440" rtlCol="0" anchor="ctr" anchorCtr="0">
            <a:spAutoFit/>
          </a:bodyPr>
          <a:lstStyle/>
          <a:p>
            <a:pPr lvl="1"/>
            <a:r>
              <a:rPr lang="en-US" sz="2400" dirty="0"/>
              <a:t>We love to consume documentation; write it, not so much.</a:t>
            </a:r>
          </a:p>
          <a:p>
            <a:pPr algn="l">
              <a:lnSpc>
                <a:spcPct val="90000"/>
              </a:lnSpc>
            </a:pPr>
            <a:endParaRPr lang="en-US" dirty="0"/>
          </a:p>
        </p:txBody>
      </p:sp>
      <p:sp>
        <p:nvSpPr>
          <p:cNvPr id="6" name="TextBox 5">
            <a:extLst>
              <a:ext uri="{FF2B5EF4-FFF2-40B4-BE49-F238E27FC236}">
                <a16:creationId xmlns:a16="http://schemas.microsoft.com/office/drawing/2014/main" id="{2DB2D50D-DAD0-2A00-E9BE-362D6401030C}"/>
              </a:ext>
            </a:extLst>
          </p:cNvPr>
          <p:cNvSpPr txBox="1"/>
          <p:nvPr/>
        </p:nvSpPr>
        <p:spPr>
          <a:xfrm>
            <a:off x="1306285" y="4618653"/>
            <a:ext cx="9088017" cy="1541961"/>
          </a:xfrm>
          <a:prstGeom prst="rect">
            <a:avLst/>
          </a:prstGeom>
          <a:noFill/>
        </p:spPr>
        <p:txBody>
          <a:bodyPr wrap="square" lIns="118872" tIns="91440" rIns="118872" bIns="91440" rtlCol="0" anchor="ctr" anchorCtr="0">
            <a:spAutoFit/>
          </a:bodyPr>
          <a:lstStyle/>
          <a:p>
            <a:pPr algn="ctr"/>
            <a:r>
              <a:rPr lang="en-US" sz="2400" b="1" dirty="0"/>
              <a:t>One aspect of productivity</a:t>
            </a:r>
          </a:p>
          <a:p>
            <a:pPr lvl="1" algn="ctr"/>
            <a:r>
              <a:rPr lang="en-US" sz="2400" dirty="0"/>
              <a:t>One person decreases their short-term efficiency so that many (and the team) achieve long-term efficiency and quality.</a:t>
            </a:r>
          </a:p>
          <a:p>
            <a:pPr algn="ctr">
              <a:lnSpc>
                <a:spcPct val="90000"/>
              </a:lnSpc>
            </a:pPr>
            <a:endParaRPr lang="en-US" dirty="0"/>
          </a:p>
        </p:txBody>
      </p:sp>
    </p:spTree>
    <p:extLst>
      <p:ext uri="{BB962C8B-B14F-4D97-AF65-F5344CB8AC3E}">
        <p14:creationId xmlns:p14="http://schemas.microsoft.com/office/powerpoint/2010/main" val="87258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769247" cy="4047778"/>
          </a:xfrm>
        </p:spPr>
        <p:txBody>
          <a:bodyPr/>
          <a:lstStyle/>
          <a:p>
            <a:pPr marL="0" indent="0">
              <a:buNone/>
            </a:pPr>
            <a:endParaRPr lang="en-US" dirty="0"/>
          </a:p>
          <a:p>
            <a:pPr marL="0" indent="0">
              <a:buNone/>
            </a:pPr>
            <a:r>
              <a:rPr lang="en-US" dirty="0"/>
              <a:t>My take away from the article and conversations </a:t>
            </a:r>
          </a:p>
          <a:p>
            <a:r>
              <a:rPr lang="en-US" dirty="0"/>
              <a:t>As junior researchers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 and</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a:t>BSSW blog article </a:t>
            </a:r>
            <a:r>
              <a:rPr lang="en-US" sz="2000" i="1" dirty="0"/>
              <a:t>HPC and the Lab Manager</a:t>
            </a:r>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8844-F8F5-FE2F-1739-60DE75BBE948}"/>
              </a:ext>
            </a:extLst>
          </p:cNvPr>
          <p:cNvSpPr>
            <a:spLocks noGrp="1"/>
          </p:cNvSpPr>
          <p:nvPr>
            <p:ph type="title"/>
          </p:nvPr>
        </p:nvSpPr>
        <p:spPr/>
        <p:txBody>
          <a:bodyPr/>
          <a:lstStyle/>
          <a:p>
            <a:r>
              <a:rPr lang="en-US" dirty="0"/>
              <a:t>Tried and True</a:t>
            </a:r>
          </a:p>
        </p:txBody>
      </p:sp>
      <p:sp>
        <p:nvSpPr>
          <p:cNvPr id="3" name="Content Placeholder 2">
            <a:extLst>
              <a:ext uri="{FF2B5EF4-FFF2-40B4-BE49-F238E27FC236}">
                <a16:creationId xmlns:a16="http://schemas.microsoft.com/office/drawing/2014/main" id="{B745DA1A-B760-AD97-531D-3C6EA0486C89}"/>
              </a:ext>
            </a:extLst>
          </p:cNvPr>
          <p:cNvSpPr>
            <a:spLocks noGrp="1"/>
          </p:cNvSpPr>
          <p:nvPr>
            <p:ph idx="1"/>
          </p:nvPr>
        </p:nvSpPr>
        <p:spPr/>
        <p:txBody>
          <a:bodyPr/>
          <a:lstStyle/>
          <a:p>
            <a:pPr marL="0" indent="0" algn="ctr">
              <a:buNone/>
            </a:pPr>
            <a:r>
              <a:rPr lang="en-US" dirty="0"/>
              <a:t>Nothing will ever beat good </a:t>
            </a:r>
            <a:r>
              <a:rPr lang="en-US" dirty="0" err="1"/>
              <a:t>ol</a:t>
            </a:r>
            <a:r>
              <a:rPr lang="en-US" dirty="0"/>
              <a:t>’ paper and pen</a:t>
            </a:r>
          </a:p>
          <a:p>
            <a:pPr marL="0" indent="0">
              <a:buNone/>
            </a:pPr>
            <a:endParaRPr lang="en-US" dirty="0"/>
          </a:p>
          <a:p>
            <a:r>
              <a:rPr lang="en-US" dirty="0"/>
              <a:t>Anyone can use paper and pen in any situation</a:t>
            </a:r>
          </a:p>
          <a:p>
            <a:r>
              <a:rPr lang="en-US" dirty="0"/>
              <a:t>Open format can allow for creativity and easier annotation</a:t>
            </a:r>
          </a:p>
          <a:p>
            <a:r>
              <a:rPr lang="en-US" dirty="0"/>
              <a:t>Concentrate on the work that I am performing rather than on tooling</a:t>
            </a:r>
          </a:p>
          <a:p>
            <a:r>
              <a:rPr lang="en-US" dirty="0"/>
              <a:t>It can be quicker to scribble down notes than to use a digital tool</a:t>
            </a:r>
          </a:p>
          <a:p>
            <a:r>
              <a:rPr lang="en-US" dirty="0"/>
              <a:t>Sometimes it’s good if notetaking slows down progress</a:t>
            </a:r>
          </a:p>
          <a:p>
            <a:r>
              <a:rPr lang="en-US" dirty="0"/>
              <a:t>The notebook is stored </a:t>
            </a:r>
            <a:r>
              <a:rPr lang="en-US" b="1" dirty="0"/>
              <a:t>publicly</a:t>
            </a:r>
            <a:r>
              <a:rPr lang="en-US" dirty="0"/>
              <a:t> next to where it is used</a:t>
            </a:r>
          </a:p>
        </p:txBody>
      </p:sp>
    </p:spTree>
    <p:extLst>
      <p:ext uri="{BB962C8B-B14F-4D97-AF65-F5344CB8AC3E}">
        <p14:creationId xmlns:p14="http://schemas.microsoft.com/office/powerpoint/2010/main" val="267318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255F-6B22-D90A-D3FA-6B3758CEF6F0}"/>
              </a:ext>
            </a:extLst>
          </p:cNvPr>
          <p:cNvSpPr>
            <a:spLocks noGrp="1"/>
          </p:cNvSpPr>
          <p:nvPr>
            <p:ph type="title"/>
          </p:nvPr>
        </p:nvSpPr>
        <p:spPr/>
        <p:txBody>
          <a:bodyPr/>
          <a:lstStyle/>
          <a:p>
            <a:r>
              <a:rPr lang="en-US" dirty="0"/>
              <a:t>No really.  I’m not joking…</a:t>
            </a:r>
          </a:p>
        </p:txBody>
      </p:sp>
      <p:sp>
        <p:nvSpPr>
          <p:cNvPr id="3" name="Content Placeholder 2">
            <a:extLst>
              <a:ext uri="{FF2B5EF4-FFF2-40B4-BE49-F238E27FC236}">
                <a16:creationId xmlns:a16="http://schemas.microsoft.com/office/drawing/2014/main" id="{2A5FC098-DAFE-4D6E-F648-3A3DB5E24581}"/>
              </a:ext>
            </a:extLst>
          </p:cNvPr>
          <p:cNvSpPr>
            <a:spLocks noGrp="1"/>
          </p:cNvSpPr>
          <p:nvPr>
            <p:ph idx="1"/>
          </p:nvPr>
        </p:nvSpPr>
        <p:spPr>
          <a:xfrm>
            <a:off x="365760" y="1018897"/>
            <a:ext cx="11369809" cy="4047778"/>
          </a:xfrm>
        </p:spPr>
        <p:txBody>
          <a:bodyPr/>
          <a:lstStyle/>
          <a:p>
            <a:pPr marL="0" indent="0">
              <a:buNone/>
            </a:pPr>
            <a:r>
              <a:rPr lang="en-US"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dirty="0"/>
              <a:t>	- </a:t>
            </a:r>
            <a:r>
              <a:rPr lang="en-US" sz="1800" dirty="0"/>
              <a:t>Roberta Kwok, </a:t>
            </a:r>
            <a:r>
              <a:rPr lang="en-US" sz="1800" i="1" dirty="0"/>
              <a:t>How to pick an electronic laboratory notebook</a:t>
            </a:r>
            <a:r>
              <a:rPr lang="en-US" sz="1800" dirty="0"/>
              <a:t>, Nature</a:t>
            </a:r>
          </a:p>
          <a:p>
            <a:pPr marL="0" indent="0">
              <a:buNone/>
            </a:pPr>
            <a:endParaRPr lang="en-US" sz="1800" dirty="0"/>
          </a:p>
          <a:p>
            <a:r>
              <a:rPr lang="en-US" sz="1800" dirty="0"/>
              <a:t>Some must be purchased to access features and lift resource limits</a:t>
            </a:r>
          </a:p>
          <a:p>
            <a:r>
              <a:rPr lang="en-US" sz="1800" dirty="0"/>
              <a:t>Some include templates and collaboration tools</a:t>
            </a:r>
          </a:p>
          <a:p>
            <a:r>
              <a:rPr lang="en-US" sz="1800" dirty="0"/>
              <a:t>Tied to technology that could fail</a:t>
            </a:r>
          </a:p>
          <a:p>
            <a:r>
              <a:rPr lang="en-US" sz="1800" b="1" dirty="0"/>
              <a:t>Overwhelming variety of possible solutions with different pros and cons</a:t>
            </a:r>
          </a:p>
          <a:p>
            <a:r>
              <a:rPr lang="en-US" sz="1800" b="1" dirty="0"/>
              <a:t>Uncertainty about future of tool, increased costs, inability to export</a:t>
            </a:r>
          </a:p>
          <a:p>
            <a:r>
              <a:rPr lang="en-US" sz="1800" b="1" dirty="0"/>
              <a:t>Does funding restrict where and how digital notes can be stored?</a:t>
            </a:r>
          </a:p>
          <a:p>
            <a:endParaRPr lang="en-US" sz="1800" dirty="0"/>
          </a:p>
        </p:txBody>
      </p:sp>
    </p:spTree>
    <p:extLst>
      <p:ext uri="{BB962C8B-B14F-4D97-AF65-F5344CB8AC3E}">
        <p14:creationId xmlns:p14="http://schemas.microsoft.com/office/powerpoint/2010/main" val="119285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3B6A-EE49-5CE4-E131-37168F913EC8}"/>
              </a:ext>
            </a:extLst>
          </p:cNvPr>
          <p:cNvSpPr>
            <a:spLocks noGrp="1"/>
          </p:cNvSpPr>
          <p:nvPr>
            <p:ph type="title"/>
          </p:nvPr>
        </p:nvSpPr>
        <p:spPr/>
        <p:txBody>
          <a:bodyPr/>
          <a:lstStyle/>
          <a:p>
            <a:r>
              <a:rPr lang="en-US" dirty="0"/>
              <a:t>What would a lab notebook look like for us?</a:t>
            </a:r>
          </a:p>
        </p:txBody>
      </p:sp>
      <p:sp>
        <p:nvSpPr>
          <p:cNvPr id="3" name="Content Placeholder 2">
            <a:extLst>
              <a:ext uri="{FF2B5EF4-FFF2-40B4-BE49-F238E27FC236}">
                <a16:creationId xmlns:a16="http://schemas.microsoft.com/office/drawing/2014/main" id="{87FC7B46-6306-EDA8-27BF-A17A474C2A6E}"/>
              </a:ext>
            </a:extLst>
          </p:cNvPr>
          <p:cNvSpPr>
            <a:spLocks noGrp="1"/>
          </p:cNvSpPr>
          <p:nvPr>
            <p:ph idx="1"/>
          </p:nvPr>
        </p:nvSpPr>
        <p:spPr>
          <a:xfrm>
            <a:off x="365760" y="1093543"/>
            <a:ext cx="11369809" cy="4047778"/>
          </a:xfrm>
        </p:spPr>
        <p:txBody>
          <a:bodyPr/>
          <a:lstStyle/>
          <a:p>
            <a:r>
              <a:rPr lang="en-US" sz="2000" dirty="0"/>
              <a:t>We work anywhere and sometimes in distributed way.  Paper won’t work.</a:t>
            </a:r>
          </a:p>
          <a:p>
            <a:r>
              <a:rPr lang="en-US" sz="2000" dirty="0"/>
              <a:t>Should notebooks be public and how to do that?</a:t>
            </a:r>
          </a:p>
          <a:p>
            <a:r>
              <a:rPr lang="en-US" sz="2000" dirty="0"/>
              <a:t>How many different types of notebooks do we need?</a:t>
            </a:r>
          </a:p>
          <a:p>
            <a:r>
              <a:rPr lang="en-US" sz="2000" dirty="0"/>
              <a:t>Do we use a single ELN or distribute notes across a suite of tools?</a:t>
            </a:r>
          </a:p>
          <a:p>
            <a:r>
              <a:rPr lang="en-US" sz="2000" dirty="0"/>
              <a:t>How can we use automation appropriately to overcome difficulties and increase productivity?</a:t>
            </a:r>
          </a:p>
        </p:txBody>
      </p:sp>
      <p:pic>
        <p:nvPicPr>
          <p:cNvPr id="4" name="Picture 3">
            <a:extLst>
              <a:ext uri="{FF2B5EF4-FFF2-40B4-BE49-F238E27FC236}">
                <a16:creationId xmlns:a16="http://schemas.microsoft.com/office/drawing/2014/main" id="{DEBAF7D5-A08B-07C1-D340-1E11DC5F4E80}"/>
              </a:ext>
            </a:extLst>
          </p:cNvPr>
          <p:cNvPicPr>
            <a:picLocks noChangeAspect="1"/>
          </p:cNvPicPr>
          <p:nvPr/>
        </p:nvPicPr>
        <p:blipFill>
          <a:blip r:embed="rId3"/>
          <a:stretch>
            <a:fillRect/>
          </a:stretch>
        </p:blipFill>
        <p:spPr>
          <a:xfrm>
            <a:off x="453256" y="3614022"/>
            <a:ext cx="6936197" cy="2345477"/>
          </a:xfrm>
          <a:prstGeom prst="rect">
            <a:avLst/>
          </a:prstGeom>
        </p:spPr>
      </p:pic>
      <p:sp>
        <p:nvSpPr>
          <p:cNvPr id="5" name="TextBox 4">
            <a:extLst>
              <a:ext uri="{FF2B5EF4-FFF2-40B4-BE49-F238E27FC236}">
                <a16:creationId xmlns:a16="http://schemas.microsoft.com/office/drawing/2014/main" id="{73FEB8E6-5508-340A-DE1E-0F7279FEC66B}"/>
              </a:ext>
            </a:extLst>
          </p:cNvPr>
          <p:cNvSpPr txBox="1"/>
          <p:nvPr/>
        </p:nvSpPr>
        <p:spPr>
          <a:xfrm>
            <a:off x="7686768" y="4074825"/>
            <a:ext cx="4048801" cy="683264"/>
          </a:xfrm>
          <a:prstGeom prst="rect">
            <a:avLst/>
          </a:prstGeom>
          <a:noFill/>
        </p:spPr>
        <p:txBody>
          <a:bodyPr wrap="none" lIns="118872" tIns="91440" rIns="118872" bIns="91440" rtlCol="0" anchor="ctr" anchorCtr="0">
            <a:spAutoFit/>
          </a:bodyPr>
          <a:lstStyle/>
          <a:p>
            <a:pPr algn="l">
              <a:lnSpc>
                <a:spcPct val="90000"/>
              </a:lnSpc>
            </a:pPr>
            <a:r>
              <a:rPr lang="en-US" dirty="0"/>
              <a:t>Details not obvious from commit diff:</a:t>
            </a:r>
          </a:p>
          <a:p>
            <a:pPr algn="l">
              <a:lnSpc>
                <a:spcPct val="90000"/>
              </a:lnSpc>
            </a:pPr>
            <a:r>
              <a:rPr lang="en-US" dirty="0"/>
              <a:t>Motivation, reasoning, consequences</a:t>
            </a:r>
          </a:p>
        </p:txBody>
      </p:sp>
      <p:sp>
        <p:nvSpPr>
          <p:cNvPr id="6" name="TextBox 5">
            <a:extLst>
              <a:ext uri="{FF2B5EF4-FFF2-40B4-BE49-F238E27FC236}">
                <a16:creationId xmlns:a16="http://schemas.microsoft.com/office/drawing/2014/main" id="{9376D524-9A68-7982-3181-D5BB3240B277}"/>
              </a:ext>
            </a:extLst>
          </p:cNvPr>
          <p:cNvSpPr txBox="1"/>
          <p:nvPr/>
        </p:nvSpPr>
        <p:spPr>
          <a:xfrm>
            <a:off x="7686768" y="5277461"/>
            <a:ext cx="1599477" cy="433965"/>
          </a:xfrm>
          <a:prstGeom prst="rect">
            <a:avLst/>
          </a:prstGeom>
          <a:noFill/>
        </p:spPr>
        <p:txBody>
          <a:bodyPr wrap="none" lIns="118872" tIns="91440" rIns="118872" bIns="91440" rtlCol="0" anchor="ctr" anchorCtr="0">
            <a:spAutoFit/>
          </a:bodyPr>
          <a:lstStyle/>
          <a:p>
            <a:pPr algn="l">
              <a:lnSpc>
                <a:spcPct val="90000"/>
              </a:lnSpc>
            </a:pPr>
            <a:r>
              <a:rPr lang="en-US" dirty="0"/>
              <a:t>Testing notes</a:t>
            </a:r>
          </a:p>
        </p:txBody>
      </p:sp>
    </p:spTree>
    <p:extLst>
      <p:ext uri="{BB962C8B-B14F-4D97-AF65-F5344CB8AC3E}">
        <p14:creationId xmlns:p14="http://schemas.microsoft.com/office/powerpoint/2010/main" val="2420427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idx="1"/>
          </p:nvPr>
        </p:nvSpPr>
        <p:spPr/>
        <p:txBody>
          <a:bodyPr/>
          <a:lstStyle/>
          <a:p>
            <a:r>
              <a:rPr lang="en-US" dirty="0"/>
              <a:t>Carlo Graziani, </a:t>
            </a:r>
            <a:r>
              <a:rPr lang="en-US" i="1" dirty="0"/>
              <a:t>HPC and the Lab Manager</a:t>
            </a:r>
            <a:r>
              <a:rPr lang="en-US" dirty="0"/>
              <a:t>.  </a:t>
            </a:r>
            <a:r>
              <a:rPr lang="en-US" b="1" dirty="0"/>
              <a:t>Better Scientific Software</a:t>
            </a:r>
            <a:r>
              <a:rPr lang="en-US" dirty="0"/>
              <a:t>. </a:t>
            </a:r>
            <a:r>
              <a:rPr lang="en-US" dirty="0">
                <a:hlinkClick r:id="rId2"/>
              </a:rPr>
              <a:t>https://bssw.io/blog_posts/hpc-and-the-lab-manager</a:t>
            </a:r>
            <a:r>
              <a:rPr lang="en-US" dirty="0"/>
              <a:t>. Nov 17, 2021.</a:t>
            </a:r>
          </a:p>
          <a:p>
            <a:r>
              <a:rPr lang="en-US" dirty="0"/>
              <a:t>Katherine Riley, </a:t>
            </a:r>
            <a:r>
              <a:rPr lang="en-US" i="1" dirty="0"/>
              <a:t>What All Codes Should Do: Best Practices</a:t>
            </a:r>
            <a:r>
              <a:rPr lang="en-US" dirty="0"/>
              <a:t>. ATPESC 2019 presentation.  Retrieved from </a:t>
            </a:r>
            <a:r>
              <a:rPr lang="en-US" dirty="0">
                <a:hlinkClick r:id="rId3"/>
              </a:rPr>
              <a:t>YouTube</a:t>
            </a:r>
            <a:r>
              <a:rPr lang="en-US" dirty="0"/>
              <a:t>. Nov 5, 2019.</a:t>
            </a:r>
          </a:p>
          <a:p>
            <a:r>
              <a:rPr lang="en-US" dirty="0"/>
              <a:t>Howard M. </a:t>
            </a:r>
            <a:r>
              <a:rPr lang="en-US" dirty="0" err="1"/>
              <a:t>Kanare</a:t>
            </a:r>
            <a:r>
              <a:rPr lang="en-US" dirty="0"/>
              <a:t>, </a:t>
            </a:r>
            <a:r>
              <a:rPr lang="en-US" i="1" dirty="0">
                <a:hlinkClick r:id="rId4"/>
              </a:rPr>
              <a:t>Writing the Laboratory Notebook</a:t>
            </a:r>
            <a:r>
              <a:rPr lang="en-US" i="1" dirty="0"/>
              <a:t>. </a:t>
            </a:r>
            <a:r>
              <a:rPr lang="en-US" dirty="0"/>
              <a:t>American Chemical Society, Washington, D.C., 1985.</a:t>
            </a:r>
          </a:p>
          <a:p>
            <a:r>
              <a:rPr lang="en-US" dirty="0"/>
              <a:t>Roberta Kwok, </a:t>
            </a:r>
            <a:r>
              <a:rPr lang="en-US" i="1" dirty="0">
                <a:hlinkClick r:id="rId5"/>
              </a:rPr>
              <a:t>How to pick an electronic laboratory notebook</a:t>
            </a:r>
            <a:r>
              <a:rPr lang="en-US" i="1" dirty="0"/>
              <a:t>.  </a:t>
            </a:r>
            <a:r>
              <a:rPr lang="en-US" b="1" dirty="0"/>
              <a:t>Nature </a:t>
            </a:r>
            <a:r>
              <a:rPr lang="en-US" dirty="0"/>
              <a:t>560, pp. 269-270, Aug 6, 2018.</a:t>
            </a:r>
            <a:endParaRPr lang="en-US" b="1" dirty="0"/>
          </a:p>
        </p:txBody>
      </p:sp>
    </p:spTree>
    <p:extLst>
      <p:ext uri="{BB962C8B-B14F-4D97-AF65-F5344CB8AC3E}">
        <p14:creationId xmlns:p14="http://schemas.microsoft.com/office/powerpoint/2010/main" val="101637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18CC-56B3-5319-6130-F67EAC5F1465}"/>
              </a:ext>
            </a:extLst>
          </p:cNvPr>
          <p:cNvSpPr>
            <a:spLocks noGrp="1"/>
          </p:cNvSpPr>
          <p:nvPr>
            <p:ph type="title"/>
          </p:nvPr>
        </p:nvSpPr>
        <p:spPr/>
        <p:txBody>
          <a:bodyPr/>
          <a:lstStyle/>
          <a:p>
            <a:r>
              <a:rPr lang="en-US" dirty="0"/>
              <a:t>Meta Conclusions</a:t>
            </a:r>
          </a:p>
        </p:txBody>
      </p:sp>
      <p:sp>
        <p:nvSpPr>
          <p:cNvPr id="3" name="Content Placeholder 2">
            <a:extLst>
              <a:ext uri="{FF2B5EF4-FFF2-40B4-BE49-F238E27FC236}">
                <a16:creationId xmlns:a16="http://schemas.microsoft.com/office/drawing/2014/main" id="{A1A03074-7EEE-E717-D988-C8FD1B2561D4}"/>
              </a:ext>
            </a:extLst>
          </p:cNvPr>
          <p:cNvSpPr>
            <a:spLocks noGrp="1"/>
          </p:cNvSpPr>
          <p:nvPr>
            <p:ph idx="1"/>
          </p:nvPr>
        </p:nvSpPr>
        <p:spPr/>
        <p:txBody>
          <a:bodyPr/>
          <a:lstStyle/>
          <a:p>
            <a:pPr marL="0" indent="0">
              <a:buNone/>
            </a:pPr>
            <a:r>
              <a:rPr lang="en-US" dirty="0"/>
              <a:t>This discussion</a:t>
            </a:r>
          </a:p>
          <a:p>
            <a:r>
              <a:rPr lang="en-US" dirty="0"/>
              <a:t>Was</a:t>
            </a:r>
            <a:r>
              <a:rPr lang="en-US" b="1" dirty="0"/>
              <a:t> not</a:t>
            </a:r>
            <a:r>
              <a:rPr lang="en-US" dirty="0"/>
              <a:t> about sharing knowledge, but</a:t>
            </a:r>
          </a:p>
          <a:p>
            <a:r>
              <a:rPr lang="en-US" dirty="0"/>
              <a:t>Was about (hopefully) building </a:t>
            </a:r>
            <a:r>
              <a:rPr lang="en-US" b="1" dirty="0"/>
              <a:t>understanding</a:t>
            </a:r>
          </a:p>
          <a:p>
            <a:endParaRPr lang="en-US" b="1" dirty="0"/>
          </a:p>
          <a:p>
            <a:pPr marL="0" indent="0">
              <a:buNone/>
            </a:pPr>
            <a:endParaRPr lang="en-US" b="1" dirty="0"/>
          </a:p>
        </p:txBody>
      </p:sp>
    </p:spTree>
    <p:extLst>
      <p:ext uri="{BB962C8B-B14F-4D97-AF65-F5344CB8AC3E}">
        <p14:creationId xmlns:p14="http://schemas.microsoft.com/office/powerpoint/2010/main" val="4279419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From my perspective</a:t>
            </a:r>
            <a:br>
              <a:rPr lang="en-US" dirty="0"/>
            </a:br>
            <a:endParaRPr lang="en-US" dirty="0"/>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325880"/>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Lab notebooks are mandatory</a:t>
            </a:r>
          </a:p>
          <a:p>
            <a:r>
              <a:rPr lang="en-US" dirty="0"/>
              <a:t>Lab notebooks allow for learning</a:t>
            </a:r>
          </a:p>
          <a:p>
            <a:r>
              <a:rPr lang="en-US" dirty="0"/>
              <a:t>Lab notebooks for CMSE are hard</a:t>
            </a:r>
          </a:p>
          <a:p>
            <a:endParaRPr lang="en-US" dirty="0"/>
          </a:p>
          <a:p>
            <a:pPr marL="0" indent="0" algn="ctr">
              <a:buNone/>
            </a:pPr>
            <a:r>
              <a:rPr lang="en-US" b="1" dirty="0"/>
              <a:t>To be continued…</a:t>
            </a:r>
          </a:p>
          <a:p>
            <a:endParaRPr lang="en-US" dirty="0"/>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26F5-3910-8BD6-E06A-CE367C4572DD}"/>
              </a:ext>
            </a:extLst>
          </p:cNvPr>
          <p:cNvSpPr>
            <a:spLocks noGrp="1"/>
          </p:cNvSpPr>
          <p:nvPr>
            <p:ph type="title"/>
          </p:nvPr>
        </p:nvSpPr>
        <p:spPr/>
        <p:txBody>
          <a:bodyPr/>
          <a:lstStyle/>
          <a:p>
            <a:r>
              <a:rPr lang="en-US" dirty="0"/>
              <a:t>My background</a:t>
            </a:r>
          </a:p>
        </p:txBody>
      </p:sp>
      <p:sp>
        <p:nvSpPr>
          <p:cNvPr id="3" name="Content Placeholder 2">
            <a:extLst>
              <a:ext uri="{FF2B5EF4-FFF2-40B4-BE49-F238E27FC236}">
                <a16:creationId xmlns:a16="http://schemas.microsoft.com/office/drawing/2014/main" id="{EBD2BFD3-91EC-7E65-A99A-FDC0ED7B4620}"/>
              </a:ext>
            </a:extLst>
          </p:cNvPr>
          <p:cNvSpPr>
            <a:spLocks noGrp="1"/>
          </p:cNvSpPr>
          <p:nvPr>
            <p:ph idx="1"/>
          </p:nvPr>
        </p:nvSpPr>
        <p:spPr>
          <a:xfrm>
            <a:off x="365760" y="1438778"/>
            <a:ext cx="11369809" cy="4047778"/>
          </a:xfrm>
        </p:spPr>
        <p:txBody>
          <a:bodyPr/>
          <a:lstStyle/>
          <a:p>
            <a:r>
              <a:rPr lang="en-US" dirty="0"/>
              <a:t>Experimental condensed matter physics background</a:t>
            </a:r>
          </a:p>
          <a:p>
            <a:pPr lvl="1"/>
            <a:r>
              <a:rPr lang="en-US" dirty="0"/>
              <a:t>Low-energy positron diffraction</a:t>
            </a:r>
          </a:p>
          <a:p>
            <a:pPr lvl="1"/>
            <a:r>
              <a:rPr lang="en-US" dirty="0"/>
              <a:t>Low-temperature, ultra-high-vacuum scanning tunneling microscopy</a:t>
            </a:r>
          </a:p>
          <a:p>
            <a:r>
              <a:rPr lang="en-US" dirty="0"/>
              <a:t>Professional experience in observational science environment</a:t>
            </a:r>
          </a:p>
          <a:p>
            <a:pPr lvl="1"/>
            <a:r>
              <a:rPr lang="en-US" dirty="0"/>
              <a:t>European Southern Observatory’s Paranal Observatory</a:t>
            </a:r>
          </a:p>
          <a:p>
            <a:pPr lvl="1"/>
            <a:r>
              <a:rPr lang="en-US" dirty="0"/>
              <a:t>Systems engineer specialized in adaptive optics</a:t>
            </a:r>
          </a:p>
          <a:p>
            <a:r>
              <a:rPr lang="en-US" dirty="0"/>
              <a:t>Scientific software developer</a:t>
            </a:r>
          </a:p>
          <a:p>
            <a:pPr lvl="1"/>
            <a:r>
              <a:rPr lang="en-US" dirty="0"/>
              <a:t>Primarily focused on applications</a:t>
            </a:r>
          </a:p>
          <a:p>
            <a:pPr marL="0" indent="0">
              <a:buNone/>
            </a:pPr>
            <a:endParaRPr lang="en-US" dirty="0"/>
          </a:p>
        </p:txBody>
      </p:sp>
      <p:sp>
        <p:nvSpPr>
          <p:cNvPr id="5" name="TextBox 4">
            <a:extLst>
              <a:ext uri="{FF2B5EF4-FFF2-40B4-BE49-F238E27FC236}">
                <a16:creationId xmlns:a16="http://schemas.microsoft.com/office/drawing/2014/main" id="{32FF8EC1-19AD-86DC-1D34-D5AA90E512D2}"/>
              </a:ext>
            </a:extLst>
          </p:cNvPr>
          <p:cNvSpPr txBox="1"/>
          <p:nvPr/>
        </p:nvSpPr>
        <p:spPr>
          <a:xfrm>
            <a:off x="3121573" y="5232715"/>
            <a:ext cx="6620017" cy="766364"/>
          </a:xfrm>
          <a:prstGeom prst="rect">
            <a:avLst/>
          </a:prstGeom>
          <a:noFill/>
        </p:spPr>
        <p:txBody>
          <a:bodyPr wrap="none" lIns="118872" tIns="91440" rIns="118872" bIns="91440" rtlCol="0" anchor="ctr" anchorCtr="0">
            <a:spAutoFit/>
          </a:bodyPr>
          <a:lstStyle/>
          <a:p>
            <a:pPr>
              <a:lnSpc>
                <a:spcPct val="90000"/>
              </a:lnSpc>
            </a:pPr>
            <a:r>
              <a:rPr lang="en-US" sz="2400" dirty="0"/>
              <a:t>Always working on </a:t>
            </a:r>
            <a:r>
              <a:rPr lang="en-US" sz="2400" b="1" dirty="0"/>
              <a:t>scientific instrumentation</a:t>
            </a:r>
          </a:p>
          <a:p>
            <a:pPr algn="l">
              <a:lnSpc>
                <a:spcPct val="90000"/>
              </a:lnSpc>
            </a:pPr>
            <a:endParaRPr lang="en-US" dirty="0"/>
          </a:p>
        </p:txBody>
      </p:sp>
    </p:spTree>
    <p:extLst>
      <p:ext uri="{BB962C8B-B14F-4D97-AF65-F5344CB8AC3E}">
        <p14:creationId xmlns:p14="http://schemas.microsoft.com/office/powerpoint/2010/main" val="159759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t>HPC and the Lab Manager</a:t>
            </a:r>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ATPESC 2019</a:t>
            </a:r>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p:txBody>
          <a:bodyPr/>
          <a:lstStyle/>
          <a:p>
            <a:pPr marL="0" indent="0">
              <a:buNone/>
            </a:pPr>
            <a:r>
              <a:rPr lang="en-US" dirty="0"/>
              <a:t>A classification scheme that overloads every day words so that we can use the same language and understand each other.</a:t>
            </a:r>
          </a:p>
          <a:p>
            <a:r>
              <a:rPr lang="en-US" dirty="0"/>
              <a:t>Data</a:t>
            </a:r>
          </a:p>
          <a:p>
            <a:r>
              <a:rPr lang="en-US" dirty="0"/>
              <a:t>Information</a:t>
            </a:r>
          </a:p>
          <a:p>
            <a:r>
              <a:rPr lang="en-US" dirty="0"/>
              <a:t>Knowledge</a:t>
            </a:r>
          </a:p>
          <a:p>
            <a:r>
              <a:rPr lang="en-US" dirty="0"/>
              <a:t>Understanding</a:t>
            </a:r>
          </a:p>
          <a:p>
            <a:r>
              <a:rPr lang="en-US" dirty="0"/>
              <a:t>Wisdom</a:t>
            </a:r>
          </a:p>
        </p:txBody>
      </p:sp>
    </p:spTree>
    <p:extLst>
      <p:ext uri="{BB962C8B-B14F-4D97-AF65-F5344CB8AC3E}">
        <p14:creationId xmlns:p14="http://schemas.microsoft.com/office/powerpoint/2010/main" val="10412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dirty="0"/>
              <a:t>Example: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dirty="0"/>
              <a:t>Example: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justify the knowledge.</a:t>
            </a:r>
          </a:p>
          <a:p>
            <a:pPr marL="0" indent="0">
              <a:buNone/>
            </a:pPr>
            <a:endParaRPr lang="en-US" dirty="0"/>
          </a:p>
        </p:txBody>
      </p:sp>
      <p:sp>
        <p:nvSpPr>
          <p:cNvPr id="4" name="TextBox 3">
            <a:extLst>
              <a:ext uri="{FF2B5EF4-FFF2-40B4-BE49-F238E27FC236}">
                <a16:creationId xmlns:a16="http://schemas.microsoft.com/office/drawing/2014/main" id="{F55B5B07-2D57-D639-458E-BFF94A99FE7A}"/>
              </a:ext>
            </a:extLst>
          </p:cNvPr>
          <p:cNvSpPr txBox="1"/>
          <p:nvPr/>
        </p:nvSpPr>
        <p:spPr>
          <a:xfrm>
            <a:off x="2057954" y="5341680"/>
            <a:ext cx="8072916" cy="517065"/>
          </a:xfrm>
          <a:prstGeom prst="rect">
            <a:avLst/>
          </a:prstGeom>
          <a:noFill/>
        </p:spPr>
        <p:txBody>
          <a:bodyPr wrap="none" lIns="118872" tIns="91440" rIns="118872" bIns="91440" rtlCol="0" anchor="ctr" anchorCtr="0">
            <a:spAutoFit/>
          </a:bodyPr>
          <a:lstStyle/>
          <a:p>
            <a:pPr algn="l">
              <a:lnSpc>
                <a:spcPct val="90000"/>
              </a:lnSpc>
            </a:pPr>
            <a:r>
              <a:rPr lang="en-US" sz="2400" dirty="0"/>
              <a:t>You can share knowledge, can you share understanding?</a:t>
            </a:r>
          </a:p>
        </p:txBody>
      </p:sp>
    </p:spTree>
    <p:extLst>
      <p:ext uri="{BB962C8B-B14F-4D97-AF65-F5344CB8AC3E}">
        <p14:creationId xmlns:p14="http://schemas.microsoft.com/office/powerpoint/2010/main" val="23665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91983"/>
            <a:ext cx="9707880" cy="3093154"/>
          </a:xfrm>
          <a:prstGeom prst="rect">
            <a:avLst/>
          </a:prstGeom>
          <a:noFill/>
        </p:spPr>
        <p:txBody>
          <a:bodyPr wrap="square" lIns="118872" tIns="91440" rIns="118872" bIns="91440" rtlCol="0" anchor="ctr" anchorCtr="0">
            <a:spAutoFit/>
          </a:bodyPr>
          <a:lstStyle/>
          <a:p>
            <a:pPr marL="285750" indent="-285750">
              <a:lnSpc>
                <a:spcPct val="90000"/>
              </a:lnSpc>
              <a:buFont typeface="Arial" panose="020B0604020202020204" pitchFamily="34" charset="0"/>
              <a:buChar char="•"/>
            </a:pPr>
            <a:r>
              <a:rPr lang="en-US" sz="2400" dirty="0"/>
              <a:t>Is understanding always the ultimate goal?</a:t>
            </a:r>
          </a:p>
          <a:p>
            <a:pPr marL="285750" indent="-285750">
              <a:lnSpc>
                <a:spcPct val="90000"/>
              </a:lnSpc>
              <a:buFont typeface="Arial" panose="020B0604020202020204" pitchFamily="34" charset="0"/>
              <a:buChar char="•"/>
            </a:pPr>
            <a:r>
              <a:rPr lang="en-US" sz="2400" dirty="0"/>
              <a:t>Are there times when mere knowledge is sufficient?</a:t>
            </a:r>
          </a:p>
          <a:p>
            <a:pPr marL="285750" indent="-285750">
              <a:lnSpc>
                <a:spcPct val="90000"/>
              </a:lnSpc>
              <a:buFont typeface="Arial" panose="020B0604020202020204" pitchFamily="34" charset="0"/>
              <a:buChar char="•"/>
            </a:pPr>
            <a:endParaRPr lang="en-US" sz="2400" dirty="0"/>
          </a:p>
          <a:p>
            <a:pPr>
              <a:lnSpc>
                <a:spcPct val="90000"/>
              </a:lnSpc>
            </a:pPr>
            <a:endParaRPr lang="en-US" sz="2400" dirty="0"/>
          </a:p>
          <a:p>
            <a:pPr algn="ctr">
              <a:lnSpc>
                <a:spcPct val="90000"/>
              </a:lnSpc>
            </a:pPr>
            <a:r>
              <a:rPr lang="en-US" sz="2400" dirty="0"/>
              <a:t>I don’t need to understand atmospheric science or weather prediction.  I just need basic knowledge to determine if I should take an umbrella with me.</a:t>
            </a:r>
          </a:p>
          <a:p>
            <a:pPr>
              <a:lnSpc>
                <a:spcPct val="90000"/>
              </a:lnSpc>
            </a:pPr>
            <a:endParaRPr lang="en-US" sz="2400" dirty="0"/>
          </a:p>
          <a:p>
            <a:pPr algn="l">
              <a:lnSpc>
                <a:spcPct val="90000"/>
              </a:lnSpc>
            </a:pPr>
            <a:endParaRPr lang="en-US" dirty="0"/>
          </a:p>
        </p:txBody>
      </p:sp>
    </p:spTree>
    <p:extLst>
      <p:ext uri="{BB962C8B-B14F-4D97-AF65-F5344CB8AC3E}">
        <p14:creationId xmlns:p14="http://schemas.microsoft.com/office/powerpoint/2010/main" val="355365835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7979</TotalTime>
  <Words>4235</Words>
  <Application>Microsoft Macintosh PowerPoint</Application>
  <PresentationFormat>Custom</PresentationFormat>
  <Paragraphs>333</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American Typewriter</vt:lpstr>
      <vt:lpstr>Arial</vt:lpstr>
      <vt:lpstr>Arial Black</vt:lpstr>
      <vt:lpstr>Calibri</vt:lpstr>
      <vt:lpstr>Presentations (Wide Screen)</vt:lpstr>
      <vt:lpstr>A Journey Toward Lab Notebooks One ex-experimentalist’s perspective</vt:lpstr>
      <vt:lpstr>TODO: Add license page in accord with official process</vt:lpstr>
      <vt:lpstr>My background</vt:lpstr>
      <vt:lpstr>Why discuss experimental sciences at ATPESC?</vt:lpstr>
      <vt:lpstr>A minimal definition</vt:lpstr>
      <vt:lpstr>DIKUW</vt:lpstr>
      <vt:lpstr>Data &amp; Information</vt:lpstr>
      <vt:lpstr>Knowledge &amp; Understanding</vt:lpstr>
      <vt:lpstr>Obligatory Einstein Quote </vt:lpstr>
      <vt:lpstr>Sometimes we just want “good enough” </vt:lpstr>
      <vt:lpstr>Knowledge Management</vt:lpstr>
      <vt:lpstr>An Example: Lessons Learned</vt:lpstr>
      <vt:lpstr>Which leads us to documentation</vt:lpstr>
      <vt:lpstr>And finally we reach our destination</vt:lpstr>
      <vt:lpstr>Example notebook entries</vt:lpstr>
      <vt:lpstr>Not all lab notebooks are alike</vt:lpstr>
      <vt:lpstr>No one likes writing lab notes…</vt:lpstr>
      <vt:lpstr>Conversations with Carlo</vt:lpstr>
      <vt:lpstr>Tried and True</vt:lpstr>
      <vt:lpstr>No really.  I’m not joking…</vt:lpstr>
      <vt:lpstr>What would a lab notebook look like for us?</vt:lpstr>
      <vt:lpstr>Citations</vt:lpstr>
      <vt:lpstr>Meta Conclusions</vt:lpstr>
      <vt:lpstr>From my perspective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1046</cp:revision>
  <cp:lastPrinted>2017-11-02T18:35:01Z</cp:lastPrinted>
  <dcterms:created xsi:type="dcterms:W3CDTF">2018-11-06T17:28:56Z</dcterms:created>
  <dcterms:modified xsi:type="dcterms:W3CDTF">2022-08-02T13:38:21Z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