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9"/>
  </p:notesMasterIdLst>
  <p:handoutMasterIdLst>
    <p:handoutMasterId r:id="rId20"/>
  </p:handoutMasterIdLst>
  <p:sldIdLst>
    <p:sldId id="580" r:id="rId5"/>
    <p:sldId id="561" r:id="rId6"/>
    <p:sldId id="548" r:id="rId7"/>
    <p:sldId id="325" r:id="rId8"/>
    <p:sldId id="326" r:id="rId9"/>
    <p:sldId id="332" r:id="rId10"/>
    <p:sldId id="333" r:id="rId11"/>
    <p:sldId id="564" r:id="rId12"/>
    <p:sldId id="565" r:id="rId13"/>
    <p:sldId id="566" r:id="rId14"/>
    <p:sldId id="550" r:id="rId15"/>
    <p:sldId id="323" r:id="rId16"/>
    <p:sldId id="551" r:id="rId17"/>
    <p:sldId id="553" r:id="rId1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5" autoAdjust="0"/>
    <p:restoredTop sz="95728" autoAdjust="0"/>
  </p:normalViewPr>
  <p:slideViewPr>
    <p:cSldViewPr snapToGrid="0" showGuides="1">
      <p:cViewPr varScale="1">
        <p:scale>
          <a:sx n="91" d="100"/>
          <a:sy n="91" d="100"/>
        </p:scale>
        <p:origin x="200" y="46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to cover this quickly, but want you to have the resources, there are also extra slides can help you see what might be useful for your Scientific projects</a:t>
            </a:r>
          </a:p>
          <a:p>
            <a:r>
              <a:rPr lang="en-US" dirty="0"/>
              <a:t>May want to add when and why to use them</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57892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quickly shows complexity and designed for SW with official releases add why use this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quickly – point out No structured release schedule, continuous integration, simpler add why use this</a:t>
            </a:r>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quickly Use this if the release schedule is not as structured</a:t>
            </a:r>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Emphasis on Adopt what is good for your team</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016390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ideas-productivity.org/events/hpc-best-practices-webinars/#webinar024"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nvie.com/posts/a-successful-git-branching-mode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F55A-64B9-2151-3E80-81471F7EE72E}"/>
              </a:ext>
            </a:extLst>
          </p:cNvPr>
          <p:cNvSpPr>
            <a:spLocks noGrp="1"/>
          </p:cNvSpPr>
          <p:nvPr>
            <p:ph type="title"/>
          </p:nvPr>
        </p:nvSpPr>
        <p:spPr/>
        <p:txBody>
          <a:bodyPr/>
          <a:lstStyle/>
          <a:p>
            <a:r>
              <a:rPr lang="en-US" dirty="0"/>
              <a:t>What is a Git Workflow?</a:t>
            </a:r>
          </a:p>
        </p:txBody>
      </p:sp>
      <p:sp>
        <p:nvSpPr>
          <p:cNvPr id="3" name="Content Placeholder 2">
            <a:extLst>
              <a:ext uri="{FF2B5EF4-FFF2-40B4-BE49-F238E27FC236}">
                <a16:creationId xmlns:a16="http://schemas.microsoft.com/office/drawing/2014/main" id="{D247E4B3-1EF7-DBE3-E02D-A2EF61CBB790}"/>
              </a:ext>
            </a:extLst>
          </p:cNvPr>
          <p:cNvSpPr>
            <a:spLocks noGrp="1"/>
          </p:cNvSpPr>
          <p:nvPr>
            <p:ph idx="1"/>
          </p:nvPr>
        </p:nvSpPr>
        <p:spPr>
          <a:xfrm>
            <a:off x="365760" y="1405111"/>
            <a:ext cx="11369809" cy="4047778"/>
          </a:xfrm>
        </p:spPr>
        <p:txBody>
          <a:bodyPr/>
          <a:lstStyle/>
          <a:p>
            <a:r>
              <a:rPr lang="en-US" dirty="0">
                <a:solidFill>
                  <a:srgbClr val="202124"/>
                </a:solidFill>
                <a:latin typeface="Roboto" panose="02000000000000000000" pitchFamily="2" charset="0"/>
              </a:rPr>
              <a:t>A Git workflow consists of the structure of the branches and policies </a:t>
            </a:r>
          </a:p>
          <a:p>
            <a:pPr lvl="1"/>
            <a:r>
              <a:rPr lang="en-US" dirty="0">
                <a:solidFill>
                  <a:srgbClr val="202124"/>
                </a:solidFill>
                <a:latin typeface="Roboto" panose="02000000000000000000" pitchFamily="2" charset="0"/>
              </a:rPr>
              <a:t>Designated lifetime branches</a:t>
            </a:r>
          </a:p>
          <a:p>
            <a:pPr lvl="2"/>
            <a:r>
              <a:rPr lang="en-US" dirty="0">
                <a:solidFill>
                  <a:srgbClr val="202124"/>
                </a:solidFill>
                <a:latin typeface="Roboto" panose="02000000000000000000" pitchFamily="2" charset="0"/>
              </a:rPr>
              <a:t>main, production, pre-production, development</a:t>
            </a:r>
          </a:p>
          <a:p>
            <a:pPr lvl="1"/>
            <a:r>
              <a:rPr lang="en-US" b="0" i="0" dirty="0">
                <a:solidFill>
                  <a:srgbClr val="202124"/>
                </a:solidFill>
                <a:effectLst/>
                <a:latin typeface="Roboto" panose="02000000000000000000" pitchFamily="2" charset="0"/>
              </a:rPr>
              <a:t>Feature Branches</a:t>
            </a:r>
          </a:p>
          <a:p>
            <a:pPr lvl="2"/>
            <a:r>
              <a:rPr lang="en-US" dirty="0">
                <a:solidFill>
                  <a:srgbClr val="202124"/>
                </a:solidFill>
                <a:latin typeface="Roboto" panose="02000000000000000000" pitchFamily="2" charset="0"/>
              </a:rPr>
              <a:t>New features, bug fixes etc.</a:t>
            </a:r>
            <a:endParaRPr lang="en-US" b="0" i="0" dirty="0">
              <a:solidFill>
                <a:srgbClr val="202124"/>
              </a:solidFill>
              <a:effectLst/>
              <a:latin typeface="Roboto" panose="02000000000000000000" pitchFamily="2" charset="0"/>
            </a:endParaRPr>
          </a:p>
          <a:p>
            <a:pPr lvl="1"/>
            <a:r>
              <a:rPr lang="en-US" dirty="0">
                <a:solidFill>
                  <a:srgbClr val="202124"/>
                </a:solidFill>
                <a:latin typeface="Roboto" panose="02000000000000000000" pitchFamily="2" charset="0"/>
              </a:rPr>
              <a:t>Schedules for releases (if applicable)</a:t>
            </a:r>
          </a:p>
          <a:p>
            <a:pPr lvl="1"/>
            <a:r>
              <a:rPr lang="en-US" b="0" i="0" dirty="0">
                <a:solidFill>
                  <a:srgbClr val="202124"/>
                </a:solidFill>
                <a:effectLst/>
                <a:latin typeface="Roboto" panose="02000000000000000000" pitchFamily="2" charset="0"/>
              </a:rPr>
              <a:t>Testing</a:t>
            </a:r>
          </a:p>
          <a:p>
            <a:pPr lvl="1"/>
            <a:r>
              <a:rPr lang="en-US" dirty="0">
                <a:solidFill>
                  <a:srgbClr val="202124"/>
                </a:solidFill>
                <a:latin typeface="Roboto" panose="02000000000000000000" pitchFamily="2" charset="0"/>
              </a:rPr>
              <a:t>Branch Protections</a:t>
            </a:r>
            <a:endParaRPr lang="en-US" b="0" i="0" dirty="0">
              <a:solidFill>
                <a:srgbClr val="202124"/>
              </a:solidFill>
              <a:effectLst/>
              <a:latin typeface="Roboto" panose="02000000000000000000" pitchFamily="2" charset="0"/>
            </a:endParaRPr>
          </a:p>
          <a:p>
            <a:endParaRPr lang="en-US" i="0" dirty="0">
              <a:solidFill>
                <a:srgbClr val="202124"/>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75923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87AD-866E-68D5-3D16-7C78C3E3A7B8}"/>
              </a:ext>
            </a:extLst>
          </p:cNvPr>
          <p:cNvSpPr>
            <a:spLocks noGrp="1"/>
          </p:cNvSpPr>
          <p:nvPr>
            <p:ph type="title"/>
          </p:nvPr>
        </p:nvSpPr>
        <p:spPr/>
        <p:txBody>
          <a:bodyPr/>
          <a:lstStyle/>
          <a:p>
            <a:r>
              <a:rPr lang="en-US" dirty="0"/>
              <a:t>Software Licensing</a:t>
            </a:r>
          </a:p>
        </p:txBody>
      </p:sp>
      <p:sp>
        <p:nvSpPr>
          <p:cNvPr id="3" name="Content Placeholder 2">
            <a:extLst>
              <a:ext uri="{FF2B5EF4-FFF2-40B4-BE49-F238E27FC236}">
                <a16:creationId xmlns:a16="http://schemas.microsoft.com/office/drawing/2014/main" id="{55119C86-BC51-4279-A344-BC5343B2656B}"/>
              </a:ext>
            </a:extLst>
          </p:cNvPr>
          <p:cNvSpPr>
            <a:spLocks noGrp="1"/>
          </p:cNvSpPr>
          <p:nvPr>
            <p:ph idx="1"/>
          </p:nvPr>
        </p:nvSpPr>
        <p:spPr/>
        <p:txBody>
          <a:bodyPr/>
          <a:lstStyle/>
          <a:p>
            <a:pPr marL="65612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External resources: </a:t>
            </a:r>
            <a:r>
              <a:rPr lang="en-US" sz="1800" b="0" i="0" u="sng" strike="noStrike" dirty="0">
                <a:solidFill>
                  <a:srgbClr val="1155CC"/>
                </a:solidFill>
                <a:effectLst/>
                <a:latin typeface="Arial" panose="020B0604020202020204" pitchFamily="34" charset="0"/>
                <a:hlinkClick r:id="rId2"/>
              </a:rPr>
              <a:t>Introduction to Software Licensing</a:t>
            </a:r>
            <a:r>
              <a:rPr lang="en-US" sz="1800" b="0" i="0" u="none" strike="noStrike" dirty="0">
                <a:solidFill>
                  <a:srgbClr val="000000"/>
                </a:solidFill>
                <a:effectLst/>
                <a:latin typeface="Arial" panose="020B0604020202020204" pitchFamily="34" charset="0"/>
              </a:rPr>
              <a:t> from Best Practices for HPC Software Developers webinar series</a:t>
            </a:r>
            <a:endParaRPr lang="en-US" sz="1800" b="0" i="0" u="none" strike="noStrike" dirty="0">
              <a:solidFill>
                <a:srgbClr val="595959"/>
              </a:solidFill>
              <a:effectLst/>
              <a:latin typeface="Arial" panose="020B0604020202020204" pitchFamily="34" charset="0"/>
            </a:endParaRPr>
          </a:p>
          <a:p>
            <a:br>
              <a:rPr lang="en-US" b="0" dirty="0">
                <a:effectLst/>
              </a:rPr>
            </a:br>
            <a:endParaRPr lang="en-US" dirty="0"/>
          </a:p>
        </p:txBody>
      </p:sp>
    </p:spTree>
    <p:extLst>
      <p:ext uri="{BB962C8B-B14F-4D97-AF65-F5344CB8AC3E}">
        <p14:creationId xmlns:p14="http://schemas.microsoft.com/office/powerpoint/2010/main" val="387782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Real Git Workflows of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a:t>
            </a:r>
            <a:r>
              <a:rPr lang="en-US" sz="2000"/>
              <a:t>using community-built </a:t>
            </a:r>
            <a:r>
              <a:rPr lang="en-US" sz="2000" dirty="0"/>
              <a:t>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1C58-3991-67C9-94C8-3702EF8A6FF6}"/>
              </a:ext>
            </a:extLst>
          </p:cNvPr>
          <p:cNvSpPr>
            <a:spLocks noGrp="1"/>
          </p:cNvSpPr>
          <p:nvPr>
            <p:ph type="title"/>
          </p:nvPr>
        </p:nvSpPr>
        <p:spPr/>
        <p:txBody>
          <a:bodyPr/>
          <a:lstStyle/>
          <a:p>
            <a:r>
              <a:rPr lang="en-US" sz="2800" b="1" dirty="0">
                <a:solidFill>
                  <a:srgbClr val="000000"/>
                </a:solidFill>
              </a:rPr>
              <a:t>Why use a Git Workflow?</a:t>
            </a:r>
          </a:p>
        </p:txBody>
      </p:sp>
      <p:sp>
        <p:nvSpPr>
          <p:cNvPr id="3" name="Content Placeholder 2">
            <a:extLst>
              <a:ext uri="{FF2B5EF4-FFF2-40B4-BE49-F238E27FC236}">
                <a16:creationId xmlns:a16="http://schemas.microsoft.com/office/drawing/2014/main" id="{54874CAB-AECD-94F5-BCF3-CB3EC292E557}"/>
              </a:ext>
            </a:extLst>
          </p:cNvPr>
          <p:cNvSpPr>
            <a:spLocks noGrp="1"/>
          </p:cNvSpPr>
          <p:nvPr>
            <p:ph idx="1"/>
          </p:nvPr>
        </p:nvSpPr>
        <p:spPr>
          <a:xfrm>
            <a:off x="365760" y="1188720"/>
            <a:ext cx="11369809" cy="4047778"/>
          </a:xfrm>
        </p:spPr>
        <p:txBody>
          <a:bodyPr/>
          <a:lstStyle/>
          <a:p>
            <a:r>
              <a:rPr lang="en-US" i="0" dirty="0">
                <a:solidFill>
                  <a:srgbClr val="202124"/>
                </a:solidFill>
                <a:effectLst/>
                <a:latin typeface="Roboto" panose="02000000000000000000" pitchFamily="2" charset="0"/>
              </a:rPr>
              <a:t>Provides collaboration in a consistent and productive manner</a:t>
            </a:r>
          </a:p>
          <a:p>
            <a:r>
              <a:rPr lang="en-US" i="0" dirty="0">
                <a:solidFill>
                  <a:srgbClr val="202124"/>
                </a:solidFill>
                <a:effectLst/>
                <a:latin typeface="Roboto" panose="02000000000000000000" pitchFamily="2" charset="0"/>
              </a:rPr>
              <a:t>Team members are on the same page for development</a:t>
            </a:r>
            <a:endParaRPr lang="en-US" dirty="0">
              <a:solidFill>
                <a:srgbClr val="202124"/>
              </a:solidFill>
              <a:latin typeface="Roboto" panose="02000000000000000000" pitchFamily="2" charset="0"/>
            </a:endParaRPr>
          </a:p>
          <a:p>
            <a:r>
              <a:rPr lang="en-US" dirty="0">
                <a:solidFill>
                  <a:srgbClr val="202124"/>
                </a:solidFill>
                <a:latin typeface="Roboto" panose="02000000000000000000" pitchFamily="2" charset="0"/>
              </a:rPr>
              <a:t>Policies make it clear </a:t>
            </a:r>
          </a:p>
          <a:p>
            <a:pPr lvl="1"/>
            <a:r>
              <a:rPr lang="en-US" dirty="0">
                <a:solidFill>
                  <a:srgbClr val="202124"/>
                </a:solidFill>
                <a:latin typeface="Roboto" panose="02000000000000000000" pitchFamily="2" charset="0"/>
              </a:rPr>
              <a:t>How to use the branching structure</a:t>
            </a:r>
          </a:p>
          <a:p>
            <a:pPr lvl="1"/>
            <a:r>
              <a:rPr lang="en-US" i="0" dirty="0">
                <a:solidFill>
                  <a:srgbClr val="202124"/>
                </a:solidFill>
                <a:effectLst/>
                <a:latin typeface="Roboto" panose="02000000000000000000" pitchFamily="2" charset="0"/>
              </a:rPr>
              <a:t>What branches are protected</a:t>
            </a:r>
          </a:p>
          <a:p>
            <a:pPr lvl="1"/>
            <a:r>
              <a:rPr lang="en-US" dirty="0">
                <a:solidFill>
                  <a:srgbClr val="202124"/>
                </a:solidFill>
                <a:latin typeface="Roboto" panose="02000000000000000000" pitchFamily="2" charset="0"/>
              </a:rPr>
              <a:t>What is tested and when</a:t>
            </a:r>
          </a:p>
          <a:p>
            <a:pPr lvl="1"/>
            <a:r>
              <a:rPr lang="en-US" i="0" dirty="0">
                <a:solidFill>
                  <a:srgbClr val="202124"/>
                </a:solidFill>
                <a:effectLst/>
                <a:latin typeface="Roboto" panose="02000000000000000000" pitchFamily="2" charset="0"/>
              </a:rPr>
              <a:t>What branches are st</a:t>
            </a:r>
            <a:r>
              <a:rPr lang="en-US" dirty="0">
                <a:solidFill>
                  <a:srgbClr val="202124"/>
                </a:solidFill>
                <a:latin typeface="Roboto" panose="02000000000000000000" pitchFamily="2" charset="0"/>
              </a:rPr>
              <a:t>able</a:t>
            </a:r>
          </a:p>
          <a:p>
            <a:r>
              <a:rPr lang="en-US" dirty="0">
                <a:solidFill>
                  <a:srgbClr val="202124"/>
                </a:solidFill>
                <a:latin typeface="Roboto" panose="02000000000000000000" pitchFamily="2" charset="0"/>
              </a:rPr>
              <a:t>Helps team members understand the current state of the code</a:t>
            </a:r>
            <a:endParaRPr lang="en-US" i="0" dirty="0">
              <a:solidFill>
                <a:srgbClr val="202124"/>
              </a:solidFill>
              <a:effectLst/>
              <a:latin typeface="Roboto" panose="02000000000000000000" pitchFamily="2" charset="0"/>
            </a:endParaRPr>
          </a:p>
          <a:p>
            <a:endParaRPr lang="en-US" sz="2400" dirty="0">
              <a:solidFill>
                <a:srgbClr val="000000"/>
              </a:solidFill>
            </a:endParaRPr>
          </a:p>
        </p:txBody>
      </p:sp>
    </p:spTree>
    <p:extLst>
      <p:ext uri="{BB962C8B-B14F-4D97-AF65-F5344CB8AC3E}">
        <p14:creationId xmlns:p14="http://schemas.microsoft.com/office/powerpoint/2010/main" val="215946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b="1" dirty="0"/>
              <a:t>Commonly Known Git Workflows</a:t>
            </a:r>
            <a:br>
              <a:rPr lang="en-US" b="1"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r>
              <a:rPr lang="en-US" dirty="0"/>
              <a:t>Git Flow</a:t>
            </a:r>
          </a:p>
          <a:p>
            <a:r>
              <a:rPr lang="en-US" dirty="0"/>
              <a:t>GitHub Flow</a:t>
            </a:r>
          </a:p>
          <a:p>
            <a:r>
              <a:rPr lang="en-US" dirty="0"/>
              <a:t>GitLab Flow</a:t>
            </a:r>
          </a:p>
          <a:p>
            <a:pPr marL="0" indent="0">
              <a:buNone/>
            </a:pPr>
            <a:r>
              <a:rPr lang="en-US" b="1" dirty="0"/>
              <a:t>Extra Slides show real Git Workflows of some CSE projects</a:t>
            </a:r>
          </a:p>
          <a:p>
            <a:pPr marL="0" indent="0">
              <a:buNone/>
            </a:pPr>
            <a:endParaRPr lang="en-US" dirty="0"/>
          </a:p>
          <a:p>
            <a:pPr marL="0" indent="0">
              <a:buNone/>
            </a:pPr>
            <a:r>
              <a:rPr lang="en-US" dirty="0">
                <a:solidFill>
                  <a:srgbClr val="FF0000"/>
                </a:solidFill>
              </a:rPr>
              <a:t>Add Resource from David</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Guidelines for establishing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10353822" cy="4047778"/>
          </a:xfrm>
        </p:spPr>
        <p:txBody>
          <a:bodyPr/>
          <a:lstStyle/>
          <a:p>
            <a:r>
              <a:rPr lang="en-US" dirty="0"/>
              <a:t>Communicating this to your collaborators</a:t>
            </a:r>
          </a:p>
          <a:p>
            <a:pPr lvl="1"/>
            <a:r>
              <a:rPr lang="en-US" dirty="0"/>
              <a:t>Include workflow in Contributing Guide</a:t>
            </a:r>
          </a:p>
          <a:p>
            <a:pPr lvl="1"/>
            <a:r>
              <a:rPr lang="en-US" dirty="0"/>
              <a:t>Establish conventions for branch naming (issues, major/minor versions)</a:t>
            </a:r>
          </a:p>
          <a:p>
            <a:r>
              <a:rPr lang="en-US" dirty="0"/>
              <a:t>Enforce workflow</a:t>
            </a:r>
          </a:p>
          <a:p>
            <a:pPr lvl="1"/>
            <a:r>
              <a:rPr lang="en-US" dirty="0"/>
              <a:t>Branch protections</a:t>
            </a:r>
          </a:p>
          <a:p>
            <a:pPr lvl="1"/>
            <a:r>
              <a:rPr lang="en-US" dirty="0"/>
              <a:t>Limiting who can push/merge</a:t>
            </a:r>
          </a:p>
          <a:p>
            <a:pPr lvl="1"/>
            <a:r>
              <a:rPr lang="en-US" dirty="0"/>
              <a:t>Testing &amp; review requirements</a:t>
            </a:r>
          </a:p>
          <a:p>
            <a:r>
              <a:rPr lang="en-US" sz="2200" b="1" dirty="0"/>
              <a:t>Adopt what is good for your team</a:t>
            </a:r>
          </a:p>
          <a:p>
            <a:pPr lvl="1"/>
            <a:r>
              <a:rPr lang="en-US" sz="1800" dirty="0"/>
              <a:t>Consider team culture and project challenges</a:t>
            </a:r>
          </a:p>
          <a:p>
            <a:pPr lvl="1"/>
            <a:r>
              <a:rPr lang="en-US" sz="1800" dirty="0"/>
              <a:t>Assess what is and isn’t feasible/acceptable</a:t>
            </a:r>
          </a:p>
          <a:p>
            <a:pPr lvl="1"/>
            <a:r>
              <a:rPr lang="en-US" sz="1800" b="1" dirty="0"/>
              <a:t>Start with simplest </a:t>
            </a:r>
            <a:r>
              <a:rPr lang="en-US" sz="1800" dirty="0"/>
              <a:t>and add complexity where and when necessary</a:t>
            </a:r>
          </a:p>
        </p:txBody>
      </p:sp>
    </p:spTree>
    <p:extLst>
      <p:ext uri="{BB962C8B-B14F-4D97-AF65-F5344CB8AC3E}">
        <p14:creationId xmlns:p14="http://schemas.microsoft.com/office/powerpoint/2010/main" val="57151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1C58-3991-67C9-94C8-3702EF8A6FF6}"/>
              </a:ext>
            </a:extLst>
          </p:cNvPr>
          <p:cNvSpPr>
            <a:spLocks noGrp="1"/>
          </p:cNvSpPr>
          <p:nvPr>
            <p:ph type="title"/>
          </p:nvPr>
        </p:nvSpPr>
        <p:spPr/>
        <p:txBody>
          <a:bodyPr/>
          <a:lstStyle/>
          <a:p>
            <a:r>
              <a:rPr lang="en-US" dirty="0"/>
              <a:t>Working Slide Continued</a:t>
            </a:r>
          </a:p>
        </p:txBody>
      </p:sp>
      <p:sp>
        <p:nvSpPr>
          <p:cNvPr id="3" name="Content Placeholder 2">
            <a:extLst>
              <a:ext uri="{FF2B5EF4-FFF2-40B4-BE49-F238E27FC236}">
                <a16:creationId xmlns:a16="http://schemas.microsoft.com/office/drawing/2014/main" id="{54874CAB-AECD-94F5-BCF3-CB3EC292E557}"/>
              </a:ext>
            </a:extLst>
          </p:cNvPr>
          <p:cNvSpPr>
            <a:spLocks noGrp="1"/>
          </p:cNvSpPr>
          <p:nvPr>
            <p:ph idx="1"/>
          </p:nvPr>
        </p:nvSpPr>
        <p:spPr>
          <a:xfrm>
            <a:off x="365760" y="1737360"/>
            <a:ext cx="11369809" cy="4286250"/>
          </a:xfrm>
        </p:spPr>
        <p:txBody>
          <a:bodyPr/>
          <a:lstStyle/>
          <a:p>
            <a:pPr marL="0" indent="0">
              <a:buNone/>
            </a:pPr>
            <a:r>
              <a:rPr lang="en-US" dirty="0">
                <a:solidFill>
                  <a:srgbClr val="000000"/>
                </a:solidFill>
              </a:rPr>
              <a:t>Project Management or Agile Software Development</a:t>
            </a:r>
          </a:p>
          <a:p>
            <a:pPr marL="1265695"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Understand the principles of agile software development </a:t>
            </a:r>
            <a:endParaRPr lang="en-US" sz="1800" b="1" i="0" u="none" strike="noStrike" dirty="0">
              <a:solidFill>
                <a:srgbClr val="595959"/>
              </a:solidFill>
              <a:effectLst/>
              <a:latin typeface="Arial" panose="020B0604020202020204" pitchFamily="34" charset="0"/>
            </a:endParaRPr>
          </a:p>
          <a:p>
            <a:pPr marL="1265695"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Be able to setup and use a simple </a:t>
            </a:r>
            <a:r>
              <a:rPr lang="en-US" sz="1800" b="1" i="0" u="none" strike="noStrike" dirty="0" err="1">
                <a:solidFill>
                  <a:srgbClr val="000000"/>
                </a:solidFill>
                <a:effectLst/>
                <a:latin typeface="Arial" panose="020B0604020202020204" pitchFamily="34" charset="0"/>
              </a:rPr>
              <a:t>kanban</a:t>
            </a:r>
            <a:r>
              <a:rPr lang="en-US" sz="1800" b="1" i="0" u="none" strike="noStrike" dirty="0">
                <a:solidFill>
                  <a:srgbClr val="000000"/>
                </a:solidFill>
                <a:effectLst/>
                <a:latin typeface="Arial" panose="020B0604020202020204" pitchFamily="34" charset="0"/>
              </a:rPr>
              <a:t> board for status tracking</a:t>
            </a:r>
            <a:endParaRPr lang="en-US" sz="1800" b="1" i="0" u="none" strike="noStrike" dirty="0">
              <a:solidFill>
                <a:srgbClr val="595959"/>
              </a:solidFill>
              <a:effectLst/>
              <a:latin typeface="Arial" panose="020B0604020202020204" pitchFamily="34" charset="0"/>
            </a:endParaRPr>
          </a:p>
          <a:p>
            <a:r>
              <a:rPr lang="en-US" b="1" dirty="0">
                <a:solidFill>
                  <a:srgbClr val="000000"/>
                </a:solidFill>
              </a:rPr>
              <a:t>Understand the principles of agile software development</a:t>
            </a:r>
          </a:p>
          <a:p>
            <a:r>
              <a:rPr lang="en-US" b="1" dirty="0">
                <a:solidFill>
                  <a:srgbClr val="000000"/>
                </a:solidFill>
              </a:rPr>
              <a:t>Be able to setup and use a simple Kanban board for status tracking</a:t>
            </a:r>
          </a:p>
          <a:p>
            <a:endParaRPr lang="en-US" b="1" dirty="0">
              <a:solidFill>
                <a:srgbClr val="000000"/>
              </a:solidFill>
            </a:endParaRPr>
          </a:p>
        </p:txBody>
      </p:sp>
    </p:spTree>
    <p:extLst>
      <p:ext uri="{BB962C8B-B14F-4D97-AF65-F5344CB8AC3E}">
        <p14:creationId xmlns:p14="http://schemas.microsoft.com/office/powerpoint/2010/main" val="159628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C49F-B58E-56A3-4EB3-A367E2A66748}"/>
              </a:ext>
            </a:extLst>
          </p:cNvPr>
          <p:cNvSpPr>
            <a:spLocks noGrp="1"/>
          </p:cNvSpPr>
          <p:nvPr>
            <p:ph type="title"/>
          </p:nvPr>
        </p:nvSpPr>
        <p:spPr/>
        <p:txBody>
          <a:bodyPr/>
          <a:lstStyle/>
          <a:p>
            <a:r>
              <a:rPr lang="en-US" dirty="0"/>
              <a:t>Working Slides cont.</a:t>
            </a:r>
          </a:p>
        </p:txBody>
      </p:sp>
      <p:sp>
        <p:nvSpPr>
          <p:cNvPr id="3" name="Content Placeholder 2">
            <a:extLst>
              <a:ext uri="{FF2B5EF4-FFF2-40B4-BE49-F238E27FC236}">
                <a16:creationId xmlns:a16="http://schemas.microsoft.com/office/drawing/2014/main" id="{75CBF57A-BF6E-B197-BD25-4581986FC2E3}"/>
              </a:ext>
            </a:extLst>
          </p:cNvPr>
          <p:cNvSpPr>
            <a:spLocks noGrp="1"/>
          </p:cNvSpPr>
          <p:nvPr>
            <p:ph idx="1"/>
          </p:nvPr>
        </p:nvSpPr>
        <p:spPr/>
        <p:txBody>
          <a:bodyPr/>
          <a:lstStyle/>
          <a:p>
            <a:r>
              <a:rPr lang="en-US" dirty="0"/>
              <a:t>Code Review</a:t>
            </a:r>
          </a:p>
          <a:p>
            <a:pPr lvl="1"/>
            <a:r>
              <a:rPr lang="en-US" dirty="0"/>
              <a:t>Understanding the value of code reviews</a:t>
            </a:r>
          </a:p>
          <a:p>
            <a:pPr lvl="1"/>
            <a:r>
              <a:rPr lang="en-US" dirty="0"/>
              <a:t>Know the best practices for code review</a:t>
            </a:r>
          </a:p>
        </p:txBody>
      </p:sp>
    </p:spTree>
    <p:extLst>
      <p:ext uri="{BB962C8B-B14F-4D97-AF65-F5344CB8AC3E}">
        <p14:creationId xmlns:p14="http://schemas.microsoft.com/office/powerpoint/2010/main" val="428562493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6424</TotalTime>
  <Words>1156</Words>
  <Application>Microsoft Macintosh PowerPoint</Application>
  <PresentationFormat>Custom</PresentationFormat>
  <Paragraphs>164</Paragraphs>
  <Slides>14</Slides>
  <Notes>8</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Roboto</vt:lpstr>
      <vt:lpstr>Presentations (Wide Screen)</vt:lpstr>
      <vt:lpstr>What is a Git Workflow?</vt:lpstr>
      <vt:lpstr>Why use a Git Workflow?</vt:lpstr>
      <vt:lpstr>Commonly Known Git Workflows     </vt:lpstr>
      <vt:lpstr>Git Flow</vt:lpstr>
      <vt:lpstr>GitHub Flow</vt:lpstr>
      <vt:lpstr>GitLab Flow</vt:lpstr>
      <vt:lpstr>Guidelines for establishing a Git Workflow</vt:lpstr>
      <vt:lpstr>Working Slide Continued</vt:lpstr>
      <vt:lpstr>Working Slides cont.</vt:lpstr>
      <vt:lpstr>Software Licensing</vt:lpstr>
      <vt:lpstr>Real Git Workflows of CSE projects</vt:lpstr>
      <vt:lpstr>Current Trilinos Workflow</vt:lpstr>
      <vt:lpstr>Current Open MPI Workflow </vt:lpstr>
      <vt:lpstr>Current FleCSI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Grubel, Patricia A</cp:lastModifiedBy>
  <cp:revision>297</cp:revision>
  <cp:lastPrinted>2017-11-02T18:35:01Z</cp:lastPrinted>
  <dcterms:created xsi:type="dcterms:W3CDTF">2018-11-06T17:28:56Z</dcterms:created>
  <dcterms:modified xsi:type="dcterms:W3CDTF">2022-10-27T16:09:57Z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