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6"/>
  </p:notesMasterIdLst>
  <p:handoutMasterIdLst>
    <p:handoutMasterId r:id="rId27"/>
  </p:handoutMasterIdLst>
  <p:sldIdLst>
    <p:sldId id="318" r:id="rId5"/>
    <p:sldId id="320" r:id="rId6"/>
    <p:sldId id="1819" r:id="rId7"/>
    <p:sldId id="325" r:id="rId8"/>
    <p:sldId id="1821" r:id="rId9"/>
    <p:sldId id="1822" r:id="rId10"/>
    <p:sldId id="1824" r:id="rId11"/>
    <p:sldId id="1846" r:id="rId12"/>
    <p:sldId id="1823" r:id="rId13"/>
    <p:sldId id="1820" r:id="rId14"/>
    <p:sldId id="1848" r:id="rId15"/>
    <p:sldId id="1849" r:id="rId16"/>
    <p:sldId id="1850" r:id="rId17"/>
    <p:sldId id="1851" r:id="rId18"/>
    <p:sldId id="1852" r:id="rId19"/>
    <p:sldId id="1855" r:id="rId20"/>
    <p:sldId id="1854" r:id="rId21"/>
    <p:sldId id="1856" r:id="rId22"/>
    <p:sldId id="1857" r:id="rId23"/>
    <p:sldId id="1845" r:id="rId24"/>
    <p:sldId id="1858" r:id="rId2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89" autoAdjust="0"/>
    <p:restoredTop sz="95833" autoAdjust="0"/>
  </p:normalViewPr>
  <p:slideViewPr>
    <p:cSldViewPr snapToGrid="0" showGuides="1">
      <p:cViewPr varScale="1">
        <p:scale>
          <a:sx n="107" d="100"/>
          <a:sy n="107" d="100"/>
        </p:scale>
        <p:origin x="1296" y="168"/>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5/17/22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5/17/22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Fundamental message</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4262156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686002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019170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bestpractices.coreinfrastructure.org/en"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14.png"/><Relationship Id="rId4" Type="http://schemas.openxmlformats.org/officeDocument/2006/relationships/hyperlink" Target="https://bssw.io/psi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iff"/><Relationship Id="rId1" Type="http://schemas.openxmlformats.org/officeDocument/2006/relationships/slideLayout" Target="../slideLayouts/slideLayout3.xml"/><Relationship Id="rId4" Type="http://schemas.openxmlformats.org/officeDocument/2006/relationships/image" Target="../media/image1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err="1"/>
              <a:t>Anshu</a:t>
            </a:r>
            <a:r>
              <a:rPr lang="en-US" u="sng" dirty="0"/>
              <a:t> Dubey</a:t>
            </a:r>
            <a:r>
              <a:rPr lang="en-US" sz="2000" dirty="0"/>
              <a:t>(she/her)</a:t>
            </a:r>
            <a:br>
              <a:rPr lang="en-US" sz="2000" u="sng" dirty="0"/>
            </a:br>
            <a:r>
              <a:rPr lang="en-US" sz="2000" dirty="0"/>
              <a:t>Argonne National Laboratory</a:t>
            </a:r>
          </a:p>
          <a:p>
            <a:pPr>
              <a:spcBef>
                <a:spcPts val="2800"/>
              </a:spcBef>
            </a:pPr>
            <a:r>
              <a:rPr lang="en-US" sz="2000" dirty="0"/>
              <a:t>Better Scientific Software tutorial @ ISC 2022</a:t>
            </a:r>
          </a:p>
          <a:p>
            <a:pPr>
              <a:spcBef>
                <a:spcPts val="2800"/>
              </a:spcBef>
            </a:pPr>
            <a:r>
              <a:rPr lang="en-US" sz="2000" dirty="0"/>
              <a:t>Contributors: David E. Bernholdt (ORNL), </a:t>
            </a:r>
            <a:r>
              <a:rPr lang="en-US" sz="2000" dirty="0" err="1"/>
              <a:t>Anshu</a:t>
            </a:r>
            <a:r>
              <a:rPr lang="en-US" sz="2000" dirty="0"/>
              <a:t> Dubey (ANL), Patricia A. Grubel (LANL), Rinku K. Gupta (ANL), Katherine M. Riley (ANL)</a:t>
            </a:r>
          </a:p>
        </p:txBody>
      </p:sp>
      <p:sp>
        <p:nvSpPr>
          <p:cNvPr id="6" name="TextBox 5">
            <a:extLst>
              <a:ext uri="{FF2B5EF4-FFF2-40B4-BE49-F238E27FC236}">
                <a16:creationId xmlns:a16="http://schemas.microsoft.com/office/drawing/2014/main" id="{2957E4F5-261D-4139-8685-A19C87EC40CF}"/>
              </a:ext>
            </a:extLst>
          </p:cNvPr>
          <p:cNvSpPr txBox="1"/>
          <p:nvPr/>
        </p:nvSpPr>
        <p:spPr>
          <a:xfrm>
            <a:off x="10855922" y="5899980"/>
            <a:ext cx="1332903" cy="276999"/>
          </a:xfrm>
          <a:prstGeom prst="rect">
            <a:avLst/>
          </a:prstGeom>
          <a:noFill/>
        </p:spPr>
        <p:txBody>
          <a:bodyPr wrap="square">
            <a:spAutoFit/>
          </a:bodyPr>
          <a:lstStyle/>
          <a:p>
            <a:r>
              <a:rPr lang="en-US" sz="1200"/>
              <a:t>LA-UR-21-29819</a:t>
            </a:r>
            <a:endParaRPr lang="en-US" sz="1200" dirty="0"/>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575448" y="1152602"/>
            <a:ext cx="4892029" cy="1569660"/>
          </a:xfrm>
          <a:prstGeom prst="rect">
            <a:avLst/>
          </a:prstGeom>
        </p:spPr>
        <p:txBody>
          <a:bodyPr wrap="square">
            <a:spAutoFit/>
          </a:bodyPr>
          <a:lstStyle/>
          <a:p>
            <a:pPr algn="ctr"/>
            <a:r>
              <a:rPr lang="en-US" sz="3200" b="1" dirty="0"/>
              <a:t>Good scientific process </a:t>
            </a:r>
            <a:br>
              <a:rPr lang="en-US" sz="3200" b="1" dirty="0"/>
            </a:br>
            <a:r>
              <a:rPr lang="en-US" sz="3200" b="1" dirty="0"/>
              <a:t>requires </a:t>
            </a:r>
            <a:br>
              <a:rPr lang="en-US" sz="3200" b="1" dirty="0"/>
            </a:br>
            <a:r>
              <a:rPr lang="en-US" sz="32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532542" y="4127870"/>
            <a:ext cx="4977841"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t>scientific productivity</a:t>
            </a:r>
          </a:p>
        </p:txBody>
      </p:sp>
      <p:sp>
        <p:nvSpPr>
          <p:cNvPr id="4" name="Rectangle 3">
            <a:extLst>
              <a:ext uri="{FF2B5EF4-FFF2-40B4-BE49-F238E27FC236}">
                <a16:creationId xmlns:a16="http://schemas.microsoft.com/office/drawing/2014/main" id="{BD777262-E40E-4426-8E71-2943DF7F4D50}"/>
              </a:ext>
            </a:extLst>
          </p:cNvPr>
          <p:cNvSpPr/>
          <p:nvPr/>
        </p:nvSpPr>
        <p:spPr>
          <a:xfrm>
            <a:off x="6779738" y="4127870"/>
            <a:ext cx="4659139" cy="1569660"/>
          </a:xfrm>
          <a:prstGeom prst="rect">
            <a:avLst/>
          </a:prstGeom>
        </p:spPr>
        <p:txBody>
          <a:bodyPr wrap="square">
            <a:spAutoFit/>
          </a:bodyPr>
          <a:lstStyle/>
          <a:p>
            <a:pPr algn="ctr"/>
            <a:r>
              <a:rPr lang="en-US" sz="3200" b="1" dirty="0">
                <a:solidFill>
                  <a:schemeClr val="accent2"/>
                </a:solidFill>
              </a:rPr>
              <a:t>Software sustainability</a:t>
            </a:r>
          </a:p>
          <a:p>
            <a:pPr algn="ctr"/>
            <a:r>
              <a:rPr lang="en-US" sz="3200" b="1" dirty="0"/>
              <a:t>increases</a:t>
            </a:r>
            <a:br>
              <a:rPr lang="en-US" sz="3200" b="1" dirty="0"/>
            </a:br>
            <a:r>
              <a:rPr lang="en-US" sz="3200" b="1" dirty="0"/>
              <a:t>scientific productivity</a:t>
            </a:r>
          </a:p>
        </p:txBody>
      </p:sp>
      <p:sp>
        <p:nvSpPr>
          <p:cNvPr id="6" name="Rectangle 5">
            <a:extLst>
              <a:ext uri="{FF2B5EF4-FFF2-40B4-BE49-F238E27FC236}">
                <a16:creationId xmlns:a16="http://schemas.microsoft.com/office/drawing/2014/main" id="{E9B4162B-73A5-4EC1-A8CB-E2B1C199CF67}"/>
              </a:ext>
            </a:extLst>
          </p:cNvPr>
          <p:cNvSpPr/>
          <p:nvPr/>
        </p:nvSpPr>
        <p:spPr>
          <a:xfrm>
            <a:off x="6621520" y="1152602"/>
            <a:ext cx="4975574"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solidFill>
                  <a:schemeClr val="accent2"/>
                </a:solidFill>
              </a:rPr>
              <a:t>software sustainability</a:t>
            </a:r>
          </a:p>
        </p:txBody>
      </p:sp>
      <p:sp>
        <p:nvSpPr>
          <p:cNvPr id="3" name="Arrow: Right 2">
            <a:extLst>
              <a:ext uri="{FF2B5EF4-FFF2-40B4-BE49-F238E27FC236}">
                <a16:creationId xmlns:a16="http://schemas.microsoft.com/office/drawing/2014/main" id="{6E668A13-9DBB-419A-8098-62D01AFEF4A4}"/>
              </a:ext>
            </a:extLst>
          </p:cNvPr>
          <p:cNvSpPr/>
          <p:nvPr/>
        </p:nvSpPr>
        <p:spPr>
          <a:xfrm>
            <a:off x="5640901" y="1581132"/>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Arrow: Right 6">
            <a:extLst>
              <a:ext uri="{FF2B5EF4-FFF2-40B4-BE49-F238E27FC236}">
                <a16:creationId xmlns:a16="http://schemas.microsoft.com/office/drawing/2014/main" id="{32F4E506-C103-40A0-9EEF-9A24BE3F5CC2}"/>
              </a:ext>
            </a:extLst>
          </p:cNvPr>
          <p:cNvSpPr/>
          <p:nvPr/>
        </p:nvSpPr>
        <p:spPr>
          <a:xfrm rot="5400000">
            <a:off x="2617865" y="3133510"/>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Arrow: Right 8">
            <a:extLst>
              <a:ext uri="{FF2B5EF4-FFF2-40B4-BE49-F238E27FC236}">
                <a16:creationId xmlns:a16="http://schemas.microsoft.com/office/drawing/2014/main" id="{2D94D1BA-E69D-401A-BC0A-24EF1ED24AAB}"/>
              </a:ext>
            </a:extLst>
          </p:cNvPr>
          <p:cNvSpPr/>
          <p:nvPr/>
        </p:nvSpPr>
        <p:spPr>
          <a:xfrm rot="5400000">
            <a:off x="8705710" y="3133511"/>
            <a:ext cx="807194" cy="712601"/>
          </a:xfrm>
          <a:prstGeom prst="rightArrow">
            <a:avLst/>
          </a:prstGeom>
          <a:solidFill>
            <a:schemeClr val="accent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58290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161E7B-1B03-4C4A-87D2-F133E12924E1}"/>
              </a:ext>
            </a:extLst>
          </p:cNvPr>
          <p:cNvSpPr>
            <a:spLocks noGrp="1"/>
          </p:cNvSpPr>
          <p:nvPr>
            <p:ph type="title"/>
          </p:nvPr>
        </p:nvSpPr>
        <p:spPr/>
        <p:txBody>
          <a:bodyPr/>
          <a:lstStyle/>
          <a:p>
            <a:r>
              <a:rPr lang="en-US" dirty="0"/>
              <a:t>So, What Are Good Software Practices?</a:t>
            </a:r>
          </a:p>
        </p:txBody>
      </p:sp>
      <p:sp>
        <p:nvSpPr>
          <p:cNvPr id="4" name="Content Placeholder 3">
            <a:extLst>
              <a:ext uri="{FF2B5EF4-FFF2-40B4-BE49-F238E27FC236}">
                <a16:creationId xmlns:a16="http://schemas.microsoft.com/office/drawing/2014/main" id="{0B2BD4E6-18EC-4F8B-B51A-517FF6F77967}"/>
              </a:ext>
            </a:extLst>
          </p:cNvPr>
          <p:cNvSpPr>
            <a:spLocks noGrp="1"/>
          </p:cNvSpPr>
          <p:nvPr>
            <p:ph idx="1"/>
          </p:nvPr>
        </p:nvSpPr>
        <p:spPr/>
        <p:txBody>
          <a:bodyPr/>
          <a:lstStyle/>
          <a:p>
            <a:r>
              <a:rPr lang="en-US" dirty="0"/>
              <a:t>There is no fixed, universally agreed set of best practices for scientific software</a:t>
            </a:r>
          </a:p>
          <a:p>
            <a:pPr lvl="1"/>
            <a:r>
              <a:rPr lang="en-US" dirty="0"/>
              <a:t>Specifics of what’s appropriate will depend on the software, how it is used, and the team</a:t>
            </a:r>
          </a:p>
          <a:p>
            <a:r>
              <a:rPr lang="en-US" dirty="0"/>
              <a:t>Let’s look at a few recommendations from different perspectives…</a:t>
            </a:r>
          </a:p>
        </p:txBody>
      </p:sp>
    </p:spTree>
    <p:extLst>
      <p:ext uri="{BB962C8B-B14F-4D97-AF65-F5344CB8AC3E}">
        <p14:creationId xmlns:p14="http://schemas.microsoft.com/office/powerpoint/2010/main" val="42141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a:pPr>
            <a:r>
              <a:rPr lang="en-US" dirty="0"/>
              <a:t>Write programs for people, not computers.</a:t>
            </a:r>
          </a:p>
          <a:p>
            <a:pPr marL="688975" lvl="1" indent="-342900">
              <a:spcBef>
                <a:spcPts val="200"/>
              </a:spcBef>
              <a:buFont typeface="+mj-lt"/>
              <a:buAutoNum type="alphaLcPeriod"/>
            </a:pPr>
            <a:r>
              <a:rPr lang="en-US" dirty="0"/>
              <a:t>A program should not require its readers to hold more than a handful of facts in memory at once.</a:t>
            </a:r>
          </a:p>
          <a:p>
            <a:pPr marL="688975" lvl="1" indent="-342900">
              <a:spcBef>
                <a:spcPts val="200"/>
              </a:spcBef>
              <a:buFont typeface="+mj-lt"/>
              <a:buAutoNum type="alphaLcPeriod"/>
            </a:pPr>
            <a:r>
              <a:rPr lang="en-US" dirty="0"/>
              <a:t>Make names consistent, distinctive, and meaningful.</a:t>
            </a:r>
          </a:p>
          <a:p>
            <a:pPr marL="688975" lvl="1" indent="-342900">
              <a:spcBef>
                <a:spcPts val="200"/>
              </a:spcBef>
              <a:buFont typeface="+mj-lt"/>
              <a:buAutoNum type="alphaLcPeriod"/>
            </a:pPr>
            <a:r>
              <a:rPr lang="en-US" dirty="0"/>
              <a:t>Make code style and formatting consistent.</a:t>
            </a:r>
          </a:p>
          <a:p>
            <a:pPr marL="457200" indent="-457200">
              <a:buFont typeface="+mj-lt"/>
              <a:buAutoNum type="arabicPeriod"/>
            </a:pPr>
            <a:r>
              <a:rPr lang="en-US" dirty="0"/>
              <a:t>Let the computer do the work.</a:t>
            </a:r>
          </a:p>
          <a:p>
            <a:pPr marL="688975" lvl="1" indent="-342900">
              <a:spcBef>
                <a:spcPts val="200"/>
              </a:spcBef>
              <a:buFont typeface="+mj-lt"/>
              <a:buAutoNum type="alphaLcPeriod"/>
            </a:pPr>
            <a:r>
              <a:rPr lang="en-US" dirty="0"/>
              <a:t>Make the computer repeat tasks.</a:t>
            </a:r>
          </a:p>
          <a:p>
            <a:pPr marL="688975" lvl="1" indent="-342900">
              <a:spcBef>
                <a:spcPts val="200"/>
              </a:spcBef>
              <a:buFont typeface="+mj-lt"/>
              <a:buAutoNum type="alphaLcPeriod"/>
            </a:pPr>
            <a:r>
              <a:rPr lang="en-US" dirty="0"/>
              <a:t>Save recent commands in a file for re-use.</a:t>
            </a:r>
          </a:p>
          <a:p>
            <a:pPr marL="688975" lvl="1" indent="-342900">
              <a:spcBef>
                <a:spcPts val="200"/>
              </a:spcBef>
              <a:buFont typeface="+mj-lt"/>
              <a:buAutoNum type="alphaLcPeriod"/>
            </a:pPr>
            <a:r>
              <a:rPr lang="en-US" dirty="0"/>
              <a:t>Use a build tool to automate workflows.</a:t>
            </a:r>
          </a:p>
          <a:p>
            <a:pPr marL="457200" indent="-457200">
              <a:buFont typeface="+mj-lt"/>
              <a:buAutoNum type="arabicPeriod"/>
            </a:pPr>
            <a:r>
              <a:rPr lang="en-US" dirty="0"/>
              <a:t>Make incremental changes.</a:t>
            </a:r>
          </a:p>
          <a:p>
            <a:pPr marL="688975" lvl="1" indent="-342900">
              <a:spcBef>
                <a:spcPts val="200"/>
              </a:spcBef>
              <a:buFont typeface="+mj-lt"/>
              <a:buAutoNum type="alphaLcPeriod"/>
            </a:pPr>
            <a:r>
              <a:rPr lang="en-US" dirty="0"/>
              <a:t>Work in small steps with frequent feedback and course correction.</a:t>
            </a:r>
          </a:p>
          <a:p>
            <a:pPr marL="688975" lvl="1" indent="-342900">
              <a:spcBef>
                <a:spcPts val="200"/>
              </a:spcBef>
              <a:buFont typeface="+mj-lt"/>
              <a:buAutoNum type="alphaLcPeriod"/>
            </a:pPr>
            <a:r>
              <a:rPr lang="en-US" dirty="0"/>
              <a:t>Use a version control system.</a:t>
            </a:r>
          </a:p>
          <a:p>
            <a:pPr marL="688975" lvl="1" indent="-342900">
              <a:spcBef>
                <a:spcPts val="200"/>
              </a:spcBef>
              <a:buFont typeface="+mj-lt"/>
              <a:buAutoNum type="alphaLcPeriod"/>
            </a:pPr>
            <a:r>
              <a:rPr lang="en-US" dirty="0"/>
              <a:t>Put everything that has been created manually in version control.</a:t>
            </a:r>
          </a:p>
        </p:txBody>
      </p:sp>
      <p:sp>
        <p:nvSpPr>
          <p:cNvPr id="13" name="Content Placeholder 12">
            <a:extLst>
              <a:ext uri="{FF2B5EF4-FFF2-40B4-BE49-F238E27FC236}">
                <a16:creationId xmlns:a16="http://schemas.microsoft.com/office/drawing/2014/main" id="{14726AEC-7AC2-46DB-8C1C-1B1035B77052}"/>
              </a:ext>
            </a:extLst>
          </p:cNvPr>
          <p:cNvSpPr>
            <a:spLocks noGrp="1"/>
          </p:cNvSpPr>
          <p:nvPr>
            <p:ph sz="quarter" idx="4"/>
          </p:nvPr>
        </p:nvSpPr>
        <p:spPr>
          <a:xfrm>
            <a:off x="6218914" y="1417132"/>
            <a:ext cx="5531934" cy="3373229"/>
          </a:xfrm>
          <a:ln>
            <a:noFill/>
          </a:ln>
        </p:spPr>
        <p:txBody>
          <a:bodyPr/>
          <a:lstStyle/>
          <a:p>
            <a:pPr marL="457200" indent="-457200">
              <a:buFont typeface="+mj-lt"/>
              <a:buAutoNum type="arabicPeriod" startAt="4"/>
            </a:pPr>
            <a:r>
              <a:rPr lang="en-US" dirty="0"/>
              <a:t>Don't repeat yourself (or others).</a:t>
            </a:r>
          </a:p>
          <a:p>
            <a:pPr marL="688975" lvl="1" indent="-342900">
              <a:spcBef>
                <a:spcPts val="200"/>
              </a:spcBef>
              <a:buFont typeface="+mj-lt"/>
              <a:buAutoNum type="alphaLcPeriod"/>
            </a:pPr>
            <a:r>
              <a:rPr lang="en-US" dirty="0"/>
              <a:t>Every piece of data must have a single authoritative representation in the system.</a:t>
            </a:r>
          </a:p>
          <a:p>
            <a:pPr marL="688975" lvl="1" indent="-342900">
              <a:spcBef>
                <a:spcPts val="200"/>
              </a:spcBef>
              <a:buFont typeface="+mj-lt"/>
              <a:buAutoNum type="alphaLcPeriod"/>
            </a:pPr>
            <a:r>
              <a:rPr lang="en-US" dirty="0"/>
              <a:t>Modularize code rather than copying and pasting.</a:t>
            </a:r>
          </a:p>
          <a:p>
            <a:pPr marL="688975" lvl="1" indent="-342900">
              <a:spcBef>
                <a:spcPts val="200"/>
              </a:spcBef>
              <a:buFont typeface="+mj-lt"/>
              <a:buAutoNum type="alphaLcPeriod"/>
            </a:pPr>
            <a:r>
              <a:rPr lang="en-US" dirty="0"/>
              <a:t>Re-use code instead of rewriting it.</a:t>
            </a:r>
          </a:p>
          <a:p>
            <a:pPr marL="457200" indent="-457200">
              <a:buFont typeface="+mj-lt"/>
              <a:buAutoNum type="arabicPeriod" startAt="4"/>
            </a:pPr>
            <a:r>
              <a:rPr lang="en-US" dirty="0"/>
              <a:t>Plan for mistakes.</a:t>
            </a:r>
          </a:p>
          <a:p>
            <a:pPr marL="688975" lvl="1" indent="-342900">
              <a:spcBef>
                <a:spcPts val="200"/>
              </a:spcBef>
              <a:buFont typeface="+mj-lt"/>
              <a:buAutoNum type="alphaLcPeriod"/>
            </a:pPr>
            <a:r>
              <a:rPr lang="en-US" dirty="0"/>
              <a:t>Add assertions to programs to check their operation.</a:t>
            </a:r>
          </a:p>
          <a:p>
            <a:pPr marL="688975" lvl="1" indent="-342900">
              <a:spcBef>
                <a:spcPts val="200"/>
              </a:spcBef>
              <a:buFont typeface="+mj-lt"/>
              <a:buAutoNum type="alphaLcPeriod"/>
            </a:pPr>
            <a:r>
              <a:rPr lang="en-US" dirty="0"/>
              <a:t>Use an off-the-shelf unit testing library.</a:t>
            </a:r>
          </a:p>
          <a:p>
            <a:pPr marL="688975" lvl="1" indent="-342900">
              <a:spcBef>
                <a:spcPts val="200"/>
              </a:spcBef>
              <a:buFont typeface="+mj-lt"/>
              <a:buAutoNum type="alphaLcPeriod"/>
            </a:pPr>
            <a:r>
              <a:rPr lang="en-US" dirty="0"/>
              <a:t>Turn bugs into test cases.</a:t>
            </a:r>
          </a:p>
          <a:p>
            <a:pPr marL="688975" lvl="1" indent="-342900">
              <a:spcBef>
                <a:spcPts val="200"/>
              </a:spcBef>
              <a:buFont typeface="+mj-lt"/>
              <a:buAutoNum type="alphaLcPeriod"/>
            </a:pPr>
            <a:r>
              <a:rPr lang="en-US" dirty="0"/>
              <a:t>Use a symbolic debugger.</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254739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startAt="6"/>
            </a:pPr>
            <a:r>
              <a:rPr lang="en-US" dirty="0"/>
              <a:t>Optimize software only after it works correctly.</a:t>
            </a:r>
          </a:p>
          <a:p>
            <a:pPr marL="688975" lvl="1" indent="-342900">
              <a:spcBef>
                <a:spcPts val="200"/>
              </a:spcBef>
              <a:buFont typeface="+mj-lt"/>
              <a:buAutoNum type="alphaLcPeriod"/>
            </a:pPr>
            <a:r>
              <a:rPr lang="en-US" dirty="0"/>
              <a:t>Use a profiler to identify bottlenecks.</a:t>
            </a:r>
          </a:p>
          <a:p>
            <a:pPr marL="688975" lvl="1" indent="-342900">
              <a:spcBef>
                <a:spcPts val="200"/>
              </a:spcBef>
              <a:buFont typeface="+mj-lt"/>
              <a:buAutoNum type="alphaLcPeriod"/>
            </a:pPr>
            <a:r>
              <a:rPr lang="en-US" dirty="0"/>
              <a:t>Write code in the highest-level language possible.</a:t>
            </a:r>
          </a:p>
          <a:p>
            <a:pPr marL="457200" indent="-457200">
              <a:buFont typeface="+mj-lt"/>
              <a:buAutoNum type="arabicPeriod" startAt="7"/>
            </a:pPr>
            <a:r>
              <a:rPr lang="en-US" dirty="0"/>
              <a:t>Document design and purpose, not mechanics.</a:t>
            </a:r>
          </a:p>
          <a:p>
            <a:pPr marL="688975" lvl="1" indent="-342900">
              <a:spcBef>
                <a:spcPts val="200"/>
              </a:spcBef>
              <a:buFont typeface="+mj-lt"/>
              <a:buAutoNum type="alphaLcPeriod"/>
            </a:pPr>
            <a:r>
              <a:rPr lang="en-US" dirty="0"/>
              <a:t>Document interfaces and reasons, not implementations.</a:t>
            </a:r>
          </a:p>
          <a:p>
            <a:pPr marL="688975" lvl="1" indent="-342900">
              <a:spcBef>
                <a:spcPts val="200"/>
              </a:spcBef>
              <a:buFont typeface="+mj-lt"/>
              <a:buAutoNum type="alphaLcPeriod"/>
            </a:pPr>
            <a:r>
              <a:rPr lang="en-US" dirty="0"/>
              <a:t>Refactor code in preference to explaining how it works.</a:t>
            </a:r>
          </a:p>
          <a:p>
            <a:pPr marL="688975" lvl="1" indent="-342900">
              <a:spcBef>
                <a:spcPts val="200"/>
              </a:spcBef>
              <a:buFont typeface="+mj-lt"/>
              <a:buAutoNum type="alphaLcPeriod"/>
            </a:pPr>
            <a:r>
              <a:rPr lang="en-US" dirty="0"/>
              <a:t>Embed the documentation for a piece of software in that software.</a:t>
            </a:r>
          </a:p>
          <a:p>
            <a:pPr marL="457200" indent="-457200">
              <a:buFont typeface="+mj-lt"/>
              <a:buAutoNum type="arabicPeriod" startAt="7"/>
            </a:pP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buFont typeface="+mj-lt"/>
              <a:buAutoNum type="arabicPeriod" startAt="8"/>
            </a:pPr>
            <a:r>
              <a:rPr lang="en-US" dirty="0"/>
              <a:t>Collaborate.</a:t>
            </a:r>
          </a:p>
          <a:p>
            <a:pPr marL="688975" lvl="1" indent="-342900">
              <a:spcBef>
                <a:spcPts val="200"/>
              </a:spcBef>
              <a:buFont typeface="+mj-lt"/>
              <a:buAutoNum type="alphaLcPeriod"/>
            </a:pPr>
            <a:r>
              <a:rPr lang="en-US" dirty="0"/>
              <a:t>Use pre-merge code reviews.</a:t>
            </a:r>
          </a:p>
          <a:p>
            <a:pPr marL="688975" lvl="1" indent="-342900">
              <a:spcBef>
                <a:spcPts val="200"/>
              </a:spcBef>
              <a:buFont typeface="+mj-lt"/>
              <a:buAutoNum type="alphaLcPeriod"/>
            </a:pPr>
            <a:r>
              <a:rPr lang="en-US" dirty="0"/>
              <a:t>Use pair programming when bringing someone new up to speed and when tackling particularly tricky problems.</a:t>
            </a:r>
          </a:p>
          <a:p>
            <a:pPr marL="688975" lvl="1" indent="-342900">
              <a:spcBef>
                <a:spcPts val="200"/>
              </a:spcBef>
              <a:buFont typeface="+mj-lt"/>
              <a:buAutoNum type="alphaLcPeriod"/>
            </a:pPr>
            <a:r>
              <a:rPr lang="en-US" dirty="0"/>
              <a:t>Use an issue tracking tool.</a:t>
            </a:r>
          </a:p>
        </p:txBody>
      </p:sp>
      <p:sp>
        <p:nvSpPr>
          <p:cNvPr id="9" name="TextBox 8">
            <a:extLst>
              <a:ext uri="{FF2B5EF4-FFF2-40B4-BE49-F238E27FC236}">
                <a16:creationId xmlns:a16="http://schemas.microsoft.com/office/drawing/2014/main" id="{DB552483-BD94-4E77-AFD5-3E268DAB4A98}"/>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3409460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algn="l">
              <a:buFont typeface="+mj-lt"/>
              <a:buAutoNum type="arabicPeriod"/>
            </a:pPr>
            <a:r>
              <a:rPr lang="en-US" b="0" i="0" dirty="0">
                <a:solidFill>
                  <a:srgbClr val="202020"/>
                </a:solidFill>
                <a:effectLst/>
              </a:rPr>
              <a:t>Data management</a:t>
            </a:r>
          </a:p>
          <a:p>
            <a:pPr marL="800100" lvl="1" indent="-342900" algn="l">
              <a:spcBef>
                <a:spcPts val="200"/>
              </a:spcBef>
              <a:buFont typeface="+mj-lt"/>
              <a:buAutoNum type="alphaLcPeriod"/>
            </a:pPr>
            <a:r>
              <a:rPr lang="en-US" b="0" i="0" dirty="0">
                <a:solidFill>
                  <a:srgbClr val="202020"/>
                </a:solidFill>
                <a:effectLst/>
              </a:rPr>
              <a:t>Save the raw data.</a:t>
            </a:r>
          </a:p>
          <a:p>
            <a:pPr marL="800100" lvl="1" indent="-342900" algn="l">
              <a:spcBef>
                <a:spcPts val="200"/>
              </a:spcBef>
              <a:buFont typeface="+mj-lt"/>
              <a:buAutoNum type="alphaLcPeriod"/>
            </a:pPr>
            <a:r>
              <a:rPr lang="en-US" b="0" i="0" dirty="0">
                <a:solidFill>
                  <a:srgbClr val="202020"/>
                </a:solidFill>
                <a:effectLst/>
              </a:rPr>
              <a:t>Ensure that raw data are backed up in more than one location.</a:t>
            </a:r>
          </a:p>
          <a:p>
            <a:pPr marL="800100" lvl="1" indent="-342900" algn="l">
              <a:spcBef>
                <a:spcPts val="200"/>
              </a:spcBef>
              <a:buFont typeface="+mj-lt"/>
              <a:buAutoNum type="alphaLcPeriod"/>
            </a:pPr>
            <a:r>
              <a:rPr lang="en-US" b="0" i="0" dirty="0">
                <a:solidFill>
                  <a:srgbClr val="202020"/>
                </a:solidFill>
                <a:effectLst/>
              </a:rPr>
              <a:t>Create the data you wish to see in the world.</a:t>
            </a:r>
          </a:p>
          <a:p>
            <a:pPr marL="800100" lvl="1" indent="-342900" algn="l">
              <a:spcBef>
                <a:spcPts val="200"/>
              </a:spcBef>
              <a:buFont typeface="+mj-lt"/>
              <a:buAutoNum type="alphaLcPeriod"/>
            </a:pPr>
            <a:r>
              <a:rPr lang="en-US" b="0" i="0" dirty="0">
                <a:solidFill>
                  <a:srgbClr val="202020"/>
                </a:solidFill>
                <a:effectLst/>
              </a:rPr>
              <a:t>Create analysis-friendly data.</a:t>
            </a:r>
          </a:p>
          <a:p>
            <a:pPr marL="800100" lvl="1" indent="-342900" algn="l">
              <a:spcBef>
                <a:spcPts val="200"/>
              </a:spcBef>
              <a:buFont typeface="+mj-lt"/>
              <a:buAutoNum type="alphaLcPeriod"/>
            </a:pPr>
            <a:r>
              <a:rPr lang="en-US" b="0" i="0" dirty="0">
                <a:solidFill>
                  <a:srgbClr val="202020"/>
                </a:solidFill>
                <a:effectLst/>
              </a:rPr>
              <a:t>Record all the steps used to process data.</a:t>
            </a:r>
          </a:p>
          <a:p>
            <a:pPr marL="800100" lvl="1" indent="-342900" algn="l">
              <a:spcBef>
                <a:spcPts val="200"/>
              </a:spcBef>
              <a:buFont typeface="+mj-lt"/>
              <a:buAutoNum type="alphaLcPeriod"/>
            </a:pPr>
            <a:r>
              <a:rPr lang="en-US" b="0" i="0" dirty="0">
                <a:solidFill>
                  <a:srgbClr val="202020"/>
                </a:solidFill>
                <a:effectLst/>
              </a:rPr>
              <a:t>Anticipate the need to use multiple tables, and use a unique identifier for every record.</a:t>
            </a:r>
          </a:p>
          <a:p>
            <a:pPr marL="800100" lvl="1" indent="-342900" algn="l">
              <a:spcBef>
                <a:spcPts val="200"/>
              </a:spcBef>
              <a:buFont typeface="+mj-lt"/>
              <a:buAutoNum type="alphaLcPeriod"/>
            </a:pPr>
            <a:r>
              <a:rPr lang="en-US" b="0" i="0" dirty="0">
                <a:solidFill>
                  <a:srgbClr val="202020"/>
                </a:solidFill>
                <a:effectLst/>
              </a:rPr>
              <a:t>Submit data to a reputable DOI-issuing repository so that others can access and cite it.</a:t>
            </a:r>
          </a:p>
          <a:p>
            <a:pPr marL="457200" indent="-457200" algn="l">
              <a:buFont typeface="+mj-lt"/>
              <a:buAutoNum type="arabicPeriod" startAt="6"/>
            </a:pPr>
            <a:r>
              <a:rPr lang="en-US" b="0" i="0" dirty="0">
                <a:solidFill>
                  <a:srgbClr val="202020"/>
                </a:solidFill>
                <a:effectLst/>
              </a:rPr>
              <a:t>Manuscripts </a:t>
            </a:r>
            <a:r>
              <a:rPr lang="en-US" b="0" i="0" dirty="0">
                <a:solidFill>
                  <a:schemeClr val="bg1">
                    <a:lumMod val="50000"/>
                  </a:schemeClr>
                </a:solidFill>
                <a:effectLst/>
              </a:rPr>
              <a:t>(out of order to save space)</a:t>
            </a:r>
          </a:p>
          <a:p>
            <a:pPr marL="800100" lvl="1" indent="-342900" algn="l">
              <a:spcBef>
                <a:spcPts val="200"/>
              </a:spcBef>
              <a:buFont typeface="+mj-lt"/>
              <a:buAutoNum type="alphaLcPeriod"/>
            </a:pPr>
            <a:r>
              <a:rPr lang="en-US" b="0" i="0" dirty="0">
                <a:solidFill>
                  <a:srgbClr val="202020"/>
                </a:solidFill>
                <a:effectLst/>
              </a:rPr>
              <a:t>Write manuscripts using online tools with rich formatting, change tracking, and reference management.</a:t>
            </a:r>
          </a:p>
          <a:p>
            <a:pPr marL="800100" lvl="1" indent="-342900" algn="l">
              <a:spcBef>
                <a:spcPts val="200"/>
              </a:spcBef>
              <a:buFont typeface="+mj-lt"/>
              <a:buAutoNum type="alphaLcPeriod"/>
            </a:pPr>
            <a:r>
              <a:rPr lang="en-US" b="0" i="0" dirty="0">
                <a:solidFill>
                  <a:srgbClr val="202020"/>
                </a:solidFill>
                <a:effectLst/>
              </a:rPr>
              <a:t>Write the manuscript in a plain text format that permits version control.</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2"/>
            </a:pPr>
            <a:r>
              <a:rPr lang="en-US" b="0" i="0" dirty="0">
                <a:solidFill>
                  <a:srgbClr val="202020"/>
                </a:solidFill>
                <a:effectLst/>
              </a:rPr>
              <a:t>Software</a:t>
            </a:r>
          </a:p>
          <a:p>
            <a:pPr marL="800100" lvl="1" indent="-342900" algn="l">
              <a:spcBef>
                <a:spcPts val="200"/>
              </a:spcBef>
              <a:buFont typeface="+mj-lt"/>
              <a:buAutoNum type="alphaLcPeriod"/>
            </a:pPr>
            <a:r>
              <a:rPr lang="en-US" b="0" i="0" dirty="0">
                <a:solidFill>
                  <a:srgbClr val="202020"/>
                </a:solidFill>
                <a:effectLst/>
              </a:rPr>
              <a:t>Place a brief explanatory comment at the start of every program.</a:t>
            </a:r>
          </a:p>
          <a:p>
            <a:pPr marL="800100" lvl="1" indent="-342900" algn="l">
              <a:spcBef>
                <a:spcPts val="200"/>
              </a:spcBef>
              <a:buFont typeface="+mj-lt"/>
              <a:buAutoNum type="alphaLcPeriod"/>
            </a:pPr>
            <a:r>
              <a:rPr lang="en-US" b="0" i="0" dirty="0">
                <a:solidFill>
                  <a:srgbClr val="202020"/>
                </a:solidFill>
                <a:effectLst/>
              </a:rPr>
              <a:t>Decompose programs into functions.</a:t>
            </a:r>
          </a:p>
          <a:p>
            <a:pPr marL="800100" lvl="1" indent="-342900" algn="l">
              <a:spcBef>
                <a:spcPts val="200"/>
              </a:spcBef>
              <a:buFont typeface="+mj-lt"/>
              <a:buAutoNum type="alphaLcPeriod"/>
            </a:pPr>
            <a:r>
              <a:rPr lang="en-US" b="0" i="0" dirty="0">
                <a:solidFill>
                  <a:srgbClr val="202020"/>
                </a:solidFill>
                <a:effectLst/>
              </a:rPr>
              <a:t>Be ruthless about eliminating duplication.</a:t>
            </a:r>
          </a:p>
          <a:p>
            <a:pPr marL="800100" lvl="1" indent="-342900" algn="l">
              <a:spcBef>
                <a:spcPts val="200"/>
              </a:spcBef>
              <a:buFont typeface="+mj-lt"/>
              <a:buAutoNum type="alphaLcPeriod"/>
            </a:pPr>
            <a:r>
              <a:rPr lang="en-US" b="0" i="0" dirty="0">
                <a:solidFill>
                  <a:srgbClr val="202020"/>
                </a:solidFill>
                <a:effectLst/>
              </a:rPr>
              <a:t>Always search for well-maintained software libraries that do what you need.</a:t>
            </a:r>
          </a:p>
          <a:p>
            <a:pPr marL="800100" lvl="1" indent="-342900" algn="l">
              <a:spcBef>
                <a:spcPts val="200"/>
              </a:spcBef>
              <a:buFont typeface="+mj-lt"/>
              <a:buAutoNum type="alphaLcPeriod"/>
            </a:pPr>
            <a:r>
              <a:rPr lang="en-US" b="0" i="0" dirty="0">
                <a:solidFill>
                  <a:srgbClr val="202020"/>
                </a:solidFill>
                <a:effectLst/>
              </a:rPr>
              <a:t>Test libraries before relying on them.</a:t>
            </a:r>
          </a:p>
          <a:p>
            <a:pPr marL="800100" lvl="1" indent="-342900" algn="l">
              <a:spcBef>
                <a:spcPts val="200"/>
              </a:spcBef>
              <a:buFont typeface="+mj-lt"/>
              <a:buAutoNum type="alphaLcPeriod"/>
            </a:pPr>
            <a:r>
              <a:rPr lang="en-US" b="0" i="0" dirty="0">
                <a:solidFill>
                  <a:srgbClr val="202020"/>
                </a:solidFill>
                <a:effectLst/>
              </a:rPr>
              <a:t>Give functions and variables meaningful names.</a:t>
            </a:r>
          </a:p>
          <a:p>
            <a:pPr marL="800100" lvl="1" indent="-342900" algn="l">
              <a:spcBef>
                <a:spcPts val="200"/>
              </a:spcBef>
              <a:buFont typeface="+mj-lt"/>
              <a:buAutoNum type="alphaLcPeriod"/>
            </a:pPr>
            <a:r>
              <a:rPr lang="en-US" b="0" i="0" dirty="0">
                <a:solidFill>
                  <a:srgbClr val="202020"/>
                </a:solidFill>
                <a:effectLst/>
              </a:rPr>
              <a:t>Make dependencies and requirements explicit.</a:t>
            </a:r>
          </a:p>
          <a:p>
            <a:pPr marL="800100" lvl="1" indent="-342900" algn="l">
              <a:spcBef>
                <a:spcPts val="200"/>
              </a:spcBef>
              <a:buFont typeface="+mj-lt"/>
              <a:buAutoNum type="alphaLcPeriod"/>
            </a:pPr>
            <a:r>
              <a:rPr lang="en-US" b="0" i="0" dirty="0">
                <a:solidFill>
                  <a:srgbClr val="202020"/>
                </a:solidFill>
                <a:effectLst/>
              </a:rPr>
              <a:t>Do not comment and uncomment sections of code to control a program's behavior.</a:t>
            </a:r>
          </a:p>
          <a:p>
            <a:pPr marL="800100" lvl="1" indent="-342900" algn="l">
              <a:spcBef>
                <a:spcPts val="200"/>
              </a:spcBef>
              <a:buFont typeface="+mj-lt"/>
              <a:buAutoNum type="alphaLcPeriod"/>
            </a:pPr>
            <a:r>
              <a:rPr lang="en-US" b="0" i="0" dirty="0">
                <a:solidFill>
                  <a:srgbClr val="202020"/>
                </a:solidFill>
                <a:effectLst/>
              </a:rPr>
              <a:t>Provide a simple example or test data set.</a:t>
            </a:r>
          </a:p>
          <a:p>
            <a:pPr marL="800100" lvl="1" indent="-342900" algn="l">
              <a:spcBef>
                <a:spcPts val="200"/>
              </a:spcBef>
              <a:buFont typeface="+mj-lt"/>
              <a:buAutoNum type="alphaLcPeriod"/>
            </a:pPr>
            <a:r>
              <a:rPr lang="en-US" b="0" i="0" dirty="0">
                <a:solidFill>
                  <a:srgbClr val="202020"/>
                </a:solidFill>
                <a:effectLst/>
              </a:rPr>
              <a:t>Submit code to a reputable DOI-issuing repository.</a:t>
            </a:r>
          </a:p>
        </p:txBody>
      </p:sp>
    </p:spTree>
    <p:extLst>
      <p:ext uri="{BB962C8B-B14F-4D97-AF65-F5344CB8AC3E}">
        <p14:creationId xmlns:p14="http://schemas.microsoft.com/office/powerpoint/2010/main" val="4103912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a:t>
            </a:r>
            <a:r>
              <a:rPr lang="en-US"/>
              <a:t>Scientific Computing</a:t>
            </a:r>
            <a:endParaRPr lang="en-US" dirty="0"/>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lgn="l">
              <a:buFont typeface="+mj-lt"/>
              <a:buAutoNum type="arabicPeriod" startAt="3"/>
            </a:pPr>
            <a:r>
              <a:rPr lang="en-US" b="0" i="0" dirty="0">
                <a:solidFill>
                  <a:srgbClr val="202020"/>
                </a:solidFill>
                <a:effectLst/>
              </a:rPr>
              <a:t>Collaboration</a:t>
            </a:r>
          </a:p>
          <a:p>
            <a:pPr marL="800100" lvl="1" indent="-342900" algn="l">
              <a:spcBef>
                <a:spcPts val="200"/>
              </a:spcBef>
              <a:buFont typeface="+mj-lt"/>
              <a:buAutoNum type="alphaLcPeriod"/>
            </a:pPr>
            <a:r>
              <a:rPr lang="en-US" b="0" i="0" dirty="0">
                <a:solidFill>
                  <a:srgbClr val="202020"/>
                </a:solidFill>
                <a:effectLst/>
              </a:rPr>
              <a:t>Create an overview of your project.</a:t>
            </a:r>
          </a:p>
          <a:p>
            <a:pPr marL="800100" lvl="1" indent="-342900" algn="l">
              <a:spcBef>
                <a:spcPts val="200"/>
              </a:spcBef>
              <a:buFont typeface="+mj-lt"/>
              <a:buAutoNum type="alphaLcPeriod"/>
            </a:pPr>
            <a:r>
              <a:rPr lang="en-US" b="0" i="0" dirty="0">
                <a:solidFill>
                  <a:srgbClr val="202020"/>
                </a:solidFill>
                <a:effectLst/>
              </a:rPr>
              <a:t>Create a shared "to-do" list for the project.</a:t>
            </a:r>
          </a:p>
          <a:p>
            <a:pPr marL="800100" lvl="1" indent="-342900" algn="l">
              <a:spcBef>
                <a:spcPts val="200"/>
              </a:spcBef>
              <a:buFont typeface="+mj-lt"/>
              <a:buAutoNum type="alphaLcPeriod"/>
            </a:pPr>
            <a:r>
              <a:rPr lang="en-US" b="0" i="0" dirty="0">
                <a:solidFill>
                  <a:srgbClr val="202020"/>
                </a:solidFill>
                <a:effectLst/>
              </a:rPr>
              <a:t>Decide on communication strategies.</a:t>
            </a:r>
          </a:p>
          <a:p>
            <a:pPr marL="800100" lvl="1" indent="-342900" algn="l">
              <a:spcBef>
                <a:spcPts val="200"/>
              </a:spcBef>
              <a:buFont typeface="+mj-lt"/>
              <a:buAutoNum type="alphaLcPeriod"/>
            </a:pPr>
            <a:r>
              <a:rPr lang="en-US" b="0" i="0" dirty="0">
                <a:solidFill>
                  <a:srgbClr val="202020"/>
                </a:solidFill>
                <a:effectLst/>
              </a:rPr>
              <a:t>Make the license explicit.</a:t>
            </a:r>
          </a:p>
          <a:p>
            <a:pPr marL="800100" lvl="1" indent="-342900" algn="l">
              <a:spcBef>
                <a:spcPts val="200"/>
              </a:spcBef>
              <a:buFont typeface="+mj-lt"/>
              <a:buAutoNum type="alphaLcPeriod"/>
            </a:pPr>
            <a:r>
              <a:rPr lang="en-US" b="0" i="0" dirty="0">
                <a:solidFill>
                  <a:srgbClr val="202020"/>
                </a:solidFill>
                <a:effectLst/>
              </a:rPr>
              <a:t>Make the project citable.</a:t>
            </a:r>
          </a:p>
          <a:p>
            <a:pPr algn="l">
              <a:buFont typeface="+mj-lt"/>
              <a:buAutoNum type="arabicPeriod" startAt="3"/>
            </a:pPr>
            <a:r>
              <a:rPr lang="en-US" b="0" i="0" dirty="0">
                <a:solidFill>
                  <a:srgbClr val="202020"/>
                </a:solidFill>
                <a:effectLst/>
              </a:rPr>
              <a:t>Project organization</a:t>
            </a:r>
          </a:p>
          <a:p>
            <a:pPr marL="800100" lvl="1" indent="-342900" algn="l">
              <a:spcBef>
                <a:spcPts val="200"/>
              </a:spcBef>
              <a:buFont typeface="+mj-lt"/>
              <a:buAutoNum type="alphaLcPeriod"/>
            </a:pPr>
            <a:r>
              <a:rPr lang="en-US" b="0" i="0" dirty="0">
                <a:solidFill>
                  <a:srgbClr val="202020"/>
                </a:solidFill>
                <a:effectLst/>
              </a:rPr>
              <a:t>Put each project in its own directory, which is named after the project.</a:t>
            </a:r>
          </a:p>
          <a:p>
            <a:pPr marL="800100" lvl="1" indent="-342900" algn="l">
              <a:spcBef>
                <a:spcPts val="200"/>
              </a:spcBef>
              <a:buFont typeface="+mj-lt"/>
              <a:buAutoNum type="alphaLcPeriod"/>
            </a:pPr>
            <a:r>
              <a:rPr lang="en-US" b="0" i="0" dirty="0">
                <a:solidFill>
                  <a:srgbClr val="202020"/>
                </a:solidFill>
                <a:effectLst/>
              </a:rPr>
              <a:t>Put text documents associated with the project in the doc directory.</a:t>
            </a:r>
          </a:p>
          <a:p>
            <a:pPr marL="800100" lvl="1" indent="-342900" algn="l">
              <a:spcBef>
                <a:spcPts val="200"/>
              </a:spcBef>
              <a:buFont typeface="+mj-lt"/>
              <a:buAutoNum type="alphaLcPeriod"/>
            </a:pPr>
            <a:r>
              <a:rPr lang="en-US" b="0" i="0" dirty="0">
                <a:solidFill>
                  <a:srgbClr val="202020"/>
                </a:solidFill>
                <a:effectLst/>
              </a:rPr>
              <a:t>Put raw data and metadata in a data directory and files generated during cleanup and analysis in a results directory.</a:t>
            </a:r>
          </a:p>
          <a:p>
            <a:pPr marL="800100" lvl="1" indent="-342900" algn="l">
              <a:spcBef>
                <a:spcPts val="200"/>
              </a:spcBef>
              <a:buFont typeface="+mj-lt"/>
              <a:buAutoNum type="alphaLcPeriod"/>
            </a:pPr>
            <a:r>
              <a:rPr lang="en-US" b="0" i="0" dirty="0">
                <a:solidFill>
                  <a:srgbClr val="202020"/>
                </a:solidFill>
                <a:effectLst/>
              </a:rPr>
              <a:t>Put project source code in the </a:t>
            </a:r>
            <a:r>
              <a:rPr lang="en-US" b="0" i="0" dirty="0" err="1">
                <a:solidFill>
                  <a:srgbClr val="202020"/>
                </a:solidFill>
                <a:effectLst/>
              </a:rPr>
              <a:t>src</a:t>
            </a:r>
            <a:r>
              <a:rPr lang="en-US" b="0" i="0" dirty="0">
                <a:solidFill>
                  <a:srgbClr val="202020"/>
                </a:solidFill>
                <a:effectLst/>
              </a:rPr>
              <a:t> directory.</a:t>
            </a:r>
          </a:p>
          <a:p>
            <a:pPr marL="800100" lvl="1" indent="-342900" algn="l">
              <a:spcBef>
                <a:spcPts val="200"/>
              </a:spcBef>
              <a:buFont typeface="+mj-lt"/>
              <a:buAutoNum type="alphaLcPeriod"/>
            </a:pPr>
            <a:r>
              <a:rPr lang="en-US" b="0" i="0" dirty="0">
                <a:solidFill>
                  <a:srgbClr val="202020"/>
                </a:solidFill>
                <a:effectLst/>
              </a:rPr>
              <a:t>Put external scripts or compiled programs in the bin directory.</a:t>
            </a:r>
          </a:p>
          <a:p>
            <a:pPr marL="800100" lvl="1" indent="-342900" algn="l">
              <a:spcBef>
                <a:spcPts val="200"/>
              </a:spcBef>
              <a:buFont typeface="+mj-lt"/>
              <a:buAutoNum type="alphaLcPeriod"/>
            </a:pPr>
            <a:r>
              <a:rPr lang="en-US" b="0" i="0" dirty="0">
                <a:solidFill>
                  <a:srgbClr val="202020"/>
                </a:solidFill>
                <a:effectLst/>
              </a:rPr>
              <a:t>Name all files to reflect their content or function.</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5"/>
            </a:pPr>
            <a:r>
              <a:rPr lang="en-US" b="0" i="0" dirty="0">
                <a:solidFill>
                  <a:srgbClr val="202020"/>
                </a:solidFill>
                <a:effectLst/>
              </a:rPr>
              <a:t>Keeping track of changes</a:t>
            </a:r>
          </a:p>
          <a:p>
            <a:pPr marL="800100" lvl="1" indent="-342900" algn="l">
              <a:spcBef>
                <a:spcPts val="200"/>
              </a:spcBef>
              <a:buFont typeface="+mj-lt"/>
              <a:buAutoNum type="alphaLcPeriod"/>
            </a:pPr>
            <a:r>
              <a:rPr lang="en-US" b="0" i="0" dirty="0">
                <a:solidFill>
                  <a:srgbClr val="202020"/>
                </a:solidFill>
                <a:effectLst/>
              </a:rPr>
              <a:t>Back up (almost) everything created by a human being as soon as it is created.</a:t>
            </a:r>
          </a:p>
          <a:p>
            <a:pPr marL="800100" lvl="1" indent="-342900" algn="l">
              <a:spcBef>
                <a:spcPts val="200"/>
              </a:spcBef>
              <a:buFont typeface="+mj-lt"/>
              <a:buAutoNum type="alphaLcPeriod"/>
            </a:pPr>
            <a:r>
              <a:rPr lang="en-US" b="0" i="0" dirty="0">
                <a:solidFill>
                  <a:srgbClr val="202020"/>
                </a:solidFill>
                <a:effectLst/>
              </a:rPr>
              <a:t>Keep changes small.</a:t>
            </a:r>
          </a:p>
          <a:p>
            <a:pPr marL="800100" lvl="1" indent="-342900" algn="l">
              <a:spcBef>
                <a:spcPts val="200"/>
              </a:spcBef>
              <a:buFont typeface="+mj-lt"/>
              <a:buAutoNum type="alphaLcPeriod"/>
            </a:pPr>
            <a:r>
              <a:rPr lang="en-US" b="0" i="0" dirty="0">
                <a:solidFill>
                  <a:srgbClr val="202020"/>
                </a:solidFill>
                <a:effectLst/>
              </a:rPr>
              <a:t>Share changes frequently.</a:t>
            </a:r>
          </a:p>
          <a:p>
            <a:pPr marL="800100" lvl="1" indent="-342900" algn="l">
              <a:spcBef>
                <a:spcPts val="200"/>
              </a:spcBef>
              <a:buFont typeface="+mj-lt"/>
              <a:buAutoNum type="alphaLcPeriod"/>
            </a:pPr>
            <a:r>
              <a:rPr lang="en-US" b="0" i="0" dirty="0">
                <a:solidFill>
                  <a:srgbClr val="202020"/>
                </a:solidFill>
                <a:effectLst/>
              </a:rPr>
              <a:t>Create, maintain, and use a checklist for saving and sharing changes to the project.</a:t>
            </a:r>
          </a:p>
          <a:p>
            <a:pPr marL="800100" lvl="1" indent="-342900" algn="l">
              <a:spcBef>
                <a:spcPts val="200"/>
              </a:spcBef>
              <a:buFont typeface="+mj-lt"/>
              <a:buAutoNum type="alphaLcPeriod"/>
            </a:pPr>
            <a:r>
              <a:rPr lang="en-US" b="0" i="0" dirty="0">
                <a:solidFill>
                  <a:srgbClr val="202020"/>
                </a:solidFill>
                <a:effectLst/>
              </a:rPr>
              <a:t>Store each project in a folder that is mirrored off the researcher's working machine.</a:t>
            </a:r>
          </a:p>
          <a:p>
            <a:pPr marL="800100" lvl="1" indent="-342900" algn="l">
              <a:spcBef>
                <a:spcPts val="200"/>
              </a:spcBef>
              <a:buFont typeface="+mj-lt"/>
              <a:buAutoNum type="alphaLcPeriod"/>
            </a:pPr>
            <a:r>
              <a:rPr lang="en-US" b="0" i="0" dirty="0">
                <a:solidFill>
                  <a:srgbClr val="202020"/>
                </a:solidFill>
                <a:effectLst/>
              </a:rPr>
              <a:t>Add a file called CHANGELOG.txt to the project's docs subfolder.</a:t>
            </a:r>
          </a:p>
          <a:p>
            <a:pPr marL="800100" lvl="1" indent="-342900" algn="l">
              <a:spcBef>
                <a:spcPts val="200"/>
              </a:spcBef>
              <a:buFont typeface="+mj-lt"/>
              <a:buAutoNum type="alphaLcPeriod"/>
            </a:pPr>
            <a:r>
              <a:rPr lang="en-US" b="0" i="0" dirty="0">
                <a:solidFill>
                  <a:srgbClr val="202020"/>
                </a:solidFill>
                <a:effectLst/>
              </a:rPr>
              <a:t>Copy the entire project whenever a significant change has been made.</a:t>
            </a:r>
          </a:p>
          <a:p>
            <a:pPr marL="800100" lvl="1" indent="-342900" algn="l">
              <a:spcBef>
                <a:spcPts val="200"/>
              </a:spcBef>
              <a:buFont typeface="+mj-lt"/>
              <a:buAutoNum type="alphaLcPeriod"/>
            </a:pPr>
            <a:r>
              <a:rPr lang="en-US" b="0" i="0" dirty="0">
                <a:solidFill>
                  <a:srgbClr val="202020"/>
                </a:solidFill>
                <a:effectLst/>
              </a:rPr>
              <a:t>Use a version control system.</a:t>
            </a:r>
          </a:p>
        </p:txBody>
      </p:sp>
    </p:spTree>
    <p:extLst>
      <p:ext uri="{BB962C8B-B14F-4D97-AF65-F5344CB8AC3E}">
        <p14:creationId xmlns:p14="http://schemas.microsoft.com/office/powerpoint/2010/main" val="1285243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4A6F5A-1431-47E0-B414-98D6A3C81AD8}"/>
              </a:ext>
            </a:extLst>
          </p:cNvPr>
          <p:cNvSpPr>
            <a:spLocks noGrp="1"/>
          </p:cNvSpPr>
          <p:nvPr>
            <p:ph type="title"/>
          </p:nvPr>
        </p:nvSpPr>
        <p:spPr/>
        <p:txBody>
          <a:bodyPr/>
          <a:lstStyle/>
          <a:p>
            <a:r>
              <a:rPr lang="en-US" dirty="0"/>
              <a:t>Example 3: Linux Foundation Core Infrastructure Initiative (CII) Best Practices Badging Program</a:t>
            </a:r>
          </a:p>
        </p:txBody>
      </p:sp>
      <p:sp>
        <p:nvSpPr>
          <p:cNvPr id="8" name="Content Placeholder 7">
            <a:extLst>
              <a:ext uri="{FF2B5EF4-FFF2-40B4-BE49-F238E27FC236}">
                <a16:creationId xmlns:a16="http://schemas.microsoft.com/office/drawing/2014/main" id="{E569C241-BE37-4775-B3BA-0625446206C1}"/>
              </a:ext>
            </a:extLst>
          </p:cNvPr>
          <p:cNvSpPr>
            <a:spLocks noGrp="1"/>
          </p:cNvSpPr>
          <p:nvPr>
            <p:ph idx="1"/>
          </p:nvPr>
        </p:nvSpPr>
        <p:spPr/>
        <p:txBody>
          <a:bodyPr/>
          <a:lstStyle/>
          <a:p>
            <a:r>
              <a:rPr lang="en-US" dirty="0"/>
              <a:t>Not specifically intended for scientific software</a:t>
            </a:r>
          </a:p>
          <a:p>
            <a:r>
              <a:rPr lang="en-US" dirty="0"/>
              <a:t>Three levels</a:t>
            </a:r>
          </a:p>
          <a:p>
            <a:pPr lvl="1">
              <a:buFont typeface="Arial" panose="020B0604020202020204" pitchFamily="34" charset="0"/>
              <a:buChar char="•"/>
            </a:pPr>
            <a:r>
              <a:rPr lang="en-US" b="1" i="0" dirty="0">
                <a:solidFill>
                  <a:srgbClr val="333333"/>
                </a:solidFill>
                <a:effectLst/>
              </a:rPr>
              <a:t>Passing</a:t>
            </a:r>
            <a:r>
              <a:rPr lang="en-US" b="0" i="0" dirty="0">
                <a:solidFill>
                  <a:srgbClr val="333333"/>
                </a:solidFill>
                <a:effectLst/>
              </a:rPr>
              <a:t> focuses on best practices that well-run FLOSS projects typically already follow. </a:t>
            </a:r>
            <a:r>
              <a:rPr lang="en-US" b="0" i="0" u="sng" dirty="0">
                <a:solidFill>
                  <a:srgbClr val="333333"/>
                </a:solidFill>
                <a:effectLst/>
              </a:rPr>
              <a:t>Getting the passing badge is an achievement</a:t>
            </a:r>
            <a:r>
              <a:rPr lang="en-US" b="0" i="0" dirty="0">
                <a:solidFill>
                  <a:srgbClr val="333333"/>
                </a:solidFill>
                <a:effectLst/>
              </a:rPr>
              <a:t>; at any one time only about 10% of projects pursuing a badge achieve the passing level.</a:t>
            </a:r>
          </a:p>
          <a:p>
            <a:pPr lvl="1">
              <a:buFont typeface="Arial" panose="020B0604020202020204" pitchFamily="34" charset="0"/>
              <a:buChar char="•"/>
            </a:pPr>
            <a:r>
              <a:rPr lang="en-US" b="1" i="0" dirty="0">
                <a:solidFill>
                  <a:srgbClr val="333333"/>
                </a:solidFill>
                <a:effectLst/>
              </a:rPr>
              <a:t>Silver</a:t>
            </a:r>
            <a:r>
              <a:rPr lang="en-US" b="0" i="0" dirty="0">
                <a:solidFill>
                  <a:srgbClr val="333333"/>
                </a:solidFill>
                <a:effectLst/>
              </a:rPr>
              <a:t> is a more stringent set of criteria than passing but is </a:t>
            </a:r>
            <a:r>
              <a:rPr lang="en-US" b="0" i="0" u="sng" dirty="0">
                <a:solidFill>
                  <a:srgbClr val="333333"/>
                </a:solidFill>
                <a:effectLst/>
              </a:rPr>
              <a:t>expected to be achievable by small and single-organization projects</a:t>
            </a:r>
            <a:r>
              <a:rPr lang="en-US" b="0" i="0" dirty="0">
                <a:solidFill>
                  <a:srgbClr val="333333"/>
                </a:solidFill>
                <a:effectLst/>
              </a:rPr>
              <a:t>.</a:t>
            </a:r>
          </a:p>
          <a:p>
            <a:pPr lvl="1">
              <a:buFont typeface="Arial" panose="020B0604020202020204" pitchFamily="34" charset="0"/>
              <a:buChar char="•"/>
            </a:pPr>
            <a:r>
              <a:rPr lang="en-US" b="1" i="0" dirty="0">
                <a:solidFill>
                  <a:srgbClr val="333333"/>
                </a:solidFill>
                <a:effectLst/>
              </a:rPr>
              <a:t>Gold</a:t>
            </a:r>
            <a:r>
              <a:rPr lang="en-US" b="0" i="0" dirty="0">
                <a:solidFill>
                  <a:srgbClr val="333333"/>
                </a:solidFill>
                <a:effectLst/>
              </a:rPr>
              <a:t> is even more stringent than silver and includes criteria that are </a:t>
            </a:r>
            <a:r>
              <a:rPr lang="en-US" b="0" i="0" u="sng" dirty="0">
                <a:solidFill>
                  <a:srgbClr val="333333"/>
                </a:solidFill>
                <a:effectLst/>
              </a:rPr>
              <a:t>not achievable by small or single-organization projects</a:t>
            </a:r>
            <a:r>
              <a:rPr lang="en-US" b="0" i="0" dirty="0">
                <a:solidFill>
                  <a:srgbClr val="333333"/>
                </a:solidFill>
                <a:effectLst/>
              </a:rPr>
              <a:t>.</a:t>
            </a:r>
          </a:p>
          <a:p>
            <a:pPr>
              <a:buFont typeface="Arial" panose="020B0604020202020204" pitchFamily="34" charset="0"/>
              <a:buChar char="•"/>
            </a:pPr>
            <a:r>
              <a:rPr lang="en-US" dirty="0">
                <a:solidFill>
                  <a:srgbClr val="333333"/>
                </a:solidFill>
              </a:rPr>
              <a:t>Combination of MUST and SHOULD criteria</a:t>
            </a:r>
            <a:endParaRPr lang="en-US" dirty="0"/>
          </a:p>
        </p:txBody>
      </p:sp>
      <p:sp>
        <p:nvSpPr>
          <p:cNvPr id="9" name="TextBox 8">
            <a:extLst>
              <a:ext uri="{FF2B5EF4-FFF2-40B4-BE49-F238E27FC236}">
                <a16:creationId xmlns:a16="http://schemas.microsoft.com/office/drawing/2014/main" id="{A8307BE4-783D-4D3F-A96B-AD68FD9D8C67}"/>
              </a:ext>
            </a:extLst>
          </p:cNvPr>
          <p:cNvSpPr txBox="1"/>
          <p:nvPr/>
        </p:nvSpPr>
        <p:spPr>
          <a:xfrm>
            <a:off x="3691456" y="1253149"/>
            <a:ext cx="4805912" cy="369332"/>
          </a:xfrm>
          <a:prstGeom prst="rect">
            <a:avLst/>
          </a:prstGeom>
          <a:noFill/>
        </p:spPr>
        <p:txBody>
          <a:bodyPr wrap="square">
            <a:spAutoFit/>
          </a:bodyPr>
          <a:lstStyle/>
          <a:p>
            <a:r>
              <a:rPr lang="en-US" dirty="0">
                <a:hlinkClick r:id="rId2"/>
              </a:rPr>
              <a:t>https://bestpractices.coreinfrastructure.org/en</a:t>
            </a:r>
            <a:endParaRPr lang="en-US" dirty="0"/>
          </a:p>
        </p:txBody>
      </p:sp>
    </p:spTree>
    <p:extLst>
      <p:ext uri="{BB962C8B-B14F-4D97-AF65-F5344CB8AC3E}">
        <p14:creationId xmlns:p14="http://schemas.microsoft.com/office/powerpoint/2010/main" val="3500682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CII Best Practices Criteria Summary</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993891"/>
            <a:ext cx="5588000" cy="3373438"/>
          </a:xfrm>
          <a:ln>
            <a:noFill/>
          </a:ln>
        </p:spPr>
        <p:txBody>
          <a:bodyPr/>
          <a:lstStyle/>
          <a:p>
            <a:r>
              <a:rPr lang="en-US" dirty="0"/>
              <a:t>Basics</a:t>
            </a:r>
          </a:p>
          <a:p>
            <a:pPr lvl="1">
              <a:spcBef>
                <a:spcPts val="200"/>
              </a:spcBef>
            </a:pPr>
            <a:r>
              <a:rPr lang="en-US" dirty="0"/>
              <a:t>Basic project website content (P, S)</a:t>
            </a:r>
          </a:p>
          <a:p>
            <a:pPr lvl="1">
              <a:spcBef>
                <a:spcPts val="200"/>
              </a:spcBef>
            </a:pPr>
            <a:r>
              <a:rPr lang="en-US" dirty="0"/>
              <a:t>FLOSS license (P)</a:t>
            </a:r>
          </a:p>
          <a:p>
            <a:pPr lvl="1">
              <a:spcBef>
                <a:spcPts val="200"/>
              </a:spcBef>
            </a:pPr>
            <a:r>
              <a:rPr lang="en-US" dirty="0"/>
              <a:t>Documentation (P, S)</a:t>
            </a:r>
          </a:p>
          <a:p>
            <a:pPr lvl="1">
              <a:spcBef>
                <a:spcPts val="200"/>
              </a:spcBef>
            </a:pPr>
            <a:r>
              <a:rPr lang="en-US" dirty="0"/>
              <a:t>Project oversight (S, G)</a:t>
            </a:r>
          </a:p>
          <a:p>
            <a:pPr lvl="1">
              <a:spcBef>
                <a:spcPts val="200"/>
              </a:spcBef>
            </a:pPr>
            <a:r>
              <a:rPr lang="en-US" dirty="0"/>
              <a:t>Accessibility and internationalization (S)</a:t>
            </a:r>
          </a:p>
          <a:p>
            <a:r>
              <a:rPr lang="en-US" dirty="0"/>
              <a:t>Change control</a:t>
            </a:r>
          </a:p>
          <a:p>
            <a:pPr lvl="1">
              <a:spcBef>
                <a:spcPts val="200"/>
              </a:spcBef>
            </a:pPr>
            <a:r>
              <a:rPr lang="en-US" dirty="0"/>
              <a:t>Public version controlled source repo. (P, G)</a:t>
            </a:r>
          </a:p>
          <a:p>
            <a:pPr lvl="1">
              <a:spcBef>
                <a:spcPts val="200"/>
              </a:spcBef>
            </a:pPr>
            <a:r>
              <a:rPr lang="en-US" dirty="0"/>
              <a:t>Unique version numbering (P)</a:t>
            </a:r>
          </a:p>
          <a:p>
            <a:pPr lvl="1">
              <a:spcBef>
                <a:spcPts val="200"/>
              </a:spcBef>
            </a:pPr>
            <a:r>
              <a:rPr lang="en-US" dirty="0"/>
              <a:t>Release notes (P)</a:t>
            </a:r>
          </a:p>
          <a:p>
            <a:pPr lvl="1">
              <a:spcBef>
                <a:spcPts val="200"/>
              </a:spcBef>
            </a:pPr>
            <a:r>
              <a:rPr lang="en-US" dirty="0"/>
              <a:t>Previous versions (S)</a:t>
            </a:r>
          </a:p>
          <a:p>
            <a:r>
              <a:rPr lang="en-US" dirty="0"/>
              <a:t>Reporting</a:t>
            </a:r>
          </a:p>
          <a:p>
            <a:pPr lvl="1">
              <a:spcBef>
                <a:spcPts val="200"/>
              </a:spcBef>
            </a:pPr>
            <a:r>
              <a:rPr lang="en-US" dirty="0"/>
              <a:t>Bug-reporting process (P, S)</a:t>
            </a:r>
          </a:p>
          <a:p>
            <a:pPr lvl="1">
              <a:spcBef>
                <a:spcPts val="200"/>
              </a:spcBef>
            </a:pPr>
            <a:r>
              <a:rPr lang="en-US" dirty="0"/>
              <a:t>Vulnerability reporting process (P, S)</a:t>
            </a:r>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993891"/>
            <a:ext cx="5531934" cy="3373229"/>
          </a:xfrm>
          <a:ln>
            <a:noFill/>
          </a:ln>
        </p:spPr>
        <p:txBody>
          <a:bodyPr/>
          <a:lstStyle/>
          <a:p>
            <a:r>
              <a:rPr lang="en-US" b="0" i="0" dirty="0">
                <a:solidFill>
                  <a:srgbClr val="202020"/>
                </a:solidFill>
                <a:effectLst/>
              </a:rPr>
              <a:t>Quality</a:t>
            </a:r>
          </a:p>
          <a:p>
            <a:pPr lvl="1">
              <a:spcBef>
                <a:spcPts val="200"/>
              </a:spcBef>
            </a:pPr>
            <a:r>
              <a:rPr lang="en-US" dirty="0">
                <a:solidFill>
                  <a:srgbClr val="202020"/>
                </a:solidFill>
              </a:rPr>
              <a:t>Working build system </a:t>
            </a:r>
            <a:r>
              <a:rPr lang="en-US" dirty="0"/>
              <a:t>(P, S, G)</a:t>
            </a:r>
            <a:endParaRPr lang="en-US" dirty="0">
              <a:solidFill>
                <a:srgbClr val="202020"/>
              </a:solidFill>
            </a:endParaRPr>
          </a:p>
          <a:p>
            <a:pPr lvl="1">
              <a:spcBef>
                <a:spcPts val="200"/>
              </a:spcBef>
            </a:pPr>
            <a:r>
              <a:rPr lang="en-US" b="0" i="0" dirty="0">
                <a:solidFill>
                  <a:srgbClr val="202020"/>
                </a:solidFill>
                <a:effectLst/>
              </a:rPr>
              <a:t>Automated test suite </a:t>
            </a:r>
            <a:r>
              <a:rPr lang="en-US" dirty="0"/>
              <a:t>(P, S, G)</a:t>
            </a:r>
            <a:endParaRPr lang="en-US" b="0" i="0" dirty="0">
              <a:solidFill>
                <a:srgbClr val="202020"/>
              </a:solidFill>
              <a:effectLst/>
            </a:endParaRPr>
          </a:p>
          <a:p>
            <a:pPr lvl="1">
              <a:spcBef>
                <a:spcPts val="200"/>
              </a:spcBef>
            </a:pPr>
            <a:r>
              <a:rPr lang="en-US" dirty="0">
                <a:solidFill>
                  <a:srgbClr val="202020"/>
                </a:solidFill>
              </a:rPr>
              <a:t>New functionality testing </a:t>
            </a:r>
            <a:r>
              <a:rPr lang="en-US" dirty="0"/>
              <a:t>(P, S)</a:t>
            </a:r>
            <a:endParaRPr lang="en-US" dirty="0">
              <a:solidFill>
                <a:srgbClr val="202020"/>
              </a:solidFill>
            </a:endParaRPr>
          </a:p>
          <a:p>
            <a:pPr lvl="1">
              <a:spcBef>
                <a:spcPts val="200"/>
              </a:spcBef>
            </a:pPr>
            <a:r>
              <a:rPr lang="en-US" b="0" i="0" dirty="0">
                <a:solidFill>
                  <a:srgbClr val="202020"/>
                </a:solidFill>
                <a:effectLst/>
              </a:rPr>
              <a:t>Warning flags </a:t>
            </a:r>
            <a:r>
              <a:rPr lang="en-US" dirty="0"/>
              <a:t>(P, S)</a:t>
            </a:r>
          </a:p>
          <a:p>
            <a:pPr lvl="1">
              <a:spcBef>
                <a:spcPts val="200"/>
              </a:spcBef>
            </a:pPr>
            <a:r>
              <a:rPr lang="en-US" b="0" i="0" dirty="0">
                <a:solidFill>
                  <a:srgbClr val="202020"/>
                </a:solidFill>
                <a:effectLst/>
              </a:rPr>
              <a:t>Coding standards (S, G)</a:t>
            </a:r>
          </a:p>
          <a:p>
            <a:pPr lvl="1">
              <a:spcBef>
                <a:spcPts val="200"/>
              </a:spcBef>
            </a:pPr>
            <a:r>
              <a:rPr lang="en-US" dirty="0">
                <a:solidFill>
                  <a:srgbClr val="202020"/>
                </a:solidFill>
              </a:rPr>
              <a:t>Installation system (S)</a:t>
            </a:r>
          </a:p>
          <a:p>
            <a:pPr lvl="1">
              <a:spcBef>
                <a:spcPts val="200"/>
              </a:spcBef>
            </a:pPr>
            <a:r>
              <a:rPr lang="en-US" b="0" i="0" dirty="0">
                <a:solidFill>
                  <a:srgbClr val="202020"/>
                </a:solidFill>
                <a:effectLst/>
              </a:rPr>
              <a:t>Externally-maintained components (S)</a:t>
            </a:r>
          </a:p>
          <a:p>
            <a:r>
              <a:rPr lang="en-US" dirty="0">
                <a:solidFill>
                  <a:srgbClr val="202020"/>
                </a:solidFill>
              </a:rPr>
              <a:t>Security</a:t>
            </a:r>
          </a:p>
          <a:p>
            <a:pPr lvl="1">
              <a:spcBef>
                <a:spcPts val="200"/>
              </a:spcBef>
            </a:pPr>
            <a:r>
              <a:rPr lang="en-US" b="0" i="0" dirty="0">
                <a:solidFill>
                  <a:srgbClr val="202020"/>
                </a:solidFill>
                <a:effectLst/>
              </a:rPr>
              <a:t>Secure development knowledge </a:t>
            </a:r>
            <a:r>
              <a:rPr lang="en-US" dirty="0"/>
              <a:t>(P, S)</a:t>
            </a:r>
            <a:endParaRPr lang="en-US" b="0" i="0" dirty="0">
              <a:solidFill>
                <a:srgbClr val="202020"/>
              </a:solidFill>
              <a:effectLst/>
            </a:endParaRPr>
          </a:p>
          <a:p>
            <a:pPr lvl="1">
              <a:spcBef>
                <a:spcPts val="200"/>
              </a:spcBef>
            </a:pPr>
            <a:r>
              <a:rPr lang="en-US" dirty="0">
                <a:solidFill>
                  <a:srgbClr val="202020"/>
                </a:solidFill>
              </a:rPr>
              <a:t>Use basic good crypto. practices </a:t>
            </a:r>
            <a:r>
              <a:rPr lang="en-US" dirty="0"/>
              <a:t>(P, S, G)</a:t>
            </a:r>
            <a:endParaRPr lang="en-US" dirty="0">
              <a:solidFill>
                <a:srgbClr val="202020"/>
              </a:solidFill>
            </a:endParaRPr>
          </a:p>
          <a:p>
            <a:pPr lvl="1">
              <a:spcBef>
                <a:spcPts val="200"/>
              </a:spcBef>
            </a:pPr>
            <a:r>
              <a:rPr lang="en-US" b="0" i="0" dirty="0">
                <a:solidFill>
                  <a:srgbClr val="202020"/>
                </a:solidFill>
                <a:effectLst/>
              </a:rPr>
              <a:t>Secured delivery against MITM attacks </a:t>
            </a:r>
            <a:r>
              <a:rPr lang="en-US" dirty="0"/>
              <a:t>(P, G)</a:t>
            </a:r>
            <a:endParaRPr lang="en-US" b="0" i="0" dirty="0">
              <a:solidFill>
                <a:srgbClr val="202020"/>
              </a:solidFill>
              <a:effectLst/>
            </a:endParaRPr>
          </a:p>
          <a:p>
            <a:pPr lvl="1">
              <a:spcBef>
                <a:spcPts val="200"/>
              </a:spcBef>
            </a:pPr>
            <a:r>
              <a:rPr lang="en-US" dirty="0">
                <a:solidFill>
                  <a:srgbClr val="202020"/>
                </a:solidFill>
              </a:rPr>
              <a:t>Publicly known vulnerabilities fixed </a:t>
            </a:r>
            <a:r>
              <a:rPr lang="en-US" dirty="0"/>
              <a:t>(P)</a:t>
            </a:r>
            <a:endParaRPr lang="en-US" dirty="0">
              <a:solidFill>
                <a:srgbClr val="202020"/>
              </a:solidFill>
            </a:endParaRPr>
          </a:p>
          <a:p>
            <a:pPr lvl="1">
              <a:spcBef>
                <a:spcPts val="200"/>
              </a:spcBef>
            </a:pPr>
            <a:r>
              <a:rPr lang="en-US" b="0" i="0" dirty="0">
                <a:solidFill>
                  <a:srgbClr val="202020"/>
                </a:solidFill>
                <a:effectLst/>
              </a:rPr>
              <a:t>Secure release (S)</a:t>
            </a:r>
          </a:p>
          <a:p>
            <a:r>
              <a:rPr lang="en-US" dirty="0">
                <a:solidFill>
                  <a:srgbClr val="202020"/>
                </a:solidFill>
              </a:rPr>
              <a:t>Analysis</a:t>
            </a:r>
          </a:p>
          <a:p>
            <a:pPr lvl="1">
              <a:spcBef>
                <a:spcPts val="200"/>
              </a:spcBef>
            </a:pPr>
            <a:r>
              <a:rPr lang="en-US" b="0" i="0" dirty="0">
                <a:solidFill>
                  <a:srgbClr val="202020"/>
                </a:solidFill>
                <a:effectLst/>
              </a:rPr>
              <a:t>Static code analysis </a:t>
            </a:r>
            <a:r>
              <a:rPr lang="en-US" dirty="0"/>
              <a:t>(P, S)</a:t>
            </a:r>
            <a:endParaRPr lang="en-US" b="0" i="0" dirty="0">
              <a:solidFill>
                <a:srgbClr val="202020"/>
              </a:solidFill>
              <a:effectLst/>
            </a:endParaRPr>
          </a:p>
          <a:p>
            <a:pPr lvl="1">
              <a:spcBef>
                <a:spcPts val="200"/>
              </a:spcBef>
            </a:pPr>
            <a:r>
              <a:rPr lang="en-US" dirty="0">
                <a:solidFill>
                  <a:srgbClr val="202020"/>
                </a:solidFill>
              </a:rPr>
              <a:t>Dynamic code analysis </a:t>
            </a:r>
            <a:r>
              <a:rPr lang="en-US" dirty="0"/>
              <a:t>(P, S, G)</a:t>
            </a:r>
            <a:endParaRPr lang="en-US" b="0" i="0" dirty="0">
              <a:solidFill>
                <a:srgbClr val="202020"/>
              </a:solidFill>
              <a:effectLst/>
            </a:endParaRPr>
          </a:p>
        </p:txBody>
      </p:sp>
      <p:sp>
        <p:nvSpPr>
          <p:cNvPr id="4" name="TextBox 3">
            <a:extLst>
              <a:ext uri="{FF2B5EF4-FFF2-40B4-BE49-F238E27FC236}">
                <a16:creationId xmlns:a16="http://schemas.microsoft.com/office/drawing/2014/main" id="{786BD9C9-5936-4194-9BB3-D880388DA930}"/>
              </a:ext>
            </a:extLst>
          </p:cNvPr>
          <p:cNvSpPr txBox="1"/>
          <p:nvPr/>
        </p:nvSpPr>
        <p:spPr>
          <a:xfrm>
            <a:off x="917589" y="5389659"/>
            <a:ext cx="4667223" cy="1284454"/>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dirty="0">
                <a:solidFill>
                  <a:schemeClr val="tx2"/>
                </a:solidFill>
              </a:rPr>
              <a:t>(P, S, G) denotes additional criteria required at passing, silver, or gold certification levels</a:t>
            </a:r>
          </a:p>
          <a:p>
            <a:pPr algn="l">
              <a:lnSpc>
                <a:spcPct val="90000"/>
              </a:lnSpc>
              <a:spcBef>
                <a:spcPts val="800"/>
              </a:spcBef>
            </a:pPr>
            <a:r>
              <a:rPr lang="en-US" dirty="0">
                <a:solidFill>
                  <a:schemeClr val="tx2"/>
                </a:solidFill>
              </a:rPr>
              <a:t>Each topic area listed will have one or more specific criteria</a:t>
            </a:r>
          </a:p>
        </p:txBody>
      </p:sp>
    </p:spTree>
    <p:extLst>
      <p:ext uri="{BB962C8B-B14F-4D97-AF65-F5344CB8AC3E}">
        <p14:creationId xmlns:p14="http://schemas.microsoft.com/office/powerpoint/2010/main" val="2835419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B5367B-EA59-4086-BB11-6B6F46882D5B}"/>
              </a:ext>
            </a:extLst>
          </p:cNvPr>
          <p:cNvSpPr>
            <a:spLocks noGrp="1"/>
          </p:cNvSpPr>
          <p:nvPr>
            <p:ph type="title"/>
          </p:nvPr>
        </p:nvSpPr>
        <p:spPr/>
        <p:txBody>
          <a:bodyPr/>
          <a:lstStyle/>
          <a:p>
            <a:r>
              <a:rPr lang="en-US" dirty="0"/>
              <a:t>Software Engineering Advice Often Needs Adaptation for Scientific Software</a:t>
            </a:r>
          </a:p>
        </p:txBody>
      </p:sp>
      <p:sp>
        <p:nvSpPr>
          <p:cNvPr id="8" name="Content Placeholder 7">
            <a:extLst>
              <a:ext uri="{FF2B5EF4-FFF2-40B4-BE49-F238E27FC236}">
                <a16:creationId xmlns:a16="http://schemas.microsoft.com/office/drawing/2014/main" id="{671C1039-A0A9-43ED-8E9D-9FF3530D2E77}"/>
              </a:ext>
            </a:extLst>
          </p:cNvPr>
          <p:cNvSpPr>
            <a:spLocks noGrp="1"/>
          </p:cNvSpPr>
          <p:nvPr>
            <p:ph idx="1"/>
          </p:nvPr>
        </p:nvSpPr>
        <p:spPr>
          <a:xfrm>
            <a:off x="365760" y="1302233"/>
            <a:ext cx="11369809" cy="4047778"/>
          </a:xfrm>
        </p:spPr>
        <p:txBody>
          <a:bodyPr/>
          <a:lstStyle/>
          <a:p>
            <a:r>
              <a:rPr lang="en-US" dirty="0"/>
              <a:t>The CII Best Practices are a good example of software engineering advice “in the wild”</a:t>
            </a:r>
          </a:p>
          <a:p>
            <a:r>
              <a:rPr lang="en-US" dirty="0"/>
              <a:t>Experiences reported in the wild often don’t consider the special nature of scientific software</a:t>
            </a:r>
          </a:p>
          <a:p>
            <a:r>
              <a:rPr lang="en-US" dirty="0"/>
              <a:t>But that doesn’t mean we should ignore all of the software engineering experience</a:t>
            </a:r>
          </a:p>
          <a:p>
            <a:pPr lvl="1"/>
            <a:r>
              <a:rPr lang="en-US" dirty="0"/>
              <a:t>Many useful concepts, approaches, and tools we can just </a:t>
            </a:r>
            <a:r>
              <a:rPr lang="en-US" u="sng" dirty="0"/>
              <a:t>adopt</a:t>
            </a:r>
          </a:p>
          <a:p>
            <a:r>
              <a:rPr lang="en-US" dirty="0"/>
              <a:t>Some approaches may need to be </a:t>
            </a:r>
            <a:r>
              <a:rPr lang="en-US" u="sng" dirty="0"/>
              <a:t>adapted</a:t>
            </a:r>
            <a:r>
              <a:rPr lang="en-US" dirty="0"/>
              <a:t> to work for scientific software</a:t>
            </a:r>
          </a:p>
          <a:p>
            <a:pPr lvl="1"/>
            <a:r>
              <a:rPr lang="en-US" dirty="0"/>
              <a:t>Find out how colleagues have addressed the challenges you’re facing</a:t>
            </a:r>
          </a:p>
          <a:p>
            <a:pPr lvl="2"/>
            <a:r>
              <a:rPr lang="en-US" dirty="0"/>
              <a:t>Probably you will find multiple ways</a:t>
            </a:r>
          </a:p>
          <a:p>
            <a:pPr lvl="1"/>
            <a:r>
              <a:rPr lang="en-US" dirty="0"/>
              <a:t>In the end, some approaches may not work well</a:t>
            </a:r>
          </a:p>
          <a:p>
            <a:r>
              <a:rPr lang="en-US" dirty="0"/>
              <a:t>Don’t be afraid to experiment with adaptations</a:t>
            </a:r>
          </a:p>
          <a:p>
            <a:pPr lvl="1"/>
            <a:r>
              <a:rPr lang="en-US" dirty="0"/>
              <a:t>Consider using the PSIP process (coming up)</a:t>
            </a:r>
          </a:p>
        </p:txBody>
      </p:sp>
    </p:spTree>
    <p:extLst>
      <p:ext uri="{BB962C8B-B14F-4D97-AF65-F5344CB8AC3E}">
        <p14:creationId xmlns:p14="http://schemas.microsoft.com/office/powerpoint/2010/main" val="3492468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5533-2544-4B25-B864-D92F26777297}"/>
              </a:ext>
            </a:extLst>
          </p:cNvPr>
          <p:cNvSpPr>
            <a:spLocks noGrp="1"/>
          </p:cNvSpPr>
          <p:nvPr>
            <p:ph type="title"/>
          </p:nvPr>
        </p:nvSpPr>
        <p:spPr>
          <a:xfrm>
            <a:off x="365760" y="411480"/>
            <a:ext cx="11470990" cy="914400"/>
          </a:xfrm>
        </p:spPr>
        <p:txBody>
          <a:bodyPr/>
          <a:lstStyle/>
          <a:p>
            <a:r>
              <a:rPr lang="en-US" dirty="0"/>
              <a:t>How Much (Time, Effort) Should I Spend on Software Engineering?</a:t>
            </a:r>
          </a:p>
        </p:txBody>
      </p:sp>
      <p:sp>
        <p:nvSpPr>
          <p:cNvPr id="3" name="Content Placeholder 2">
            <a:extLst>
              <a:ext uri="{FF2B5EF4-FFF2-40B4-BE49-F238E27FC236}">
                <a16:creationId xmlns:a16="http://schemas.microsoft.com/office/drawing/2014/main" id="{23892D31-E3B6-4AF6-8DD2-7D4F084DC5C0}"/>
              </a:ext>
            </a:extLst>
          </p:cNvPr>
          <p:cNvSpPr>
            <a:spLocks noGrp="1"/>
          </p:cNvSpPr>
          <p:nvPr>
            <p:ph idx="1"/>
          </p:nvPr>
        </p:nvSpPr>
        <p:spPr>
          <a:xfrm>
            <a:off x="1999068" y="1737360"/>
            <a:ext cx="8103194" cy="4047778"/>
          </a:xfrm>
        </p:spPr>
        <p:txBody>
          <a:bodyPr/>
          <a:lstStyle/>
          <a:p>
            <a:pPr marL="0" indent="0">
              <a:lnSpc>
                <a:spcPct val="100000"/>
              </a:lnSpc>
              <a:buNone/>
            </a:pPr>
            <a:r>
              <a:rPr lang="en-US" sz="2800" dirty="0"/>
              <a:t>Your project should include “just enough” software engineering so that you can meet your short-term and longer-term scientific goals effectively</a:t>
            </a:r>
          </a:p>
        </p:txBody>
      </p:sp>
    </p:spTree>
    <p:extLst>
      <p:ext uri="{BB962C8B-B14F-4D97-AF65-F5344CB8AC3E}">
        <p14:creationId xmlns:p14="http://schemas.microsoft.com/office/powerpoint/2010/main" val="403851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1" dirty="0" err="1"/>
              <a:t>Anshu</a:t>
            </a:r>
            <a:r>
              <a:rPr lang="en-US" sz="1600" b="1" dirty="0"/>
              <a:t> Dubey and Gregory R. Watson, Better Scientific Software Tutorial, in ISC High Performance, 2022, Hamburg Germany. DOI: 10.6084/m9.figshare.19781752</a:t>
            </a:r>
          </a:p>
          <a:p>
            <a:pPr>
              <a:spcBef>
                <a:spcPts val="400"/>
              </a:spcBef>
            </a:pPr>
            <a:r>
              <a:rPr lang="en-US" sz="1600" dirty="0"/>
              <a:t>Individual modules may be cited as </a:t>
            </a:r>
            <a:r>
              <a:rPr lang="en-US" sz="1600" i="1" dirty="0"/>
              <a:t>Speaker, Module Title</a:t>
            </a:r>
            <a:r>
              <a:rPr lang="en-US" sz="1600" dirty="0"/>
              <a:t>, in Better Scientific Software tutorial, ISC, 2022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653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027458"/>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7793B6FD-77CE-4671-8B2B-B34FC1FA5A19}"/>
              </a:ext>
            </a:extLst>
          </p:cNvPr>
          <p:cNvSpPr txBox="1"/>
          <p:nvPr/>
        </p:nvSpPr>
        <p:spPr>
          <a:xfrm>
            <a:off x="6386607" y="4034936"/>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spcBef>
                <a:spcPts val="800"/>
              </a:spcBef>
            </a:pPr>
            <a:r>
              <a:rPr lang="en-US" dirty="0"/>
              <a:t>Productivity and Sustainability Improvement Planning</a:t>
            </a:r>
            <a:br>
              <a:rPr lang="en-US" dirty="0"/>
            </a:br>
            <a:r>
              <a:rPr lang="en-US" dirty="0">
                <a:hlinkClick r:id="rId4"/>
              </a:rPr>
              <a:t>https://bssw.io/psip</a:t>
            </a:r>
            <a:endParaRPr lang="en-US" dirty="0"/>
          </a:p>
        </p:txBody>
      </p:sp>
      <p:grpSp>
        <p:nvGrpSpPr>
          <p:cNvPr id="21" name="Group 20">
            <a:extLst>
              <a:ext uri="{FF2B5EF4-FFF2-40B4-BE49-F238E27FC236}">
                <a16:creationId xmlns:a16="http://schemas.microsoft.com/office/drawing/2014/main" id="{C926B267-D614-491D-B26F-909BA469B8F1}"/>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22C4806D-94FD-4905-9044-2BEB9899B36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3" name="TextBox 22">
              <a:extLst>
                <a:ext uri="{FF2B5EF4-FFF2-40B4-BE49-F238E27FC236}">
                  <a16:creationId xmlns:a16="http://schemas.microsoft.com/office/drawing/2014/main" id="{E19EA268-DC2F-4F4A-90A8-154C18171E59}"/>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1B43-E1A4-4F73-9503-0C600612AB47}"/>
              </a:ext>
            </a:extLst>
          </p:cNvPr>
          <p:cNvSpPr>
            <a:spLocks noGrp="1"/>
          </p:cNvSpPr>
          <p:nvPr>
            <p:ph type="title"/>
          </p:nvPr>
        </p:nvSpPr>
        <p:spPr/>
        <p:txBody>
          <a:bodyPr/>
          <a:lstStyle/>
          <a:p>
            <a:r>
              <a:rPr lang="en-US" dirty="0"/>
              <a:t>About Today’s Tutorial</a:t>
            </a:r>
          </a:p>
        </p:txBody>
      </p:sp>
      <p:sp>
        <p:nvSpPr>
          <p:cNvPr id="3" name="Content Placeholder 2">
            <a:extLst>
              <a:ext uri="{FF2B5EF4-FFF2-40B4-BE49-F238E27FC236}">
                <a16:creationId xmlns:a16="http://schemas.microsoft.com/office/drawing/2014/main" id="{BEFA0AFE-14CA-49B6-98B0-E8202E175802}"/>
              </a:ext>
            </a:extLst>
          </p:cNvPr>
          <p:cNvSpPr>
            <a:spLocks noGrp="1"/>
          </p:cNvSpPr>
          <p:nvPr>
            <p:ph idx="1"/>
          </p:nvPr>
        </p:nvSpPr>
        <p:spPr/>
        <p:txBody>
          <a:bodyPr/>
          <a:lstStyle/>
          <a:p>
            <a:r>
              <a:rPr lang="en-US" dirty="0"/>
              <a:t>There are many useful topics that could help you improve your scientific software development process</a:t>
            </a:r>
          </a:p>
          <a:p>
            <a:r>
              <a:rPr lang="en-US" dirty="0"/>
              <a:t>We’re going to focus on a few where the software engineering advice in the wild typically doesn’t address scientific software</a:t>
            </a:r>
          </a:p>
          <a:p>
            <a:pPr lvl="1"/>
            <a:r>
              <a:rPr lang="en-US" dirty="0"/>
              <a:t>Project management</a:t>
            </a:r>
          </a:p>
          <a:p>
            <a:pPr lvl="1"/>
            <a:r>
              <a:rPr lang="en-US" dirty="0"/>
              <a:t>Collaboration around software development</a:t>
            </a:r>
          </a:p>
          <a:p>
            <a:pPr lvl="1"/>
            <a:r>
              <a:rPr lang="en-US" dirty="0"/>
              <a:t>Designing software for flexibility and extensibility</a:t>
            </a:r>
          </a:p>
          <a:p>
            <a:pPr lvl="1"/>
            <a:r>
              <a:rPr lang="en-US" dirty="0"/>
              <a:t>Testing strategies for complex software systems</a:t>
            </a:r>
          </a:p>
          <a:p>
            <a:pPr lvl="1"/>
            <a:r>
              <a:rPr lang="en-US" dirty="0"/>
              <a:t>Reproducibility</a:t>
            </a:r>
          </a:p>
        </p:txBody>
      </p:sp>
    </p:spTree>
    <p:extLst>
      <p:ext uri="{BB962C8B-B14F-4D97-AF65-F5344CB8AC3E}">
        <p14:creationId xmlns:p14="http://schemas.microsoft.com/office/powerpoint/2010/main" val="2220558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8238594" cy="914400"/>
          </a:xfrm>
        </p:spPr>
        <p:txBody>
          <a:bodyPr/>
          <a:lstStyle/>
          <a:p>
            <a:r>
              <a:rPr lang="en-US" dirty="0"/>
              <a:t>The Success of Computational Science Creates the Challenges of Computational Science</a:t>
            </a:r>
          </a:p>
        </p:txBody>
      </p:sp>
      <p:sp>
        <p:nvSpPr>
          <p:cNvPr id="3" name="Content Placeholder 2"/>
          <p:cNvSpPr>
            <a:spLocks noGrp="1"/>
          </p:cNvSpPr>
          <p:nvPr>
            <p:ph idx="1"/>
          </p:nvPr>
        </p:nvSpPr>
        <p:spPr>
          <a:xfrm>
            <a:off x="365760" y="1362920"/>
            <a:ext cx="10984728" cy="4050385"/>
          </a:xfrm>
        </p:spPr>
        <p:txBody>
          <a:bodyPr>
            <a:normAutofit lnSpcReduction="10000"/>
          </a:bodyPr>
          <a:lstStyle/>
          <a:p>
            <a:r>
              <a:rPr lang="en-US" dirty="0"/>
              <a:t>Positive feedback loop</a:t>
            </a:r>
          </a:p>
          <a:p>
            <a:pPr lvl="1"/>
            <a:r>
              <a:rPr lang="en-US" dirty="0"/>
              <a:t>More complex codes, simulations </a:t>
            </a:r>
            <a:br>
              <a:rPr lang="en-US" dirty="0"/>
            </a:br>
            <a:r>
              <a:rPr lang="en-US" dirty="0"/>
              <a:t>and analysis</a:t>
            </a:r>
          </a:p>
          <a:p>
            <a:pPr lvl="1"/>
            <a:r>
              <a:rPr lang="en-US" dirty="0"/>
              <a:t>More moving parts that need to interoperate</a:t>
            </a:r>
          </a:p>
          <a:p>
            <a:pPr lvl="1"/>
            <a:r>
              <a:rPr lang="en-US" dirty="0"/>
              <a:t>Variety of expertise needed – the only tractable </a:t>
            </a:r>
            <a:br>
              <a:rPr lang="en-US" dirty="0"/>
            </a:br>
            <a:r>
              <a:rPr lang="en-US" dirty="0"/>
              <a:t>development model is through </a:t>
            </a:r>
            <a:r>
              <a:rPr lang="en-US" b="1" dirty="0"/>
              <a:t>separation of concerns</a:t>
            </a:r>
          </a:p>
          <a:p>
            <a:pPr lvl="1"/>
            <a:r>
              <a:rPr lang="en-US" b="1" dirty="0">
                <a:solidFill>
                  <a:schemeClr val="tx2"/>
                </a:solidFill>
              </a:rPr>
              <a:t>It is more difficult to work on the same software in different roles without a software engineering process</a:t>
            </a:r>
            <a:endParaRPr lang="en-US" dirty="0">
              <a:solidFill>
                <a:schemeClr val="tx2"/>
              </a:solidFill>
            </a:endParaRPr>
          </a:p>
          <a:p>
            <a:r>
              <a:rPr lang="en-US" dirty="0"/>
              <a:t>Onset of higher platform heterogeneity</a:t>
            </a:r>
          </a:p>
          <a:p>
            <a:pPr lvl="1"/>
            <a:r>
              <a:rPr lang="en-US" dirty="0"/>
              <a:t>Requirements are unfolding, not known </a:t>
            </a:r>
            <a:r>
              <a:rPr lang="en-US" i="1" dirty="0"/>
              <a:t>a priori </a:t>
            </a:r>
          </a:p>
          <a:p>
            <a:pPr lvl="1"/>
            <a:r>
              <a:rPr lang="en-US" b="1" dirty="0">
                <a:solidFill>
                  <a:schemeClr val="tx2"/>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09994" y="1011086"/>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Better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990A2FF0-E8AD-2246-955A-291B8171681D}"/>
              </a:ext>
            </a:extLst>
          </p:cNvPr>
          <p:cNvSpPr/>
          <p:nvPr/>
        </p:nvSpPr>
        <p:spPr>
          <a:xfrm>
            <a:off x="1434973" y="5450345"/>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Tree>
    <p:extLst>
      <p:ext uri="{BB962C8B-B14F-4D97-AF65-F5344CB8AC3E}">
        <p14:creationId xmlns:p14="http://schemas.microsoft.com/office/powerpoint/2010/main" val="179778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pPr lvl="1"/>
            <a:r>
              <a:rPr lang="en-US" sz="2200" dirty="0"/>
              <a:t>Sponsors often care more about scientific publications than software per se</a:t>
            </a:r>
          </a:p>
          <a:p>
            <a:pPr lvl="1"/>
            <a:r>
              <a:rPr lang="en-US" sz="2200" dirty="0"/>
              <a:t>Balancing development and maintenance with research</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b="1" dirty="0"/>
              <a:t>Poor software design, development and testing practices </a:t>
            </a:r>
            <a:r>
              <a:rPr lang="en-US" dirty="0"/>
              <a:t>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3" y="1082160"/>
            <a:ext cx="5588581"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88582"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a:t>
            </a:r>
            <a:r>
              <a:rPr lang="en-US" b="1" dirty="0"/>
              <a:t>didn’t follow specifications</a:t>
            </a:r>
          </a:p>
          <a:p>
            <a:r>
              <a:rPr lang="en-US" b="1" dirty="0"/>
              <a:t>Inadequate testing </a:t>
            </a:r>
            <a:r>
              <a:rPr lang="en-US" dirty="0"/>
              <a:t>at the interface</a:t>
            </a:r>
          </a:p>
          <a:p>
            <a:r>
              <a:rPr lang="en-US" dirty="0"/>
              <a:t>Concerns raised earlier in the mission were ignored because they </a:t>
            </a:r>
            <a:r>
              <a:rPr lang="en-US" b="1" dirty="0"/>
              <a:t>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7025304" y="5505985"/>
            <a:ext cx="3919153"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of many examples</a:t>
            </a:r>
          </a:p>
        </p:txBody>
      </p:sp>
    </p:spTree>
    <p:extLst>
      <p:ext uri="{BB962C8B-B14F-4D97-AF65-F5344CB8AC3E}">
        <p14:creationId xmlns:p14="http://schemas.microsoft.com/office/powerpoint/2010/main" val="109672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7382802" cy="914400"/>
          </a:xfrm>
        </p:spPr>
        <p:txBody>
          <a:bodyPr/>
          <a:lstStyle/>
          <a:p>
            <a:r>
              <a:rPr lang="en-US" dirty="0"/>
              <a:t>More Subtle Impacts on Scientific Productivity</a:t>
            </a:r>
          </a:p>
        </p:txBody>
      </p:sp>
      <p:sp>
        <p:nvSpPr>
          <p:cNvPr id="3" name="Content Placeholder 2"/>
          <p:cNvSpPr>
            <a:spLocks noGrp="1"/>
          </p:cNvSpPr>
          <p:nvPr>
            <p:ph idx="1"/>
          </p:nvPr>
        </p:nvSpPr>
        <p:spPr>
          <a:xfrm>
            <a:off x="365760" y="1409441"/>
            <a:ext cx="11369809" cy="4047778"/>
          </a:xfrm>
        </p:spPr>
        <p:txBody>
          <a:bodyPr/>
          <a:lstStyle/>
          <a:p>
            <a:r>
              <a:rPr lang="en-US" dirty="0"/>
              <a:t>In 2005, the FLASH astrophysics team was </a:t>
            </a:r>
            <a:br>
              <a:rPr lang="en-US" dirty="0"/>
            </a:br>
            <a:r>
              <a:rPr lang="en-US" dirty="0"/>
              <a:t>offered a unique opportunity to access one </a:t>
            </a:r>
            <a:br>
              <a:rPr lang="en-US" dirty="0"/>
            </a:br>
            <a:r>
              <a:rPr lang="en-US" dirty="0"/>
              <a:t>of the biggest machines in the world at that </a:t>
            </a:r>
            <a:br>
              <a:rPr lang="en-US" dirty="0"/>
            </a:br>
            <a:r>
              <a:rPr lang="en-US" dirty="0"/>
              <a:t>time (BG/L) for a dedicated run</a:t>
            </a:r>
          </a:p>
          <a:p>
            <a:r>
              <a:rPr lang="en-US" dirty="0"/>
              <a:t>Short notice to prepare</a:t>
            </a:r>
          </a:p>
          <a:p>
            <a:pPr lvl="1">
              <a:spcBef>
                <a:spcPts val="200"/>
              </a:spcBef>
            </a:pPr>
            <a:r>
              <a:rPr lang="en-US" b="1" dirty="0"/>
              <a:t>&lt; 1month to get ready for 1.5 week run</a:t>
            </a:r>
            <a:endParaRPr lang="en-US" dirty="0"/>
          </a:p>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spcBef>
                <a:spcPts val="200"/>
              </a:spcBef>
            </a:pPr>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365760" y="5606978"/>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382801" y="411480"/>
            <a:ext cx="4440263" cy="2313449"/>
          </a:xfrm>
          <a:prstGeom prst="rect">
            <a:avLst/>
          </a:prstGeom>
          <a:noFill/>
          <a:ln w="9525">
            <a:noFill/>
            <a:miter lim="800000"/>
            <a:headEnd/>
            <a:tailEnd/>
          </a:ln>
        </p:spPr>
      </p:pic>
    </p:spTree>
    <p:extLst>
      <p:ext uri="{BB962C8B-B14F-4D97-AF65-F5344CB8AC3E}">
        <p14:creationId xmlns:p14="http://schemas.microsoft.com/office/powerpoint/2010/main" val="135675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C76E-ADF1-4EAC-97C5-8BDB0E63E3F6}"/>
              </a:ext>
            </a:extLst>
          </p:cNvPr>
          <p:cNvSpPr>
            <a:spLocks noGrp="1"/>
          </p:cNvSpPr>
          <p:nvPr>
            <p:ph type="title"/>
          </p:nvPr>
        </p:nvSpPr>
        <p:spPr/>
        <p:txBody>
          <a:bodyPr/>
          <a:lstStyle/>
          <a:p>
            <a:r>
              <a:rPr lang="en-US" dirty="0"/>
              <a:t>Technical Debt</a:t>
            </a:r>
          </a:p>
        </p:txBody>
      </p:sp>
      <p:sp>
        <p:nvSpPr>
          <p:cNvPr id="3" name="Content Placeholder 2">
            <a:extLst>
              <a:ext uri="{FF2B5EF4-FFF2-40B4-BE49-F238E27FC236}">
                <a16:creationId xmlns:a16="http://schemas.microsoft.com/office/drawing/2014/main" id="{2255B14C-4E3E-4DB2-8529-0139E3DE7D42}"/>
              </a:ext>
            </a:extLst>
          </p:cNvPr>
          <p:cNvSpPr>
            <a:spLocks noGrp="1"/>
          </p:cNvSpPr>
          <p:nvPr>
            <p:ph idx="1"/>
          </p:nvPr>
        </p:nvSpPr>
        <p:spPr>
          <a:xfrm>
            <a:off x="365760" y="2892389"/>
            <a:ext cx="11369809" cy="4047778"/>
          </a:xfrm>
        </p:spPr>
        <p:txBody>
          <a:bodyPr/>
          <a:lstStyle/>
          <a:p>
            <a:pPr marL="0" indent="0">
              <a:buNone/>
            </a:pPr>
            <a:r>
              <a:rPr lang="en-US" dirty="0"/>
              <a:t>Like monetary debt, the more you accumulate, the harder it is to pay off</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ramp-up time for new developers</a:t>
            </a:r>
          </a:p>
          <a:p>
            <a:r>
              <a:rPr lang="en-US" b="1" dirty="0">
                <a:solidFill>
                  <a:schemeClr val="tx2"/>
                </a:solidFill>
              </a:rPr>
              <a:t>Overall, reduces software and science productivity</a:t>
            </a:r>
          </a:p>
        </p:txBody>
      </p:sp>
      <p:sp>
        <p:nvSpPr>
          <p:cNvPr id="5" name="Rectangle 4">
            <a:extLst>
              <a:ext uri="{FF2B5EF4-FFF2-40B4-BE49-F238E27FC236}">
                <a16:creationId xmlns:a16="http://schemas.microsoft.com/office/drawing/2014/main" id="{EED0B917-5ACB-4EA0-B849-BE3F0F378877}"/>
              </a:ext>
            </a:extLst>
          </p:cNvPr>
          <p:cNvSpPr/>
          <p:nvPr/>
        </p:nvSpPr>
        <p:spPr>
          <a:xfrm>
            <a:off x="2447567" y="1074694"/>
            <a:ext cx="7351360" cy="1569660"/>
          </a:xfrm>
          <a:prstGeom prst="rect">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a:r>
              <a:rPr lang="en-US" sz="2400" dirty="0">
                <a:solidFill>
                  <a:schemeClr val="bg1"/>
                </a:solidFill>
              </a:rPr>
              <a:t>The implied cost of additional rework caused by choosing an easy (limited) solution now instead of </a:t>
            </a:r>
            <a:br>
              <a:rPr lang="en-US" sz="2400" dirty="0">
                <a:solidFill>
                  <a:schemeClr val="bg1"/>
                </a:solidFill>
              </a:rPr>
            </a:br>
            <a:r>
              <a:rPr lang="en-US" sz="2400" dirty="0">
                <a:solidFill>
                  <a:schemeClr val="bg1"/>
                </a:solidFill>
              </a:rPr>
              <a:t>using a better approach that would take longer.</a:t>
            </a:r>
          </a:p>
          <a:p>
            <a:pPr algn="r"/>
            <a:r>
              <a:rPr lang="en-US" sz="2400" dirty="0">
                <a:solidFill>
                  <a:schemeClr val="bg1"/>
                </a:solidFill>
              </a:rPr>
              <a:t>-- Wikipedia </a:t>
            </a:r>
          </a:p>
        </p:txBody>
      </p:sp>
    </p:spTree>
    <p:extLst>
      <p:ext uri="{BB962C8B-B14F-4D97-AF65-F5344CB8AC3E}">
        <p14:creationId xmlns:p14="http://schemas.microsoft.com/office/powerpoint/2010/main" val="48849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B305-C6F2-4C36-9A38-F2C17456AE2B}"/>
              </a:ext>
            </a:extLst>
          </p:cNvPr>
          <p:cNvSpPr>
            <a:spLocks noGrp="1"/>
          </p:cNvSpPr>
          <p:nvPr>
            <p:ph type="title"/>
          </p:nvPr>
        </p:nvSpPr>
        <p:spPr>
          <a:xfrm>
            <a:off x="365761" y="411480"/>
            <a:ext cx="7749992" cy="914400"/>
          </a:xfrm>
        </p:spPr>
        <p:txBody>
          <a:bodyPr/>
          <a:lstStyle/>
          <a:p>
            <a:r>
              <a:rPr lang="en-US" dirty="0"/>
              <a:t>Scientific Facilities Provide Valuable Resources</a:t>
            </a:r>
          </a:p>
        </p:txBody>
      </p:sp>
      <p:sp>
        <p:nvSpPr>
          <p:cNvPr id="10" name="Content Placeholder 9">
            <a:extLst>
              <a:ext uri="{FF2B5EF4-FFF2-40B4-BE49-F238E27FC236}">
                <a16:creationId xmlns:a16="http://schemas.microsoft.com/office/drawing/2014/main" id="{DFC96AD3-4FF0-435B-AC4F-F2EE976B850D}"/>
              </a:ext>
            </a:extLst>
          </p:cNvPr>
          <p:cNvSpPr>
            <a:spLocks noGrp="1"/>
          </p:cNvSpPr>
          <p:nvPr>
            <p:ph idx="1"/>
          </p:nvPr>
        </p:nvSpPr>
        <p:spPr>
          <a:xfrm>
            <a:off x="365761" y="1535565"/>
            <a:ext cx="7749994" cy="4047778"/>
          </a:xfrm>
        </p:spPr>
        <p:txBody>
          <a:bodyPr/>
          <a:lstStyle/>
          <a:p>
            <a:r>
              <a:rPr lang="en-US" dirty="0"/>
              <a:t>Major supercomputers often cost O($100M)</a:t>
            </a:r>
          </a:p>
          <a:p>
            <a:r>
              <a:rPr lang="en-US" dirty="0"/>
              <a:t>All cost millions more to operate, annually</a:t>
            </a:r>
          </a:p>
          <a:p>
            <a:r>
              <a:rPr lang="en-US" dirty="0"/>
              <a:t>Significant allocations on large supercomputers can be worth millions</a:t>
            </a:r>
          </a:p>
          <a:p>
            <a:r>
              <a:rPr lang="en-US" dirty="0"/>
              <a:t>Even if you don’t pay the $ you have to spend the time and effort to get the allocation</a:t>
            </a:r>
          </a:p>
          <a:p>
            <a:r>
              <a:rPr lang="en-US" b="1" u="sng" dirty="0">
                <a:solidFill>
                  <a:schemeClr val="tx2"/>
                </a:solidFill>
              </a:rPr>
              <a:t>Sponsors’ concern</a:t>
            </a:r>
            <a:r>
              <a:rPr lang="en-US" b="1" dirty="0">
                <a:solidFill>
                  <a:schemeClr val="tx2"/>
                </a:solidFill>
              </a:rPr>
              <a:t>: Are you being a good steward of the resources?</a:t>
            </a:r>
          </a:p>
          <a:p>
            <a:r>
              <a:rPr lang="en-US" b="1" u="sng" dirty="0">
                <a:solidFill>
                  <a:schemeClr val="tx2"/>
                </a:solidFill>
              </a:rPr>
              <a:t>Your concern</a:t>
            </a:r>
            <a:r>
              <a:rPr lang="en-US" b="1" dirty="0">
                <a:solidFill>
                  <a:schemeClr val="tx2"/>
                </a:solidFill>
              </a:rPr>
              <a:t>: Are you getting the most science possible out of your work (aka scientific productivity)?</a:t>
            </a:r>
          </a:p>
        </p:txBody>
      </p:sp>
      <p:pic>
        <p:nvPicPr>
          <p:cNvPr id="8" name="Picture 7">
            <a:extLst>
              <a:ext uri="{FF2B5EF4-FFF2-40B4-BE49-F238E27FC236}">
                <a16:creationId xmlns:a16="http://schemas.microsoft.com/office/drawing/2014/main" id="{CBF1AD80-AE63-444B-8CCE-A328E711D223}"/>
              </a:ext>
            </a:extLst>
          </p:cNvPr>
          <p:cNvPicPr>
            <a:picLocks noChangeAspect="1"/>
          </p:cNvPicPr>
          <p:nvPr/>
        </p:nvPicPr>
        <p:blipFill>
          <a:blip r:embed="rId2"/>
          <a:stretch>
            <a:fillRect/>
          </a:stretch>
        </p:blipFill>
        <p:spPr>
          <a:xfrm>
            <a:off x="8190744" y="2236185"/>
            <a:ext cx="3703320" cy="1851660"/>
          </a:xfrm>
          <a:prstGeom prst="rect">
            <a:avLst/>
          </a:prstGeom>
        </p:spPr>
      </p:pic>
      <p:pic>
        <p:nvPicPr>
          <p:cNvPr id="9" name="Picture 4" descr="Image result for olcf frontier images">
            <a:extLst>
              <a:ext uri="{FF2B5EF4-FFF2-40B4-BE49-F238E27FC236}">
                <a16:creationId xmlns:a16="http://schemas.microsoft.com/office/drawing/2014/main" id="{96E8923D-49A5-47B3-89A0-1F0743A5BE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5754" y="73956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a:extLst>
              <a:ext uri="{FF2B5EF4-FFF2-40B4-BE49-F238E27FC236}">
                <a16:creationId xmlns:a16="http://schemas.microsoft.com/office/drawing/2014/main" id="{3352E1D0-7C38-486F-8113-805BA100DA8B}"/>
              </a:ext>
            </a:extLst>
          </p:cNvPr>
          <p:cNvPicPr>
            <a:picLocks noChangeAspect="1"/>
          </p:cNvPicPr>
          <p:nvPr/>
        </p:nvPicPr>
        <p:blipFill>
          <a:blip r:embed="rId4"/>
          <a:stretch>
            <a:fillRect/>
          </a:stretch>
        </p:blipFill>
        <p:spPr>
          <a:xfrm>
            <a:off x="8190744" y="3973133"/>
            <a:ext cx="3703320" cy="1902581"/>
          </a:xfrm>
          <a:prstGeom prst="rect">
            <a:avLst/>
          </a:prstGeom>
        </p:spPr>
      </p:pic>
    </p:spTree>
    <p:extLst>
      <p:ext uri="{BB962C8B-B14F-4D97-AF65-F5344CB8AC3E}">
        <p14:creationId xmlns:p14="http://schemas.microsoft.com/office/powerpoint/2010/main" val="389738086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5722</TotalTime>
  <Words>2678</Words>
  <Application>Microsoft Macintosh PowerPoint</Application>
  <PresentationFormat>Custom</PresentationFormat>
  <Paragraphs>274</Paragraphs>
  <Slides>21</Slides>
  <Notes>3</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Arial Black</vt:lpstr>
      <vt:lpstr>Calibri</vt:lpstr>
      <vt:lpstr>Presentations (Wide Screen)</vt:lpstr>
      <vt:lpstr>Motivation and Overview of Best Practices in HPC Software Development</vt:lpstr>
      <vt:lpstr>License, Citation and Acknowledgements</vt:lpstr>
      <vt:lpstr>PowerPoint Presentation</vt:lpstr>
      <vt:lpstr>The Success of Computational Science Creates the Challenges of Computational Science</vt:lpstr>
      <vt:lpstr>Challenges Developing Scientific Applications Today</vt:lpstr>
      <vt:lpstr>High-Consequence Software-Related Scientific Failures</vt:lpstr>
      <vt:lpstr>More Subtle Impacts on Scientific Productivity</vt:lpstr>
      <vt:lpstr>Technical Debt</vt:lpstr>
      <vt:lpstr>Scientific Facilities Provide Valuable Resources</vt:lpstr>
      <vt:lpstr>PowerPoint Presentation</vt:lpstr>
      <vt:lpstr>So, What Are Good Software Practices?</vt:lpstr>
      <vt:lpstr>Example 1: Best Practices for Scientific Computing (1/2)</vt:lpstr>
      <vt:lpstr>Example 1: Best Practices for Scientific Computing (2/2)</vt:lpstr>
      <vt:lpstr>Example 2: Good Enough Practices in Scientific Computing (1/2)</vt:lpstr>
      <vt:lpstr>Example 2: Good Enough Practices in Scientific Computing</vt:lpstr>
      <vt:lpstr>Example 3: Linux Foundation Core Infrastructure Initiative (CII) Best Practices Badging Program</vt:lpstr>
      <vt:lpstr>CII Best Practices Criteria Summary</vt:lpstr>
      <vt:lpstr>Software Engineering Advice Often Needs Adaptation for Scientific Software</vt:lpstr>
      <vt:lpstr>How Much (Time, Effort) Should I Spend on Software Engineering?</vt:lpstr>
      <vt:lpstr>Continual, Incremental Software Process Improvement</vt:lpstr>
      <vt:lpstr>About Today’s Tutorial</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Microsoft Office User</cp:lastModifiedBy>
  <cp:revision>397</cp:revision>
  <cp:lastPrinted>2017-11-02T18:35:01Z</cp:lastPrinted>
  <dcterms:created xsi:type="dcterms:W3CDTF">2018-11-06T17:28:56Z</dcterms:created>
  <dcterms:modified xsi:type="dcterms:W3CDTF">2022-05-17T17:55:20Z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