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58" r:id="rId26"/>
    <p:sldId id="259"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8/7/2021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8/7/2021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pPr>
              <a:spcBef>
                <a:spcPts val="2800"/>
              </a:spcBef>
            </a:pPr>
            <a:r>
              <a:rPr lang="en-US" sz="2000" dirty="0"/>
              <a:t>Software Productivity and Sustainability track, ATPESC 2021</a:t>
            </a:r>
          </a:p>
          <a:p>
            <a:pPr>
              <a:spcBef>
                <a:spcPts val="2800"/>
              </a:spcBef>
            </a:pPr>
            <a:r>
              <a:rPr lang="en-US" sz="2000" dirty="0"/>
              <a:t>Contributors: David E. Bernholdt (ORNL), Anshu Dubey (ANL),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140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8AF6-9118-4141-87FC-9ADD99F7D2A1}"/>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580B6D9D-0F61-445B-9A26-182E9F86A460}"/>
              </a:ext>
            </a:extLst>
          </p:cNvPr>
          <p:cNvGraphicFramePr>
            <a:graphicFrameLocks noGrp="1"/>
          </p:cNvGraphicFramePr>
          <p:nvPr>
            <p:ph idx="1"/>
          </p:nvPr>
        </p:nvGraphicFramePr>
        <p:xfrm>
          <a:off x="365125" y="1024129"/>
          <a:ext cx="11372472" cy="4815840"/>
        </p:xfrm>
        <a:graphic>
          <a:graphicData uri="http://schemas.openxmlformats.org/drawingml/2006/table">
            <a:tbl>
              <a:tblPr firstRow="1" bandRow="1">
                <a:tableStyleId>{5C22544A-7EE6-4342-B048-85BDC9FD1C3A}</a:tableStyleId>
              </a:tblPr>
              <a:tblGrid>
                <a:gridCol w="1451063">
                  <a:extLst>
                    <a:ext uri="{9D8B030D-6E8A-4147-A177-3AD203B41FA5}">
                      <a16:colId xmlns:a16="http://schemas.microsoft.com/office/drawing/2014/main" val="3078340673"/>
                    </a:ext>
                  </a:extLst>
                </a:gridCol>
                <a:gridCol w="1135117">
                  <a:extLst>
                    <a:ext uri="{9D8B030D-6E8A-4147-A177-3AD203B41FA5}">
                      <a16:colId xmlns:a16="http://schemas.microsoft.com/office/drawing/2014/main" val="1689208368"/>
                    </a:ext>
                  </a:extLst>
                </a:gridCol>
                <a:gridCol w="5669280">
                  <a:extLst>
                    <a:ext uri="{9D8B030D-6E8A-4147-A177-3AD203B41FA5}">
                      <a16:colId xmlns:a16="http://schemas.microsoft.com/office/drawing/2014/main" val="1657095474"/>
                    </a:ext>
                  </a:extLst>
                </a:gridCol>
                <a:gridCol w="3117012">
                  <a:extLst>
                    <a:ext uri="{9D8B030D-6E8A-4147-A177-3AD203B41FA5}">
                      <a16:colId xmlns:a16="http://schemas.microsoft.com/office/drawing/2014/main" val="206827359"/>
                    </a:ext>
                  </a:extLst>
                </a:gridCol>
              </a:tblGrid>
              <a:tr h="346045">
                <a:tc>
                  <a:txBody>
                    <a:bodyPr/>
                    <a:lstStyle/>
                    <a:p>
                      <a:pPr algn="r"/>
                      <a:r>
                        <a:rPr lang="en-US" sz="1800" dirty="0">
                          <a:effectLst/>
                        </a:rPr>
                        <a:t>Time (CDT)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381850506"/>
                  </a:ext>
                </a:extLst>
              </a:tr>
              <a:tr h="346045">
                <a:tc>
                  <a:txBody>
                    <a:bodyPr/>
                    <a:lstStyle/>
                    <a:p>
                      <a:pPr algn="r"/>
                      <a:r>
                        <a:rPr lang="en-US" sz="1800">
                          <a:effectLst/>
                        </a:rPr>
                        <a:t>9:30 AM</a:t>
                      </a:r>
                    </a:p>
                  </a:txBody>
                  <a:tcPr marL="114300" marR="114300" marT="76200" marB="76200" anchor="ctr"/>
                </a:tc>
                <a:tc>
                  <a:txBody>
                    <a:bodyPr/>
                    <a:lstStyle/>
                    <a:p>
                      <a:pPr algn="r"/>
                      <a:r>
                        <a:rPr lang="en-US" sz="1800">
                          <a:effectLst/>
                        </a:rPr>
                        <a:t>0</a:t>
                      </a:r>
                    </a:p>
                  </a:txBody>
                  <a:tcPr marL="114300" marR="114300" marT="76200" marB="76200" anchor="ctr"/>
                </a:tc>
                <a:tc>
                  <a:txBody>
                    <a:bodyPr/>
                    <a:lstStyle/>
                    <a:p>
                      <a:r>
                        <a:rPr lang="en-US" sz="1800">
                          <a:effectLst/>
                        </a:rPr>
                        <a:t>Introduction and Setup</a:t>
                      </a:r>
                    </a:p>
                  </a:txBody>
                  <a:tcPr marL="114300" marR="114300" marT="76200" marB="76200" anchor="ctr"/>
                </a:tc>
                <a:tc>
                  <a:txBody>
                    <a:bodyPr/>
                    <a:lstStyle/>
                    <a:p>
                      <a:r>
                        <a:rPr lang="en-US" sz="1800">
                          <a:effectLst/>
                        </a:rPr>
                        <a:t>David E. Bernholdt (ORNL)</a:t>
                      </a:r>
                    </a:p>
                  </a:txBody>
                  <a:tcPr marL="114300" marR="114300" marT="76200" marB="76200" anchor="ctr"/>
                </a:tc>
                <a:extLst>
                  <a:ext uri="{0D108BD9-81ED-4DB2-BD59-A6C34878D82A}">
                    <a16:rowId xmlns:a16="http://schemas.microsoft.com/office/drawing/2014/main" val="4023605726"/>
                  </a:ext>
                </a:extLst>
              </a:tr>
              <a:tr h="346045">
                <a:tc>
                  <a:txBody>
                    <a:bodyPr/>
                    <a:lstStyle/>
                    <a:p>
                      <a:pPr algn="r"/>
                      <a:r>
                        <a:rPr lang="en-US" sz="1800">
                          <a:effectLst/>
                        </a:rPr>
                        <a:t>9:40 AM</a:t>
                      </a:r>
                    </a:p>
                  </a:txBody>
                  <a:tcPr marL="114300" marR="114300" marT="76200" marB="76200" anchor="ctr"/>
                </a:tc>
                <a:tc>
                  <a:txBody>
                    <a:bodyPr/>
                    <a:lstStyle/>
                    <a:p>
                      <a:pPr algn="r"/>
                      <a:r>
                        <a:rPr lang="en-US" sz="1800">
                          <a:effectLst/>
                        </a:rPr>
                        <a:t>1</a:t>
                      </a:r>
                    </a:p>
                  </a:txBody>
                  <a:tcPr marL="114300" marR="114300" marT="76200" marB="76200" anchor="ctr"/>
                </a:tc>
                <a:tc>
                  <a:txBody>
                    <a:bodyPr/>
                    <a:lstStyle/>
                    <a:p>
                      <a:r>
                        <a:rPr lang="en-US" sz="1800">
                          <a:effectLst/>
                        </a:rPr>
                        <a:t>Motivation and Overview of Best Practices in HPC Software Development</a:t>
                      </a:r>
                    </a:p>
                  </a:txBody>
                  <a:tcPr marL="114300" marR="114300" marT="76200" marB="76200" anchor="ctr"/>
                </a:tc>
                <a:tc>
                  <a:txBody>
                    <a:bodyPr/>
                    <a:lstStyle/>
                    <a:p>
                      <a:r>
                        <a:rPr lang="en-US" sz="1800" dirty="0">
                          <a:effectLst/>
                        </a:rPr>
                        <a:t>David E. Bernholdt (ORNL)</a:t>
                      </a:r>
                    </a:p>
                  </a:txBody>
                  <a:tcPr marL="114300" marR="114300" marT="76200" marB="76200" anchor="ctr"/>
                </a:tc>
                <a:extLst>
                  <a:ext uri="{0D108BD9-81ED-4DB2-BD59-A6C34878D82A}">
                    <a16:rowId xmlns:a16="http://schemas.microsoft.com/office/drawing/2014/main" val="3494142366"/>
                  </a:ext>
                </a:extLst>
              </a:tr>
              <a:tr h="346045">
                <a:tc>
                  <a:txBody>
                    <a:bodyPr/>
                    <a:lstStyle/>
                    <a:p>
                      <a:pPr algn="r"/>
                      <a:r>
                        <a:rPr lang="en-US" sz="1800">
                          <a:effectLst/>
                        </a:rPr>
                        <a:t>10:00 AM</a:t>
                      </a:r>
                    </a:p>
                  </a:txBody>
                  <a:tcPr marL="114300" marR="114300" marT="76200" marB="76200" anchor="ctr"/>
                </a:tc>
                <a:tc>
                  <a:txBody>
                    <a:bodyPr/>
                    <a:lstStyle/>
                    <a:p>
                      <a:pPr algn="r"/>
                      <a:r>
                        <a:rPr lang="en-US" sz="1800">
                          <a:effectLst/>
                        </a:rPr>
                        <a:t>2</a:t>
                      </a:r>
                    </a:p>
                  </a:txBody>
                  <a:tcPr marL="114300" marR="114300" marT="76200" marB="76200" anchor="ctr"/>
                </a:tc>
                <a:tc>
                  <a:txBody>
                    <a:bodyPr/>
                    <a:lstStyle/>
                    <a:p>
                      <a:r>
                        <a:rPr lang="en-US" sz="1800">
                          <a:effectLst/>
                        </a:rPr>
                        <a:t>Agile Methodologies</a:t>
                      </a:r>
                    </a:p>
                  </a:txBody>
                  <a:tcPr marL="114300" marR="114300" marT="76200" marB="76200" anchor="ctr"/>
                </a:tc>
                <a:tc>
                  <a:txBody>
                    <a:bodyPr/>
                    <a:lstStyle/>
                    <a:p>
                      <a:r>
                        <a:rPr lang="en-US" sz="1800">
                          <a:effectLst/>
                        </a:rPr>
                        <a:t>Rinku K. Gupta (ANL)</a:t>
                      </a:r>
                    </a:p>
                  </a:txBody>
                  <a:tcPr marL="114300" marR="114300" marT="76200" marB="76200" anchor="ctr"/>
                </a:tc>
                <a:extLst>
                  <a:ext uri="{0D108BD9-81ED-4DB2-BD59-A6C34878D82A}">
                    <a16:rowId xmlns:a16="http://schemas.microsoft.com/office/drawing/2014/main" val="1660764906"/>
                  </a:ext>
                </a:extLst>
              </a:tr>
              <a:tr h="346045">
                <a:tc>
                  <a:txBody>
                    <a:bodyPr/>
                    <a:lstStyle/>
                    <a:p>
                      <a:pPr algn="r"/>
                      <a:r>
                        <a:rPr lang="en-US" sz="1800">
                          <a:effectLst/>
                        </a:rPr>
                        <a:t>10:30 AM</a:t>
                      </a:r>
                    </a:p>
                  </a:txBody>
                  <a:tcPr marL="114300" marR="114300" marT="76200" marB="76200" anchor="ctr"/>
                </a:tc>
                <a:tc>
                  <a:txBody>
                    <a:bodyPr/>
                    <a:lstStyle/>
                    <a:p>
                      <a:pPr algn="r"/>
                      <a:r>
                        <a:rPr lang="en-US" sz="1800">
                          <a:effectLst/>
                        </a:rPr>
                        <a:t>3</a:t>
                      </a:r>
                    </a:p>
                  </a:txBody>
                  <a:tcPr marL="114300" marR="114300" marT="76200" marB="76200" anchor="ctr"/>
                </a:tc>
                <a:tc>
                  <a:txBody>
                    <a:bodyPr/>
                    <a:lstStyle/>
                    <a:p>
                      <a:r>
                        <a:rPr lang="en-US" sz="1800">
                          <a:effectLst/>
                        </a:rPr>
                        <a:t>Git Workflows</a:t>
                      </a:r>
                    </a:p>
                  </a:txBody>
                  <a:tcPr marL="114300" marR="114300" marT="76200" marB="76200" anchor="ctr"/>
                </a:tc>
                <a:tc>
                  <a:txBody>
                    <a:bodyPr/>
                    <a:lstStyle/>
                    <a:p>
                      <a:r>
                        <a:rPr lang="en-US" sz="1800">
                          <a:effectLst/>
                        </a:rPr>
                        <a:t>Rinku K. Gupta (ANL)</a:t>
                      </a:r>
                    </a:p>
                  </a:txBody>
                  <a:tcPr marL="114300" marR="114300" marT="76200" marB="76200" anchor="ctr"/>
                </a:tc>
                <a:extLst>
                  <a:ext uri="{0D108BD9-81ED-4DB2-BD59-A6C34878D82A}">
                    <a16:rowId xmlns:a16="http://schemas.microsoft.com/office/drawing/2014/main" val="3857680245"/>
                  </a:ext>
                </a:extLst>
              </a:tr>
              <a:tr h="346045">
                <a:tc>
                  <a:txBody>
                    <a:bodyPr/>
                    <a:lstStyle/>
                    <a:p>
                      <a:pPr algn="r"/>
                      <a:r>
                        <a:rPr lang="en-US" sz="1800" i="1">
                          <a:effectLst/>
                        </a:rPr>
                        <a:t>11:00 AM</a:t>
                      </a:r>
                      <a:endParaRPr lang="en-US" sz="180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a:effectLst/>
                        </a:rPr>
                        <a:t>Break</a:t>
                      </a:r>
                      <a:endParaRPr lang="en-US" sz="1800">
                        <a:effectLst/>
                      </a:endParaRPr>
                    </a:p>
                  </a:txBody>
                  <a:tcPr marL="114300" marR="114300" marT="76200" marB="76200" anchor="ctr"/>
                </a:tc>
                <a:tc>
                  <a:txBody>
                    <a:bodyPr/>
                    <a:lstStyle/>
                    <a:p>
                      <a:endParaRPr lang="en-US" sz="1800">
                        <a:effectLst/>
                      </a:endParaRPr>
                    </a:p>
                  </a:txBody>
                  <a:tcPr marL="114300" marR="114300" marT="76200" marB="76200" anchor="ctr"/>
                </a:tc>
                <a:extLst>
                  <a:ext uri="{0D108BD9-81ED-4DB2-BD59-A6C34878D82A}">
                    <a16:rowId xmlns:a16="http://schemas.microsoft.com/office/drawing/2014/main" val="4279736683"/>
                  </a:ext>
                </a:extLst>
              </a:tr>
              <a:tr h="346045">
                <a:tc>
                  <a:txBody>
                    <a:bodyPr/>
                    <a:lstStyle/>
                    <a:p>
                      <a:pPr algn="r"/>
                      <a:r>
                        <a:rPr lang="en-US" sz="1800">
                          <a:effectLst/>
                        </a:rPr>
                        <a:t>11:15 AM</a:t>
                      </a:r>
                    </a:p>
                  </a:txBody>
                  <a:tcPr marL="114300" marR="114300" marT="76200" marB="76200" anchor="ctr"/>
                </a:tc>
                <a:tc>
                  <a:txBody>
                    <a:bodyPr/>
                    <a:lstStyle/>
                    <a:p>
                      <a:pPr algn="r"/>
                      <a:r>
                        <a:rPr lang="en-US" sz="1800">
                          <a:effectLst/>
                        </a:rPr>
                        <a:t>4</a:t>
                      </a:r>
                    </a:p>
                  </a:txBody>
                  <a:tcPr marL="114300" marR="114300" marT="76200" marB="76200" anchor="ctr"/>
                </a:tc>
                <a:tc>
                  <a:txBody>
                    <a:bodyPr/>
                    <a:lstStyle/>
                    <a:p>
                      <a:r>
                        <a:rPr lang="en-US" sz="1800">
                          <a:effectLst/>
                        </a:rPr>
                        <a:t>Scientific Software Design</a:t>
                      </a:r>
                    </a:p>
                  </a:txBody>
                  <a:tcPr marL="114300" marR="114300" marT="76200" marB="76200" anchor="ctr"/>
                </a:tc>
                <a:tc>
                  <a:txBody>
                    <a:bodyPr/>
                    <a:lstStyle/>
                    <a:p>
                      <a:r>
                        <a:rPr lang="en-US" sz="1800">
                          <a:effectLst/>
                        </a:rPr>
                        <a:t>Anshu Dubey (ANL)</a:t>
                      </a:r>
                    </a:p>
                  </a:txBody>
                  <a:tcPr marL="114300" marR="114300" marT="76200" marB="76200" anchor="ctr"/>
                </a:tc>
                <a:extLst>
                  <a:ext uri="{0D108BD9-81ED-4DB2-BD59-A6C34878D82A}">
                    <a16:rowId xmlns:a16="http://schemas.microsoft.com/office/drawing/2014/main" val="1768949164"/>
                  </a:ext>
                </a:extLst>
              </a:tr>
              <a:tr h="346045">
                <a:tc>
                  <a:txBody>
                    <a:bodyPr/>
                    <a:lstStyle/>
                    <a:p>
                      <a:pPr algn="r"/>
                      <a:r>
                        <a:rPr lang="en-US" sz="1800">
                          <a:effectLst/>
                        </a:rPr>
                        <a:t>11:45 AM</a:t>
                      </a:r>
                    </a:p>
                  </a:txBody>
                  <a:tcPr marL="114300" marR="114300" marT="76200" marB="76200" anchor="ctr"/>
                </a:tc>
                <a:tc>
                  <a:txBody>
                    <a:bodyPr/>
                    <a:lstStyle/>
                    <a:p>
                      <a:pPr algn="r"/>
                      <a:r>
                        <a:rPr lang="en-US" sz="1800">
                          <a:effectLst/>
                        </a:rPr>
                        <a:t>5</a:t>
                      </a:r>
                    </a:p>
                  </a:txBody>
                  <a:tcPr marL="114300" marR="114300" marT="76200" marB="76200" anchor="ctr"/>
                </a:tc>
                <a:tc>
                  <a:txBody>
                    <a:bodyPr/>
                    <a:lstStyle/>
                    <a:p>
                      <a:r>
                        <a:rPr lang="en-US" sz="1800" dirty="0">
                          <a:effectLst/>
                        </a:rPr>
                        <a:t>Improving Reproducibility Through Better Software Practices</a:t>
                      </a:r>
                    </a:p>
                  </a:txBody>
                  <a:tcPr marL="114300" marR="114300" marT="76200" marB="76200" anchor="ctr"/>
                </a:tc>
                <a:tc>
                  <a:txBody>
                    <a:bodyPr/>
                    <a:lstStyle/>
                    <a:p>
                      <a:r>
                        <a:rPr lang="en-US" sz="1800">
                          <a:effectLst/>
                        </a:rPr>
                        <a:t>David E. Bernholdt (ORNL)</a:t>
                      </a:r>
                    </a:p>
                  </a:txBody>
                  <a:tcPr marL="114300" marR="114300" marT="76200" marB="76200" anchor="ctr"/>
                </a:tc>
                <a:extLst>
                  <a:ext uri="{0D108BD9-81ED-4DB2-BD59-A6C34878D82A}">
                    <a16:rowId xmlns:a16="http://schemas.microsoft.com/office/drawing/2014/main" val="1983235922"/>
                  </a:ext>
                </a:extLst>
              </a:tr>
              <a:tr h="346045">
                <a:tc>
                  <a:txBody>
                    <a:bodyPr/>
                    <a:lstStyle/>
                    <a:p>
                      <a:pPr algn="r"/>
                      <a:r>
                        <a:rPr lang="en-US" sz="1800">
                          <a:effectLst/>
                        </a:rPr>
                        <a:t>12:30 PM</a:t>
                      </a:r>
                    </a:p>
                  </a:txBody>
                  <a:tcPr marL="114300" marR="114300" marT="76200" marB="76200" anchor="ctr"/>
                </a:tc>
                <a:tc>
                  <a:txBody>
                    <a:bodyPr/>
                    <a:lstStyle/>
                    <a:p>
                      <a:pPr algn="r"/>
                      <a:r>
                        <a:rPr lang="en-US" sz="1800">
                          <a:effectLst/>
                        </a:rPr>
                        <a:t>6</a:t>
                      </a:r>
                    </a:p>
                  </a:txBody>
                  <a:tcPr marL="114300" marR="114300" marT="76200" marB="76200" anchor="ctr"/>
                </a:tc>
                <a:tc>
                  <a:txBody>
                    <a:bodyPr/>
                    <a:lstStyle/>
                    <a:p>
                      <a:r>
                        <a:rPr lang="en-US" sz="1800">
                          <a:effectLst/>
                        </a:rPr>
                        <a:t>Agile Methodologies Redux</a:t>
                      </a:r>
                    </a:p>
                  </a:txBody>
                  <a:tcPr marL="114300" marR="114300" marT="76200" marB="76200" anchor="ctr"/>
                </a:tc>
                <a:tc>
                  <a:txBody>
                    <a:bodyPr/>
                    <a:lstStyle/>
                    <a:p>
                      <a:r>
                        <a:rPr lang="en-US" sz="1800">
                          <a:effectLst/>
                        </a:rPr>
                        <a:t>Rinku K. Gupta (ANL)</a:t>
                      </a:r>
                    </a:p>
                  </a:txBody>
                  <a:tcPr marL="114300" marR="114300" marT="76200" marB="76200" anchor="ctr"/>
                </a:tc>
                <a:extLst>
                  <a:ext uri="{0D108BD9-81ED-4DB2-BD59-A6C34878D82A}">
                    <a16:rowId xmlns:a16="http://schemas.microsoft.com/office/drawing/2014/main" val="2121925037"/>
                  </a:ext>
                </a:extLst>
              </a:tr>
              <a:tr h="346045">
                <a:tc>
                  <a:txBody>
                    <a:bodyPr/>
                    <a:lstStyle/>
                    <a:p>
                      <a:pPr algn="r"/>
                      <a:r>
                        <a:rPr lang="en-US" sz="1800" i="1">
                          <a:effectLst/>
                        </a:rPr>
                        <a:t>12:45 PM</a:t>
                      </a:r>
                      <a:endParaRPr lang="en-US" sz="180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dirty="0">
                          <a:effectLst/>
                        </a:rPr>
                        <a:t>Lunch</a:t>
                      </a:r>
                      <a:endParaRPr lang="en-US" sz="1800" dirty="0">
                        <a:effectLst/>
                      </a:endParaRPr>
                    </a:p>
                  </a:txBody>
                  <a:tcPr marL="114300" marR="114300" marT="76200" marB="76200" anchor="ctr"/>
                </a:tc>
                <a:tc>
                  <a:txBody>
                    <a:bodyPr/>
                    <a:lstStyle/>
                    <a:p>
                      <a:endParaRPr lang="en-US" sz="1800" dirty="0">
                        <a:effectLst/>
                      </a:endParaRPr>
                    </a:p>
                  </a:txBody>
                  <a:tcPr marL="114300" marR="114300" marT="76200" marB="76200" anchor="ctr"/>
                </a:tc>
                <a:extLst>
                  <a:ext uri="{0D108BD9-81ED-4DB2-BD59-A6C34878D82A}">
                    <a16:rowId xmlns:a16="http://schemas.microsoft.com/office/drawing/2014/main" val="1634967320"/>
                  </a:ext>
                </a:extLst>
              </a:tr>
            </a:tbl>
          </a:graphicData>
        </a:graphic>
      </p:graphicFrame>
      <p:sp>
        <p:nvSpPr>
          <p:cNvPr id="8" name="TextBox 7">
            <a:extLst>
              <a:ext uri="{FF2B5EF4-FFF2-40B4-BE49-F238E27FC236}">
                <a16:creationId xmlns:a16="http://schemas.microsoft.com/office/drawing/2014/main" id="{FD19C6DF-A88F-46A4-9709-86A453F058FB}"/>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783342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8AF6-9118-4141-87FC-9ADD99F7D2A1}"/>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580B6D9D-0F61-445B-9A26-182E9F86A460}"/>
              </a:ext>
            </a:extLst>
          </p:cNvPr>
          <p:cNvGraphicFramePr>
            <a:graphicFrameLocks noGrp="1"/>
          </p:cNvGraphicFramePr>
          <p:nvPr>
            <p:ph idx="1"/>
          </p:nvPr>
        </p:nvGraphicFramePr>
        <p:xfrm>
          <a:off x="365125" y="1024129"/>
          <a:ext cx="11372472" cy="4693920"/>
        </p:xfrm>
        <a:graphic>
          <a:graphicData uri="http://schemas.openxmlformats.org/drawingml/2006/table">
            <a:tbl>
              <a:tblPr firstRow="1" bandRow="1">
                <a:tableStyleId>{5C22544A-7EE6-4342-B048-85BDC9FD1C3A}</a:tableStyleId>
              </a:tblPr>
              <a:tblGrid>
                <a:gridCol w="1451063">
                  <a:extLst>
                    <a:ext uri="{9D8B030D-6E8A-4147-A177-3AD203B41FA5}">
                      <a16:colId xmlns:a16="http://schemas.microsoft.com/office/drawing/2014/main" val="3078340673"/>
                    </a:ext>
                  </a:extLst>
                </a:gridCol>
                <a:gridCol w="1135117">
                  <a:extLst>
                    <a:ext uri="{9D8B030D-6E8A-4147-A177-3AD203B41FA5}">
                      <a16:colId xmlns:a16="http://schemas.microsoft.com/office/drawing/2014/main" val="1689208368"/>
                    </a:ext>
                  </a:extLst>
                </a:gridCol>
                <a:gridCol w="5669280">
                  <a:extLst>
                    <a:ext uri="{9D8B030D-6E8A-4147-A177-3AD203B41FA5}">
                      <a16:colId xmlns:a16="http://schemas.microsoft.com/office/drawing/2014/main" val="1657095474"/>
                    </a:ext>
                  </a:extLst>
                </a:gridCol>
                <a:gridCol w="3117012">
                  <a:extLst>
                    <a:ext uri="{9D8B030D-6E8A-4147-A177-3AD203B41FA5}">
                      <a16:colId xmlns:a16="http://schemas.microsoft.com/office/drawing/2014/main" val="206827359"/>
                    </a:ext>
                  </a:extLst>
                </a:gridCol>
              </a:tblGrid>
              <a:tr h="346045">
                <a:tc>
                  <a:txBody>
                    <a:bodyPr/>
                    <a:lstStyle/>
                    <a:p>
                      <a:pPr algn="r"/>
                      <a:r>
                        <a:rPr lang="en-US" sz="1800" dirty="0">
                          <a:effectLst/>
                        </a:rPr>
                        <a:t>Time (CDT)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381850506"/>
                  </a:ext>
                </a:extLst>
              </a:tr>
              <a:tr h="346045">
                <a:tc>
                  <a:txBody>
                    <a:bodyPr/>
                    <a:lstStyle/>
                    <a:p>
                      <a:pPr algn="r"/>
                      <a:r>
                        <a:rPr lang="en-US" sz="1800" i="1">
                          <a:effectLst/>
                        </a:rPr>
                        <a:t>12:45 PM</a:t>
                      </a:r>
                      <a:endParaRPr lang="en-US" sz="180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dirty="0">
                          <a:effectLst/>
                        </a:rPr>
                        <a:t>Lunch</a:t>
                      </a:r>
                      <a:endParaRPr lang="en-US" sz="1800" dirty="0">
                        <a:effectLst/>
                      </a:endParaRPr>
                    </a:p>
                  </a:txBody>
                  <a:tcPr marL="114300" marR="114300" marT="76200" marB="76200" anchor="ctr"/>
                </a:tc>
                <a:tc>
                  <a:txBody>
                    <a:bodyPr/>
                    <a:lstStyle/>
                    <a:p>
                      <a:endParaRPr lang="en-US" sz="1800" dirty="0">
                        <a:effectLst/>
                      </a:endParaRPr>
                    </a:p>
                  </a:txBody>
                  <a:tcPr marL="114300" marR="114300" marT="76200" marB="76200" anchor="ctr"/>
                </a:tc>
                <a:extLst>
                  <a:ext uri="{0D108BD9-81ED-4DB2-BD59-A6C34878D82A}">
                    <a16:rowId xmlns:a16="http://schemas.microsoft.com/office/drawing/2014/main" val="1634967320"/>
                  </a:ext>
                </a:extLst>
              </a:tr>
              <a:tr h="346045">
                <a:tc>
                  <a:txBody>
                    <a:bodyPr/>
                    <a:lstStyle/>
                    <a:p>
                      <a:pPr algn="r"/>
                      <a:r>
                        <a:rPr lang="en-US" sz="1800">
                          <a:effectLst/>
                        </a:rPr>
                        <a:t>1:45 PM</a:t>
                      </a:r>
                    </a:p>
                  </a:txBody>
                  <a:tcPr marL="114300" marR="114300" marT="76200" marB="76200" anchor="ctr"/>
                </a:tc>
                <a:tc>
                  <a:txBody>
                    <a:bodyPr/>
                    <a:lstStyle/>
                    <a:p>
                      <a:pPr algn="r"/>
                      <a:r>
                        <a:rPr lang="en-US" sz="1800">
                          <a:effectLst/>
                        </a:rPr>
                        <a:t>7</a:t>
                      </a:r>
                    </a:p>
                  </a:txBody>
                  <a:tcPr marL="114300" marR="114300" marT="76200" marB="76200" anchor="ctr"/>
                </a:tc>
                <a:tc>
                  <a:txBody>
                    <a:bodyPr/>
                    <a:lstStyle/>
                    <a:p>
                      <a:r>
                        <a:rPr lang="en-US" sz="1800">
                          <a:effectLst/>
                        </a:rPr>
                        <a:t>Software Testing Introduction</a:t>
                      </a:r>
                    </a:p>
                  </a:txBody>
                  <a:tcPr marL="114300" marR="114300" marT="76200" marB="76200" anchor="ctr"/>
                </a:tc>
                <a:tc>
                  <a:txBody>
                    <a:bodyPr/>
                    <a:lstStyle/>
                    <a:p>
                      <a:r>
                        <a:rPr lang="en-US" sz="1800">
                          <a:effectLst/>
                        </a:rPr>
                        <a:t>David M. Rogers (ORNL)</a:t>
                      </a:r>
                    </a:p>
                  </a:txBody>
                  <a:tcPr marL="114300" marR="114300" marT="76200" marB="76200" anchor="ctr"/>
                </a:tc>
                <a:extLst>
                  <a:ext uri="{0D108BD9-81ED-4DB2-BD59-A6C34878D82A}">
                    <a16:rowId xmlns:a16="http://schemas.microsoft.com/office/drawing/2014/main" val="265326292"/>
                  </a:ext>
                </a:extLst>
              </a:tr>
              <a:tr h="346045">
                <a:tc>
                  <a:txBody>
                    <a:bodyPr/>
                    <a:lstStyle/>
                    <a:p>
                      <a:pPr algn="r"/>
                      <a:r>
                        <a:rPr lang="en-US" sz="1800">
                          <a:effectLst/>
                        </a:rPr>
                        <a:t>2:05 PM</a:t>
                      </a:r>
                    </a:p>
                  </a:txBody>
                  <a:tcPr marL="114300" marR="114300" marT="76200" marB="76200" anchor="ctr"/>
                </a:tc>
                <a:tc>
                  <a:txBody>
                    <a:bodyPr/>
                    <a:lstStyle/>
                    <a:p>
                      <a:pPr algn="r"/>
                      <a:r>
                        <a:rPr lang="en-US" sz="1800">
                          <a:effectLst/>
                        </a:rPr>
                        <a:t>8</a:t>
                      </a:r>
                    </a:p>
                  </a:txBody>
                  <a:tcPr marL="114300" marR="114300" marT="76200" marB="76200" anchor="ctr"/>
                </a:tc>
                <a:tc>
                  <a:txBody>
                    <a:bodyPr/>
                    <a:lstStyle/>
                    <a:p>
                      <a:r>
                        <a:rPr lang="en-US" sz="1800">
                          <a:effectLst/>
                        </a:rPr>
                        <a:t>Testing Walkthrough</a:t>
                      </a:r>
                    </a:p>
                  </a:txBody>
                  <a:tcPr marL="114300" marR="114300" marT="76200" marB="76200" anchor="ctr"/>
                </a:tc>
                <a:tc>
                  <a:txBody>
                    <a:bodyPr/>
                    <a:lstStyle/>
                    <a:p>
                      <a:r>
                        <a:rPr lang="en-US" sz="1800">
                          <a:effectLst/>
                        </a:rPr>
                        <a:t>David M. Rogers (ORNL)</a:t>
                      </a:r>
                    </a:p>
                  </a:txBody>
                  <a:tcPr marL="114300" marR="114300" marT="76200" marB="76200" anchor="ctr"/>
                </a:tc>
                <a:extLst>
                  <a:ext uri="{0D108BD9-81ED-4DB2-BD59-A6C34878D82A}">
                    <a16:rowId xmlns:a16="http://schemas.microsoft.com/office/drawing/2014/main" val="496010701"/>
                  </a:ext>
                </a:extLst>
              </a:tr>
              <a:tr h="346045">
                <a:tc>
                  <a:txBody>
                    <a:bodyPr/>
                    <a:lstStyle/>
                    <a:p>
                      <a:pPr algn="r"/>
                      <a:r>
                        <a:rPr lang="en-US" sz="1800">
                          <a:effectLst/>
                        </a:rPr>
                        <a:t>2:15 PM</a:t>
                      </a:r>
                    </a:p>
                  </a:txBody>
                  <a:tcPr marL="114300" marR="114300" marT="76200" marB="76200" anchor="ctr"/>
                </a:tc>
                <a:tc>
                  <a:txBody>
                    <a:bodyPr/>
                    <a:lstStyle/>
                    <a:p>
                      <a:pPr algn="r"/>
                      <a:r>
                        <a:rPr lang="en-US" sz="1800">
                          <a:effectLst/>
                        </a:rPr>
                        <a:t>9</a:t>
                      </a:r>
                    </a:p>
                  </a:txBody>
                  <a:tcPr marL="114300" marR="114300" marT="76200" marB="76200" anchor="ctr"/>
                </a:tc>
                <a:tc>
                  <a:txBody>
                    <a:bodyPr/>
                    <a:lstStyle/>
                    <a:p>
                      <a:r>
                        <a:rPr lang="en-US" sz="1800">
                          <a:effectLst/>
                        </a:rPr>
                        <a:t>Testing Complex Software</a:t>
                      </a:r>
                    </a:p>
                  </a:txBody>
                  <a:tcPr marL="114300" marR="114300" marT="76200" marB="76200" anchor="ctr"/>
                </a:tc>
                <a:tc>
                  <a:txBody>
                    <a:bodyPr/>
                    <a:lstStyle/>
                    <a:p>
                      <a:r>
                        <a:rPr lang="en-US" sz="1800">
                          <a:effectLst/>
                        </a:rPr>
                        <a:t>David M. Rogers (ORNL)</a:t>
                      </a:r>
                    </a:p>
                  </a:txBody>
                  <a:tcPr marL="114300" marR="114300" marT="76200" marB="76200" anchor="ctr"/>
                </a:tc>
                <a:extLst>
                  <a:ext uri="{0D108BD9-81ED-4DB2-BD59-A6C34878D82A}">
                    <a16:rowId xmlns:a16="http://schemas.microsoft.com/office/drawing/2014/main" val="2574622281"/>
                  </a:ext>
                </a:extLst>
              </a:tr>
              <a:tr h="346045">
                <a:tc>
                  <a:txBody>
                    <a:bodyPr/>
                    <a:lstStyle/>
                    <a:p>
                      <a:pPr algn="r"/>
                      <a:r>
                        <a:rPr lang="en-US" sz="1800">
                          <a:effectLst/>
                        </a:rPr>
                        <a:t>2:35 PM</a:t>
                      </a:r>
                    </a:p>
                  </a:txBody>
                  <a:tcPr marL="114300" marR="114300" marT="76200" marB="76200" anchor="ctr"/>
                </a:tc>
                <a:tc>
                  <a:txBody>
                    <a:bodyPr/>
                    <a:lstStyle/>
                    <a:p>
                      <a:pPr algn="r"/>
                      <a:r>
                        <a:rPr lang="en-US" sz="1800">
                          <a:effectLst/>
                        </a:rPr>
                        <a:t>10</a:t>
                      </a:r>
                    </a:p>
                  </a:txBody>
                  <a:tcPr marL="114300" marR="114300" marT="76200" marB="76200" anchor="ctr"/>
                </a:tc>
                <a:tc>
                  <a:txBody>
                    <a:bodyPr/>
                    <a:lstStyle/>
                    <a:p>
                      <a:r>
                        <a:rPr lang="en-US" sz="1800">
                          <a:effectLst/>
                        </a:rPr>
                        <a:t>Continuous Integration</a:t>
                      </a:r>
                    </a:p>
                  </a:txBody>
                  <a:tcPr marL="114300" marR="114300" marT="76200" marB="76200" anchor="ctr"/>
                </a:tc>
                <a:tc>
                  <a:txBody>
                    <a:bodyPr/>
                    <a:lstStyle/>
                    <a:p>
                      <a:r>
                        <a:rPr lang="en-US" sz="1800">
                          <a:effectLst/>
                        </a:rPr>
                        <a:t>David M. Rogers (ORNL)</a:t>
                      </a:r>
                    </a:p>
                  </a:txBody>
                  <a:tcPr marL="114300" marR="114300" marT="76200" marB="76200" anchor="ctr"/>
                </a:tc>
                <a:extLst>
                  <a:ext uri="{0D108BD9-81ED-4DB2-BD59-A6C34878D82A}">
                    <a16:rowId xmlns:a16="http://schemas.microsoft.com/office/drawing/2014/main" val="1706635514"/>
                  </a:ext>
                </a:extLst>
              </a:tr>
              <a:tr h="346045">
                <a:tc>
                  <a:txBody>
                    <a:bodyPr/>
                    <a:lstStyle/>
                    <a:p>
                      <a:pPr algn="r"/>
                      <a:r>
                        <a:rPr lang="en-US" sz="1800" i="1">
                          <a:effectLst/>
                        </a:rPr>
                        <a:t>3:00 PM</a:t>
                      </a:r>
                      <a:endParaRPr lang="en-US" sz="180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a:effectLst/>
                        </a:rPr>
                        <a:t>Break</a:t>
                      </a:r>
                      <a:endParaRPr lang="en-US" sz="1800">
                        <a:effectLst/>
                      </a:endParaRPr>
                    </a:p>
                  </a:txBody>
                  <a:tcPr marL="114300" marR="114300" marT="76200" marB="76200" anchor="ctr"/>
                </a:tc>
                <a:tc>
                  <a:txBody>
                    <a:bodyPr/>
                    <a:lstStyle/>
                    <a:p>
                      <a:endParaRPr lang="en-US" sz="1800">
                        <a:effectLst/>
                      </a:endParaRPr>
                    </a:p>
                  </a:txBody>
                  <a:tcPr marL="114300" marR="114300" marT="76200" marB="76200" anchor="ctr"/>
                </a:tc>
                <a:extLst>
                  <a:ext uri="{0D108BD9-81ED-4DB2-BD59-A6C34878D82A}">
                    <a16:rowId xmlns:a16="http://schemas.microsoft.com/office/drawing/2014/main" val="3264864720"/>
                  </a:ext>
                </a:extLst>
              </a:tr>
              <a:tr h="346045">
                <a:tc>
                  <a:txBody>
                    <a:bodyPr/>
                    <a:lstStyle/>
                    <a:p>
                      <a:pPr algn="r"/>
                      <a:r>
                        <a:rPr lang="en-US" sz="1800">
                          <a:effectLst/>
                        </a:rPr>
                        <a:t>3:15 PM</a:t>
                      </a:r>
                    </a:p>
                  </a:txBody>
                  <a:tcPr marL="114300" marR="114300" marT="76200" marB="76200" anchor="ctr"/>
                </a:tc>
                <a:tc>
                  <a:txBody>
                    <a:bodyPr/>
                    <a:lstStyle/>
                    <a:p>
                      <a:pPr algn="r"/>
                      <a:r>
                        <a:rPr lang="en-US" sz="1800">
                          <a:effectLst/>
                        </a:rPr>
                        <a:t>11</a:t>
                      </a:r>
                    </a:p>
                  </a:txBody>
                  <a:tcPr marL="114300" marR="114300" marT="76200" marB="76200" anchor="ctr"/>
                </a:tc>
                <a:tc>
                  <a:txBody>
                    <a:bodyPr/>
                    <a:lstStyle/>
                    <a:p>
                      <a:r>
                        <a:rPr lang="en-US" sz="1800">
                          <a:effectLst/>
                        </a:rPr>
                        <a:t>Refactoring Scientific Software</a:t>
                      </a:r>
                    </a:p>
                  </a:txBody>
                  <a:tcPr marL="114300" marR="114300" marT="76200" marB="76200" anchor="ctr"/>
                </a:tc>
                <a:tc>
                  <a:txBody>
                    <a:bodyPr/>
                    <a:lstStyle/>
                    <a:p>
                      <a:r>
                        <a:rPr lang="en-US" sz="1800">
                          <a:effectLst/>
                        </a:rPr>
                        <a:t>Anshu Dubey (ANL)</a:t>
                      </a:r>
                    </a:p>
                  </a:txBody>
                  <a:tcPr marL="114300" marR="114300" marT="76200" marB="76200" anchor="ctr"/>
                </a:tc>
                <a:extLst>
                  <a:ext uri="{0D108BD9-81ED-4DB2-BD59-A6C34878D82A}">
                    <a16:rowId xmlns:a16="http://schemas.microsoft.com/office/drawing/2014/main" val="332867638"/>
                  </a:ext>
                </a:extLst>
              </a:tr>
              <a:tr h="346045">
                <a:tc>
                  <a:txBody>
                    <a:bodyPr/>
                    <a:lstStyle/>
                    <a:p>
                      <a:pPr algn="r"/>
                      <a:r>
                        <a:rPr lang="en-US" sz="1800">
                          <a:effectLst/>
                        </a:rPr>
                        <a:t>4:15 PM</a:t>
                      </a:r>
                    </a:p>
                  </a:txBody>
                  <a:tcPr marL="114300" marR="114300" marT="76200" marB="76200" anchor="ctr"/>
                </a:tc>
                <a:tc>
                  <a:txBody>
                    <a:bodyPr/>
                    <a:lstStyle/>
                    <a:p>
                      <a:pPr algn="r"/>
                      <a:r>
                        <a:rPr lang="en-US" sz="1800">
                          <a:effectLst/>
                        </a:rPr>
                        <a:t>12</a:t>
                      </a:r>
                    </a:p>
                  </a:txBody>
                  <a:tcPr marL="114300" marR="114300" marT="76200" marB="76200" anchor="ctr"/>
                </a:tc>
                <a:tc>
                  <a:txBody>
                    <a:bodyPr/>
                    <a:lstStyle/>
                    <a:p>
                      <a:r>
                        <a:rPr lang="en-US" sz="1800">
                          <a:effectLst/>
                        </a:rPr>
                        <a:t>Summary</a:t>
                      </a:r>
                    </a:p>
                  </a:txBody>
                  <a:tcPr marL="114300" marR="114300" marT="76200" marB="76200" anchor="ctr"/>
                </a:tc>
                <a:tc>
                  <a:txBody>
                    <a:bodyPr/>
                    <a:lstStyle/>
                    <a:p>
                      <a:r>
                        <a:rPr lang="en-US" sz="1800" dirty="0">
                          <a:effectLst/>
                        </a:rPr>
                        <a:t>David E. Bernholdt (ORNL)</a:t>
                      </a:r>
                    </a:p>
                  </a:txBody>
                  <a:tcPr marL="114300" marR="114300" marT="76200" marB="76200" anchor="ctr"/>
                </a:tc>
                <a:extLst>
                  <a:ext uri="{0D108BD9-81ED-4DB2-BD59-A6C34878D82A}">
                    <a16:rowId xmlns:a16="http://schemas.microsoft.com/office/drawing/2014/main" val="1130984003"/>
                  </a:ext>
                </a:extLst>
              </a:tr>
              <a:tr h="346045">
                <a:tc>
                  <a:txBody>
                    <a:bodyPr/>
                    <a:lstStyle/>
                    <a:p>
                      <a:pPr algn="r"/>
                      <a:r>
                        <a:rPr lang="en-US" sz="1800">
                          <a:effectLst/>
                        </a:rPr>
                        <a:t>4:30 PM</a:t>
                      </a: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a:effectLst/>
                        </a:rPr>
                        <a:t>Q&amp;A</a:t>
                      </a:r>
                    </a:p>
                  </a:txBody>
                  <a:tcPr marL="114300" marR="114300" marT="76200" marB="76200" anchor="ctr"/>
                </a:tc>
                <a:tc>
                  <a:txBody>
                    <a:bodyPr/>
                    <a:lstStyle/>
                    <a:p>
                      <a:endParaRPr lang="en-US" sz="1800">
                        <a:effectLst/>
                      </a:endParaRPr>
                    </a:p>
                  </a:txBody>
                  <a:tcPr marL="114300" marR="114300" marT="76200" marB="76200" anchor="ctr"/>
                </a:tc>
                <a:extLst>
                  <a:ext uri="{0D108BD9-81ED-4DB2-BD59-A6C34878D82A}">
                    <a16:rowId xmlns:a16="http://schemas.microsoft.com/office/drawing/2014/main" val="4179157571"/>
                  </a:ext>
                </a:extLst>
              </a:tr>
              <a:tr h="346045">
                <a:tc>
                  <a:txBody>
                    <a:bodyPr/>
                    <a:lstStyle/>
                    <a:p>
                      <a:pPr algn="r"/>
                      <a:r>
                        <a:rPr lang="en-US" sz="1800" i="1" dirty="0">
                          <a:effectLst/>
                        </a:rPr>
                        <a:t>4:45 PM</a:t>
                      </a:r>
                      <a:endParaRPr lang="en-US" sz="1800" dirty="0">
                        <a:effectLst/>
                      </a:endParaRPr>
                    </a:p>
                  </a:txBody>
                  <a:tcPr marL="114300" marR="114300" marT="76200" marB="76200" anchor="ctr"/>
                </a:tc>
                <a:tc>
                  <a:txBody>
                    <a:bodyPr/>
                    <a:lstStyle/>
                    <a:p>
                      <a:pPr algn="r"/>
                      <a:endParaRPr lang="en-US" sz="1800">
                        <a:effectLst/>
                      </a:endParaRPr>
                    </a:p>
                  </a:txBody>
                  <a:tcPr marL="114300" marR="114300" marT="76200" marB="76200" anchor="ctr"/>
                </a:tc>
                <a:tc>
                  <a:txBody>
                    <a:bodyPr/>
                    <a:lstStyle/>
                    <a:p>
                      <a:r>
                        <a:rPr lang="en-US" sz="1800" i="1" dirty="0">
                          <a:effectLst/>
                        </a:rPr>
                        <a:t>Adjourn</a:t>
                      </a:r>
                      <a:endParaRPr lang="en-US" sz="1800" dirty="0">
                        <a:effectLst/>
                      </a:endParaRPr>
                    </a:p>
                  </a:txBody>
                  <a:tcPr marL="114300" marR="114300" marT="76200" marB="76200" anchor="ctr"/>
                </a:tc>
                <a:tc>
                  <a:txBody>
                    <a:bodyPr/>
                    <a:lstStyle/>
                    <a:p>
                      <a:endParaRPr lang="en-US" sz="1800" dirty="0"/>
                    </a:p>
                  </a:txBody>
                  <a:tcPr/>
                </a:tc>
                <a:extLst>
                  <a:ext uri="{0D108BD9-81ED-4DB2-BD59-A6C34878D82A}">
                    <a16:rowId xmlns:a16="http://schemas.microsoft.com/office/drawing/2014/main" val="2905808285"/>
                  </a:ext>
                </a:extLst>
              </a:tr>
            </a:tbl>
          </a:graphicData>
        </a:graphic>
      </p:graphicFrame>
      <p:sp>
        <p:nvSpPr>
          <p:cNvPr id="8" name="TextBox 7">
            <a:extLst>
              <a:ext uri="{FF2B5EF4-FFF2-40B4-BE49-F238E27FC236}">
                <a16:creationId xmlns:a16="http://schemas.microsoft.com/office/drawing/2014/main" id="{FD19C6DF-A88F-46A4-9709-86A453F058FB}"/>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415269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2691</TotalTime>
  <Words>2879</Words>
  <Application>Microsoft Office PowerPoint</Application>
  <PresentationFormat>Custom</PresentationFormat>
  <Paragraphs>347</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367</cp:revision>
  <cp:lastPrinted>2017-11-02T18:35:01Z</cp:lastPrinted>
  <dcterms:created xsi:type="dcterms:W3CDTF">2018-11-06T17:28:56Z</dcterms:created>
  <dcterms:modified xsi:type="dcterms:W3CDTF">2021-08-08T00:55:49Z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