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4"/>
  </p:notesMasterIdLst>
  <p:handoutMasterIdLst>
    <p:handoutMasterId r:id="rId25"/>
  </p:handoutMasterIdLst>
  <p:sldIdLst>
    <p:sldId id="523" r:id="rId5"/>
    <p:sldId id="320" r:id="rId6"/>
    <p:sldId id="567" r:id="rId7"/>
    <p:sldId id="570" r:id="rId8"/>
    <p:sldId id="571" r:id="rId9"/>
    <p:sldId id="581" r:id="rId10"/>
    <p:sldId id="572" r:id="rId11"/>
    <p:sldId id="576" r:id="rId12"/>
    <p:sldId id="574" r:id="rId13"/>
    <p:sldId id="575" r:id="rId14"/>
    <p:sldId id="578" r:id="rId15"/>
    <p:sldId id="577" r:id="rId16"/>
    <p:sldId id="579" r:id="rId17"/>
    <p:sldId id="580" r:id="rId18"/>
    <p:sldId id="561" r:id="rId19"/>
    <p:sldId id="562" r:id="rId20"/>
    <p:sldId id="564" r:id="rId21"/>
    <p:sldId id="565" r:id="rId22"/>
    <p:sldId id="566" r:id="rId2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45" autoAdjust="0"/>
    <p:restoredTop sz="95728" autoAdjust="0"/>
  </p:normalViewPr>
  <p:slideViewPr>
    <p:cSldViewPr snapToGrid="0" showGuides="1">
      <p:cViewPr varScale="1">
        <p:scale>
          <a:sx n="77" d="100"/>
          <a:sy n="77" d="100"/>
        </p:scale>
        <p:origin x="192" y="7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include: producing working code more quickly, better design, </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3882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include: producing working code more quickly, better design, </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15575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36016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62910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1697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59775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305623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306343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ideas-productivity.org/events/hpc-best-practices-webinars/#webinar024"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Collaborative Software Development</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sz="2000" dirty="0"/>
              <a:t> (she/her)</a:t>
            </a:r>
            <a:br>
              <a:rPr lang="en-US" sz="2000" dirty="0"/>
            </a:br>
            <a:r>
              <a:rPr lang="en-US" sz="2000" dirty="0"/>
              <a:t>Los Alamos National Laboratory</a:t>
            </a:r>
          </a:p>
          <a:p>
            <a:pPr>
              <a:spcBef>
                <a:spcPts val="2800"/>
              </a:spcBef>
            </a:pPr>
            <a:r>
              <a:rPr lang="en-US" sz="2000" dirty="0"/>
              <a:t>Better Scientific Software tutorial @ SC 2022</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Infinite Lifetime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450592" y="1047292"/>
            <a:ext cx="5997969" cy="2478024"/>
          </a:xfrm>
        </p:spPr>
        <p:txBody>
          <a:bodyPr/>
          <a:lstStyle/>
          <a:p>
            <a:pPr marL="0" indent="0">
              <a:buNone/>
            </a:pPr>
            <a:endParaRPr lang="en-US" u="sng" dirty="0"/>
          </a:p>
          <a:p>
            <a:r>
              <a:rPr lang="en-US" dirty="0"/>
              <a:t>Base off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grpSp>
        <p:nvGrpSpPr>
          <p:cNvPr id="4" name="Group 3">
            <a:extLst>
              <a:ext uri="{FF2B5EF4-FFF2-40B4-BE49-F238E27FC236}">
                <a16:creationId xmlns:a16="http://schemas.microsoft.com/office/drawing/2014/main" id="{40E095AE-91B8-A805-4AE8-455B16E57C04}"/>
              </a:ext>
            </a:extLst>
          </p:cNvPr>
          <p:cNvGrpSpPr/>
          <p:nvPr/>
        </p:nvGrpSpPr>
        <p:grpSpPr>
          <a:xfrm>
            <a:off x="5343339" y="3195828"/>
            <a:ext cx="5997968" cy="2976372"/>
            <a:chOff x="3470636" y="3548819"/>
            <a:chExt cx="5782055" cy="2478024"/>
          </a:xfrm>
        </p:grpSpPr>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grpSp>
    </p:spTree>
    <p:extLst>
      <p:ext uri="{BB962C8B-B14F-4D97-AF65-F5344CB8AC3E}">
        <p14:creationId xmlns:p14="http://schemas.microsoft.com/office/powerpoint/2010/main" val="339177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ED18-A9A4-03D9-916B-9EBAB47D4EBA}"/>
              </a:ext>
            </a:extLst>
          </p:cNvPr>
          <p:cNvSpPr>
            <a:spLocks noGrp="1"/>
          </p:cNvSpPr>
          <p:nvPr>
            <p:ph type="title"/>
          </p:nvPr>
        </p:nvSpPr>
        <p:spPr/>
        <p:txBody>
          <a:bodyPr/>
          <a:lstStyle/>
          <a:p>
            <a:r>
              <a:rPr lang="en-US" dirty="0"/>
              <a:t>Branching Strategies</a:t>
            </a:r>
          </a:p>
        </p:txBody>
      </p:sp>
      <p:sp>
        <p:nvSpPr>
          <p:cNvPr id="3" name="Content Placeholder 2">
            <a:extLst>
              <a:ext uri="{FF2B5EF4-FFF2-40B4-BE49-F238E27FC236}">
                <a16:creationId xmlns:a16="http://schemas.microsoft.com/office/drawing/2014/main" id="{7F5D2719-1B38-37E7-5B0A-43E03556C058}"/>
              </a:ext>
            </a:extLst>
          </p:cNvPr>
          <p:cNvSpPr>
            <a:spLocks noGrp="1"/>
          </p:cNvSpPr>
          <p:nvPr>
            <p:ph idx="1"/>
          </p:nvPr>
        </p:nvSpPr>
        <p:spPr>
          <a:xfrm>
            <a:off x="368424" y="1325880"/>
            <a:ext cx="11369809" cy="4047778"/>
          </a:xfrm>
        </p:spPr>
        <p:txBody>
          <a:bodyPr/>
          <a:lstStyle/>
          <a:p>
            <a:r>
              <a:rPr lang="en-US" dirty="0"/>
              <a:t>What’s stable, under what conditions?</a:t>
            </a:r>
          </a:p>
          <a:p>
            <a:r>
              <a:rPr lang="en-US" dirty="0"/>
              <a:t>What’s tested?</a:t>
            </a:r>
          </a:p>
          <a:p>
            <a:r>
              <a:rPr lang="en-US" dirty="0"/>
              <a:t>Branch Lifetimes</a:t>
            </a:r>
          </a:p>
          <a:p>
            <a:pPr lvl="1"/>
            <a:r>
              <a:rPr lang="en-US" dirty="0"/>
              <a:t>Indefinite - main, development, stable</a:t>
            </a:r>
          </a:p>
          <a:p>
            <a:pPr lvl="1"/>
            <a:r>
              <a:rPr lang="en-US" dirty="0"/>
              <a:t>Short term – feature, fixes</a:t>
            </a:r>
          </a:p>
          <a:p>
            <a:pPr lvl="1"/>
            <a:r>
              <a:rPr lang="en-US" dirty="0"/>
              <a:t>Longer Period – based on release schedules</a:t>
            </a:r>
          </a:p>
          <a:p>
            <a:r>
              <a:rPr lang="en-US" dirty="0"/>
              <a:t>Establish Workflow Policies</a:t>
            </a:r>
          </a:p>
          <a:p>
            <a:pPr marL="0" indent="0">
              <a:buNone/>
            </a:pPr>
            <a:endParaRPr lang="en-US" dirty="0"/>
          </a:p>
        </p:txBody>
      </p:sp>
    </p:spTree>
    <p:extLst>
      <p:ext uri="{BB962C8B-B14F-4D97-AF65-F5344CB8AC3E}">
        <p14:creationId xmlns:p14="http://schemas.microsoft.com/office/powerpoint/2010/main" val="384530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br>
              <a:rPr lang="en-US" dirty="0"/>
            </a:br>
            <a:br>
              <a:rPr lang="en-US" dirty="0"/>
            </a:br>
            <a:r>
              <a:rPr lang="en-US" dirty="0"/>
              <a:t>Why use 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794317"/>
            <a:ext cx="11369809" cy="4047778"/>
          </a:xfrm>
        </p:spPr>
        <p:txBody>
          <a:bodyPr/>
          <a:lstStyle/>
          <a:p>
            <a:r>
              <a:rPr lang="en-US" dirty="0"/>
              <a:t>Allows code 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 (may want some expertise)</a:t>
            </a:r>
          </a:p>
          <a:p>
            <a:r>
              <a:rPr lang="en-US" dirty="0"/>
              <a:t>Set policies for merge</a:t>
            </a:r>
          </a:p>
          <a:p>
            <a:pPr lvl="1"/>
            <a:r>
              <a:rPr lang="en-US" dirty="0"/>
              <a:t>Enforce rules such as coding standards</a:t>
            </a:r>
          </a:p>
          <a:p>
            <a:pPr lvl="1"/>
            <a:r>
              <a:rPr lang="en-US" dirty="0"/>
              <a:t>Minimum number of reviewers</a:t>
            </a:r>
          </a:p>
          <a:p>
            <a:pPr lvl="1"/>
            <a:r>
              <a:rPr lang="en-US" dirty="0"/>
              <a:t>Protected branches – who can merge to certain branches etc.</a:t>
            </a:r>
          </a:p>
        </p:txBody>
      </p:sp>
    </p:spTree>
    <p:extLst>
      <p:ext uri="{BB962C8B-B14F-4D97-AF65-F5344CB8AC3E}">
        <p14:creationId xmlns:p14="http://schemas.microsoft.com/office/powerpoint/2010/main" val="401795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B276-938A-C092-4575-FC28AB69B0F6}"/>
              </a:ext>
            </a:extLst>
          </p:cNvPr>
          <p:cNvSpPr>
            <a:spLocks noGrp="1"/>
          </p:cNvSpPr>
          <p:nvPr>
            <p:ph type="title"/>
          </p:nvPr>
        </p:nvSpPr>
        <p:spPr/>
        <p:txBody>
          <a:bodyPr/>
          <a:lstStyle/>
          <a:p>
            <a:r>
              <a:rPr lang="en-US" dirty="0"/>
              <a:t>What makes a good Pull Request?</a:t>
            </a:r>
          </a:p>
        </p:txBody>
      </p:sp>
      <p:sp>
        <p:nvSpPr>
          <p:cNvPr id="3" name="Content Placeholder 2">
            <a:extLst>
              <a:ext uri="{FF2B5EF4-FFF2-40B4-BE49-F238E27FC236}">
                <a16:creationId xmlns:a16="http://schemas.microsoft.com/office/drawing/2014/main" id="{3008C007-7D53-97D2-1EBD-CBA0860CB521}"/>
              </a:ext>
            </a:extLst>
          </p:cNvPr>
          <p:cNvSpPr>
            <a:spLocks noGrp="1"/>
          </p:cNvSpPr>
          <p:nvPr>
            <p:ph idx="1"/>
          </p:nvPr>
        </p:nvSpPr>
        <p:spPr>
          <a:xfrm>
            <a:off x="365760" y="1325880"/>
            <a:ext cx="11369809" cy="4047778"/>
          </a:xfrm>
        </p:spPr>
        <p:txBody>
          <a:bodyPr/>
          <a:lstStyle/>
          <a:p>
            <a:r>
              <a:rPr lang="en-US" dirty="0"/>
              <a:t>Covers “one thing”</a:t>
            </a:r>
          </a:p>
          <a:p>
            <a:pPr lvl="1"/>
            <a:r>
              <a:rPr lang="en-US" dirty="0"/>
              <a:t>One body of work</a:t>
            </a:r>
          </a:p>
          <a:p>
            <a:pPr lvl="1"/>
            <a:r>
              <a:rPr lang="en-US" dirty="0"/>
              <a:t>Independently manageable</a:t>
            </a:r>
          </a:p>
          <a:p>
            <a:r>
              <a:rPr lang="en-US" dirty="0"/>
              <a:t>Avoid large PR’s - keep them small</a:t>
            </a:r>
          </a:p>
          <a:p>
            <a:r>
              <a:rPr lang="en-US" dirty="0"/>
              <a:t>Break them up if they get too large</a:t>
            </a:r>
          </a:p>
          <a:p>
            <a:r>
              <a:rPr lang="en-US" dirty="0"/>
              <a:t>Merge frequently (goes with keep them small)</a:t>
            </a:r>
          </a:p>
          <a:p>
            <a:r>
              <a:rPr lang="en-US" dirty="0"/>
              <a:t>Good description – helps reviewers and users </a:t>
            </a:r>
          </a:p>
          <a:p>
            <a:endParaRPr lang="en-US" dirty="0"/>
          </a:p>
        </p:txBody>
      </p:sp>
    </p:spTree>
    <p:extLst>
      <p:ext uri="{BB962C8B-B14F-4D97-AF65-F5344CB8AC3E}">
        <p14:creationId xmlns:p14="http://schemas.microsoft.com/office/powerpoint/2010/main" val="384211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F55A-64B9-2151-3E80-81471F7EE7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47E4B3-1EF7-DBE3-E02D-A2EF61CBB7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75923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1C58-3991-67C9-94C8-3702EF8A6FF6}"/>
              </a:ext>
            </a:extLst>
          </p:cNvPr>
          <p:cNvSpPr>
            <a:spLocks noGrp="1"/>
          </p:cNvSpPr>
          <p:nvPr>
            <p:ph type="title"/>
          </p:nvPr>
        </p:nvSpPr>
        <p:spPr/>
        <p:txBody>
          <a:bodyPr/>
          <a:lstStyle/>
          <a:p>
            <a:r>
              <a:rPr lang="en-US" dirty="0"/>
              <a:t>Working Slide Continued</a:t>
            </a:r>
          </a:p>
        </p:txBody>
      </p:sp>
      <p:sp>
        <p:nvSpPr>
          <p:cNvPr id="3" name="Content Placeholder 2">
            <a:extLst>
              <a:ext uri="{FF2B5EF4-FFF2-40B4-BE49-F238E27FC236}">
                <a16:creationId xmlns:a16="http://schemas.microsoft.com/office/drawing/2014/main" id="{54874CAB-AECD-94F5-BCF3-CB3EC292E557}"/>
              </a:ext>
            </a:extLst>
          </p:cNvPr>
          <p:cNvSpPr>
            <a:spLocks noGrp="1"/>
          </p:cNvSpPr>
          <p:nvPr>
            <p:ph idx="1"/>
          </p:nvPr>
        </p:nvSpPr>
        <p:spPr/>
        <p:txBody>
          <a:bodyPr/>
          <a:lstStyle/>
          <a:p>
            <a:pPr marL="0" indent="0">
              <a:buNone/>
            </a:pPr>
            <a:r>
              <a:rPr lang="en-US" sz="2400" i="0" u="none" strike="noStrike" dirty="0">
                <a:solidFill>
                  <a:srgbClr val="000000"/>
                </a:solidFill>
                <a:effectLst/>
                <a:latin typeface="Arial" panose="020B0604020202020204" pitchFamily="34" charset="0"/>
              </a:rPr>
              <a:t>Git Workflows</a:t>
            </a:r>
            <a:endParaRPr lang="en-US" sz="2400" b="1" dirty="0">
              <a:solidFill>
                <a:srgbClr val="000000"/>
              </a:solidFill>
            </a:endParaRPr>
          </a:p>
          <a:p>
            <a:r>
              <a:rPr lang="en-US" sz="2400" b="1" dirty="0">
                <a:solidFill>
                  <a:srgbClr val="000000"/>
                </a:solidFill>
              </a:rPr>
              <a:t>What is a Git Workflow?</a:t>
            </a:r>
          </a:p>
          <a:p>
            <a:r>
              <a:rPr lang="en-US" sz="2400" b="1" dirty="0">
                <a:solidFill>
                  <a:srgbClr val="000000"/>
                </a:solidFill>
              </a:rPr>
              <a:t>Why use a Git Workflow?</a:t>
            </a:r>
          </a:p>
          <a:p>
            <a:endParaRPr lang="en-US" dirty="0"/>
          </a:p>
        </p:txBody>
      </p:sp>
    </p:spTree>
    <p:extLst>
      <p:ext uri="{BB962C8B-B14F-4D97-AF65-F5344CB8AC3E}">
        <p14:creationId xmlns:p14="http://schemas.microsoft.com/office/powerpoint/2010/main" val="215946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1C58-3991-67C9-94C8-3702EF8A6FF6}"/>
              </a:ext>
            </a:extLst>
          </p:cNvPr>
          <p:cNvSpPr>
            <a:spLocks noGrp="1"/>
          </p:cNvSpPr>
          <p:nvPr>
            <p:ph type="title"/>
          </p:nvPr>
        </p:nvSpPr>
        <p:spPr/>
        <p:txBody>
          <a:bodyPr/>
          <a:lstStyle/>
          <a:p>
            <a:r>
              <a:rPr lang="en-US" dirty="0"/>
              <a:t>Working Slide Continued</a:t>
            </a:r>
          </a:p>
        </p:txBody>
      </p:sp>
      <p:sp>
        <p:nvSpPr>
          <p:cNvPr id="3" name="Content Placeholder 2">
            <a:extLst>
              <a:ext uri="{FF2B5EF4-FFF2-40B4-BE49-F238E27FC236}">
                <a16:creationId xmlns:a16="http://schemas.microsoft.com/office/drawing/2014/main" id="{54874CAB-AECD-94F5-BCF3-CB3EC292E557}"/>
              </a:ext>
            </a:extLst>
          </p:cNvPr>
          <p:cNvSpPr>
            <a:spLocks noGrp="1"/>
          </p:cNvSpPr>
          <p:nvPr>
            <p:ph idx="1"/>
          </p:nvPr>
        </p:nvSpPr>
        <p:spPr>
          <a:xfrm>
            <a:off x="365760" y="1737360"/>
            <a:ext cx="11369809" cy="4286250"/>
          </a:xfrm>
        </p:spPr>
        <p:txBody>
          <a:bodyPr/>
          <a:lstStyle/>
          <a:p>
            <a:pPr marL="0" indent="0">
              <a:buNone/>
            </a:pPr>
            <a:r>
              <a:rPr lang="en-US" dirty="0">
                <a:solidFill>
                  <a:srgbClr val="000000"/>
                </a:solidFill>
              </a:rPr>
              <a:t>Git </a:t>
            </a:r>
            <a:r>
              <a:rPr lang="en-US" sz="2400" i="0" u="none" strike="noStrike" dirty="0">
                <a:solidFill>
                  <a:srgbClr val="000000"/>
                </a:solidFill>
                <a:effectLst/>
                <a:latin typeface="Arial" panose="020B0604020202020204" pitchFamily="34" charset="0"/>
              </a:rPr>
              <a:t>Workflows (continued)</a:t>
            </a:r>
            <a:endParaRPr lang="en-US" sz="2400" b="1" dirty="0">
              <a:solidFill>
                <a:srgbClr val="000000"/>
              </a:solidFill>
            </a:endParaRPr>
          </a:p>
          <a:p>
            <a:r>
              <a:rPr lang="en-US" sz="2400" b="1" dirty="0">
                <a:solidFill>
                  <a:srgbClr val="000000"/>
                </a:solidFill>
              </a:rPr>
              <a:t>Some Common Workflows, When and Why to use each</a:t>
            </a:r>
          </a:p>
          <a:p>
            <a:pPr marL="0" indent="0">
              <a:buNone/>
            </a:pPr>
            <a:r>
              <a:rPr lang="en-US" dirty="0">
                <a:solidFill>
                  <a:srgbClr val="FF0000"/>
                </a:solidFill>
              </a:rPr>
              <a:t>Resource from David</a:t>
            </a:r>
          </a:p>
          <a:p>
            <a:r>
              <a:rPr lang="en-US" b="1" dirty="0"/>
              <a:t>Communicating this to your collaborators</a:t>
            </a:r>
          </a:p>
          <a:p>
            <a:pPr lvl="1"/>
            <a:r>
              <a:rPr lang="en-US" b="1" dirty="0"/>
              <a:t>Include workflow in Contributing Guide</a:t>
            </a:r>
          </a:p>
          <a:p>
            <a:pPr lvl="1"/>
            <a:r>
              <a:rPr lang="en-US" b="1" dirty="0"/>
              <a:t>Conventions for branch naming (issues, major/minor versions)</a:t>
            </a:r>
          </a:p>
          <a:p>
            <a:r>
              <a:rPr lang="en-US" b="1" dirty="0"/>
              <a:t>How to enforce workflow</a:t>
            </a:r>
          </a:p>
          <a:p>
            <a:pPr lvl="1"/>
            <a:r>
              <a:rPr lang="en-US" b="1" dirty="0"/>
              <a:t>Branch protections</a:t>
            </a:r>
          </a:p>
          <a:p>
            <a:pPr lvl="1"/>
            <a:r>
              <a:rPr lang="en-US" b="1" dirty="0"/>
              <a:t>Limiting who can push/merge</a:t>
            </a:r>
          </a:p>
          <a:p>
            <a:pPr lvl="1"/>
            <a:r>
              <a:rPr lang="en-US" b="1" dirty="0"/>
              <a:t>Testing &amp; review requirements</a:t>
            </a:r>
          </a:p>
        </p:txBody>
      </p:sp>
    </p:spTree>
    <p:extLst>
      <p:ext uri="{BB962C8B-B14F-4D97-AF65-F5344CB8AC3E}">
        <p14:creationId xmlns:p14="http://schemas.microsoft.com/office/powerpoint/2010/main" val="30277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1C58-3991-67C9-94C8-3702EF8A6FF6}"/>
              </a:ext>
            </a:extLst>
          </p:cNvPr>
          <p:cNvSpPr>
            <a:spLocks noGrp="1"/>
          </p:cNvSpPr>
          <p:nvPr>
            <p:ph type="title"/>
          </p:nvPr>
        </p:nvSpPr>
        <p:spPr/>
        <p:txBody>
          <a:bodyPr/>
          <a:lstStyle/>
          <a:p>
            <a:r>
              <a:rPr lang="en-US" dirty="0"/>
              <a:t>Working Slide Continued</a:t>
            </a:r>
          </a:p>
        </p:txBody>
      </p:sp>
      <p:sp>
        <p:nvSpPr>
          <p:cNvPr id="3" name="Content Placeholder 2">
            <a:extLst>
              <a:ext uri="{FF2B5EF4-FFF2-40B4-BE49-F238E27FC236}">
                <a16:creationId xmlns:a16="http://schemas.microsoft.com/office/drawing/2014/main" id="{54874CAB-AECD-94F5-BCF3-CB3EC292E557}"/>
              </a:ext>
            </a:extLst>
          </p:cNvPr>
          <p:cNvSpPr>
            <a:spLocks noGrp="1"/>
          </p:cNvSpPr>
          <p:nvPr>
            <p:ph idx="1"/>
          </p:nvPr>
        </p:nvSpPr>
        <p:spPr>
          <a:xfrm>
            <a:off x="365760" y="1737360"/>
            <a:ext cx="11369809" cy="4286250"/>
          </a:xfrm>
        </p:spPr>
        <p:txBody>
          <a:bodyPr/>
          <a:lstStyle/>
          <a:p>
            <a:pPr marL="0" indent="0">
              <a:buNone/>
            </a:pPr>
            <a:r>
              <a:rPr lang="en-US" dirty="0">
                <a:solidFill>
                  <a:srgbClr val="000000"/>
                </a:solidFill>
              </a:rPr>
              <a:t>Project Management or Agile Software Development</a:t>
            </a:r>
          </a:p>
          <a:p>
            <a:pPr marL="1265695"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Understand the principles of agile software development </a:t>
            </a:r>
            <a:endParaRPr lang="en-US" sz="1800" b="1" i="0" u="none" strike="noStrike" dirty="0">
              <a:solidFill>
                <a:srgbClr val="595959"/>
              </a:solidFill>
              <a:effectLst/>
              <a:latin typeface="Arial" panose="020B0604020202020204" pitchFamily="34" charset="0"/>
            </a:endParaRPr>
          </a:p>
          <a:p>
            <a:pPr marL="1265695"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Be able to setup and use a simple </a:t>
            </a:r>
            <a:r>
              <a:rPr lang="en-US" sz="1800" b="1" i="0" u="none" strike="noStrike" dirty="0" err="1">
                <a:solidFill>
                  <a:srgbClr val="000000"/>
                </a:solidFill>
                <a:effectLst/>
                <a:latin typeface="Arial" panose="020B0604020202020204" pitchFamily="34" charset="0"/>
              </a:rPr>
              <a:t>kanban</a:t>
            </a:r>
            <a:r>
              <a:rPr lang="en-US" sz="1800" b="1" i="0" u="none" strike="noStrike" dirty="0">
                <a:solidFill>
                  <a:srgbClr val="000000"/>
                </a:solidFill>
                <a:effectLst/>
                <a:latin typeface="Arial" panose="020B0604020202020204" pitchFamily="34" charset="0"/>
              </a:rPr>
              <a:t> board for status tracking</a:t>
            </a:r>
            <a:endParaRPr lang="en-US" sz="1800" b="1" i="0" u="none" strike="noStrike" dirty="0">
              <a:solidFill>
                <a:srgbClr val="595959"/>
              </a:solidFill>
              <a:effectLst/>
              <a:latin typeface="Arial" panose="020B0604020202020204" pitchFamily="34" charset="0"/>
            </a:endParaRPr>
          </a:p>
          <a:p>
            <a:r>
              <a:rPr lang="en-US" b="1" dirty="0">
                <a:solidFill>
                  <a:srgbClr val="000000"/>
                </a:solidFill>
              </a:rPr>
              <a:t>Understand the principles of agile software development</a:t>
            </a:r>
          </a:p>
          <a:p>
            <a:r>
              <a:rPr lang="en-US" b="1" dirty="0">
                <a:solidFill>
                  <a:srgbClr val="000000"/>
                </a:solidFill>
              </a:rPr>
              <a:t>Be able to setup and use a simple Kanban board for status tracking</a:t>
            </a:r>
          </a:p>
          <a:p>
            <a:endParaRPr lang="en-US" b="1" dirty="0">
              <a:solidFill>
                <a:srgbClr val="000000"/>
              </a:solidFill>
            </a:endParaRPr>
          </a:p>
        </p:txBody>
      </p:sp>
    </p:spTree>
    <p:extLst>
      <p:ext uri="{BB962C8B-B14F-4D97-AF65-F5344CB8AC3E}">
        <p14:creationId xmlns:p14="http://schemas.microsoft.com/office/powerpoint/2010/main" val="159628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C49F-B58E-56A3-4EB3-A367E2A66748}"/>
              </a:ext>
            </a:extLst>
          </p:cNvPr>
          <p:cNvSpPr>
            <a:spLocks noGrp="1"/>
          </p:cNvSpPr>
          <p:nvPr>
            <p:ph type="title"/>
          </p:nvPr>
        </p:nvSpPr>
        <p:spPr/>
        <p:txBody>
          <a:bodyPr/>
          <a:lstStyle/>
          <a:p>
            <a:r>
              <a:rPr lang="en-US" dirty="0"/>
              <a:t>Working Slides cont.</a:t>
            </a:r>
          </a:p>
        </p:txBody>
      </p:sp>
      <p:sp>
        <p:nvSpPr>
          <p:cNvPr id="3" name="Content Placeholder 2">
            <a:extLst>
              <a:ext uri="{FF2B5EF4-FFF2-40B4-BE49-F238E27FC236}">
                <a16:creationId xmlns:a16="http://schemas.microsoft.com/office/drawing/2014/main" id="{75CBF57A-BF6E-B197-BD25-4581986FC2E3}"/>
              </a:ext>
            </a:extLst>
          </p:cNvPr>
          <p:cNvSpPr>
            <a:spLocks noGrp="1"/>
          </p:cNvSpPr>
          <p:nvPr>
            <p:ph idx="1"/>
          </p:nvPr>
        </p:nvSpPr>
        <p:spPr/>
        <p:txBody>
          <a:bodyPr/>
          <a:lstStyle/>
          <a:p>
            <a:r>
              <a:rPr lang="en-US" dirty="0"/>
              <a:t>Code Review</a:t>
            </a:r>
          </a:p>
          <a:p>
            <a:pPr lvl="1"/>
            <a:r>
              <a:rPr lang="en-US" dirty="0"/>
              <a:t>Understanding the value of code reviews</a:t>
            </a:r>
          </a:p>
          <a:p>
            <a:pPr lvl="1"/>
            <a:r>
              <a:rPr lang="en-US" dirty="0"/>
              <a:t>Know the best practices for code review</a:t>
            </a:r>
          </a:p>
        </p:txBody>
      </p:sp>
    </p:spTree>
    <p:extLst>
      <p:ext uri="{BB962C8B-B14F-4D97-AF65-F5344CB8AC3E}">
        <p14:creationId xmlns:p14="http://schemas.microsoft.com/office/powerpoint/2010/main" val="428562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87AD-866E-68D5-3D16-7C78C3E3A7B8}"/>
              </a:ext>
            </a:extLst>
          </p:cNvPr>
          <p:cNvSpPr>
            <a:spLocks noGrp="1"/>
          </p:cNvSpPr>
          <p:nvPr>
            <p:ph type="title"/>
          </p:nvPr>
        </p:nvSpPr>
        <p:spPr/>
        <p:txBody>
          <a:bodyPr/>
          <a:lstStyle/>
          <a:p>
            <a:r>
              <a:rPr lang="en-US" dirty="0"/>
              <a:t>Software Licensing</a:t>
            </a:r>
          </a:p>
        </p:txBody>
      </p:sp>
      <p:sp>
        <p:nvSpPr>
          <p:cNvPr id="3" name="Content Placeholder 2">
            <a:extLst>
              <a:ext uri="{FF2B5EF4-FFF2-40B4-BE49-F238E27FC236}">
                <a16:creationId xmlns:a16="http://schemas.microsoft.com/office/drawing/2014/main" id="{55119C86-BC51-4279-A344-BC5343B2656B}"/>
              </a:ext>
            </a:extLst>
          </p:cNvPr>
          <p:cNvSpPr>
            <a:spLocks noGrp="1"/>
          </p:cNvSpPr>
          <p:nvPr>
            <p:ph idx="1"/>
          </p:nvPr>
        </p:nvSpPr>
        <p:spPr/>
        <p:txBody>
          <a:bodyPr/>
          <a:lstStyle/>
          <a:p>
            <a:pPr marL="65612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External resources: </a:t>
            </a:r>
            <a:r>
              <a:rPr lang="en-US" sz="1800" b="0" i="0" u="sng" strike="noStrike" dirty="0">
                <a:solidFill>
                  <a:srgbClr val="1155CC"/>
                </a:solidFill>
                <a:effectLst/>
                <a:latin typeface="Arial" panose="020B0604020202020204" pitchFamily="34" charset="0"/>
                <a:hlinkClick r:id="rId2"/>
              </a:rPr>
              <a:t>Introduction to Software Licensing</a:t>
            </a:r>
            <a:r>
              <a:rPr lang="en-US" sz="1800" b="0" i="0" u="none" strike="noStrike" dirty="0">
                <a:solidFill>
                  <a:srgbClr val="000000"/>
                </a:solidFill>
                <a:effectLst/>
                <a:latin typeface="Arial" panose="020B0604020202020204" pitchFamily="34" charset="0"/>
              </a:rPr>
              <a:t> from Best Practices for HPC Software Developers webinar series</a:t>
            </a:r>
            <a:endParaRPr lang="en-US" sz="1800" b="0" i="0" u="none" strike="noStrike" dirty="0">
              <a:solidFill>
                <a:srgbClr val="595959"/>
              </a:solidFill>
              <a:effectLst/>
              <a:latin typeface="Arial" panose="020B0604020202020204" pitchFamily="34" charset="0"/>
            </a:endParaRPr>
          </a:p>
          <a:p>
            <a:br>
              <a:rPr lang="en-US" b="0" dirty="0">
                <a:effectLst/>
              </a:rPr>
            </a:br>
            <a:endParaRPr lang="en-US" dirty="0"/>
          </a:p>
        </p:txBody>
      </p:sp>
    </p:spTree>
    <p:extLst>
      <p:ext uri="{BB962C8B-B14F-4D97-AF65-F5344CB8AC3E}">
        <p14:creationId xmlns:p14="http://schemas.microsoft.com/office/powerpoint/2010/main" val="387782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80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F93-650E-BB5B-58F7-04484F8CEA47}"/>
              </a:ext>
            </a:extLst>
          </p:cNvPr>
          <p:cNvSpPr>
            <a:spLocks noGrp="1"/>
          </p:cNvSpPr>
          <p:nvPr>
            <p:ph type="title"/>
          </p:nvPr>
        </p:nvSpPr>
        <p:spPr/>
        <p:txBody>
          <a:bodyPr/>
          <a:lstStyle/>
          <a:p>
            <a:r>
              <a:rPr lang="en-US" dirty="0"/>
              <a:t>Why Develop Software Collaboratively?</a:t>
            </a:r>
          </a:p>
        </p:txBody>
      </p:sp>
      <p:sp>
        <p:nvSpPr>
          <p:cNvPr id="3" name="Content Placeholder 2">
            <a:extLst>
              <a:ext uri="{FF2B5EF4-FFF2-40B4-BE49-F238E27FC236}">
                <a16:creationId xmlns:a16="http://schemas.microsoft.com/office/drawing/2014/main" id="{43FA24EB-8A3F-3AFB-6B5E-98B686352385}"/>
              </a:ext>
            </a:extLst>
          </p:cNvPr>
          <p:cNvSpPr>
            <a:spLocks noGrp="1"/>
          </p:cNvSpPr>
          <p:nvPr>
            <p:ph idx="1"/>
          </p:nvPr>
        </p:nvSpPr>
        <p:spPr>
          <a:xfrm>
            <a:off x="365760" y="1187246"/>
            <a:ext cx="11369809" cy="1079582"/>
          </a:xfrm>
        </p:spPr>
        <p:txBody>
          <a:bodyPr/>
          <a:lstStyle/>
          <a:p>
            <a:r>
              <a:rPr lang="en-US" sz="2400" i="0" u="none" strike="noStrike" dirty="0">
                <a:solidFill>
                  <a:srgbClr val="000000"/>
                </a:solidFill>
                <a:effectLst/>
                <a:latin typeface="Arial" panose="020B0604020202020204" pitchFamily="34" charset="0"/>
              </a:rPr>
              <a:t>Most real-world projects involve teams rather than individuals</a:t>
            </a:r>
          </a:p>
          <a:p>
            <a:r>
              <a:rPr lang="en-US" dirty="0">
                <a:solidFill>
                  <a:srgbClr val="000000"/>
                </a:solidFill>
              </a:rPr>
              <a:t>Collaboration has advantages</a:t>
            </a:r>
          </a:p>
          <a:p>
            <a:pPr lvl="1"/>
            <a:r>
              <a:rPr lang="en-US" dirty="0">
                <a:solidFill>
                  <a:srgbClr val="000000"/>
                </a:solidFill>
              </a:rPr>
              <a:t>Produces working code quicker</a:t>
            </a:r>
          </a:p>
          <a:p>
            <a:pPr lvl="1"/>
            <a:r>
              <a:rPr lang="en-US" dirty="0">
                <a:solidFill>
                  <a:srgbClr val="000000"/>
                </a:solidFill>
              </a:rPr>
              <a:t>Better design from considering more points of view and experience</a:t>
            </a:r>
          </a:p>
          <a:p>
            <a:pPr lvl="1"/>
            <a:r>
              <a:rPr lang="en-US" dirty="0">
                <a:solidFill>
                  <a:srgbClr val="000000"/>
                </a:solidFill>
              </a:rPr>
              <a:t>Can be more enjoyable, even a social experience</a:t>
            </a:r>
          </a:p>
          <a:p>
            <a:r>
              <a:rPr lang="en-US" dirty="0">
                <a:solidFill>
                  <a:srgbClr val="000000"/>
                </a:solidFill>
              </a:rPr>
              <a:t>Collaboration has challenges</a:t>
            </a:r>
          </a:p>
          <a:p>
            <a:pPr lvl="1"/>
            <a:r>
              <a:rPr lang="en-US" dirty="0">
                <a:solidFill>
                  <a:srgbClr val="000000"/>
                </a:solidFill>
              </a:rPr>
              <a:t>Logistics (time zones etc.)</a:t>
            </a:r>
          </a:p>
          <a:p>
            <a:pPr lvl="1"/>
            <a:r>
              <a:rPr lang="en-US" dirty="0">
                <a:solidFill>
                  <a:srgbClr val="000000"/>
                </a:solidFill>
              </a:rPr>
              <a:t>Communication</a:t>
            </a:r>
          </a:p>
          <a:p>
            <a:pPr lvl="1"/>
            <a:r>
              <a:rPr lang="en-US" dirty="0">
                <a:solidFill>
                  <a:srgbClr val="000000"/>
                </a:solidFill>
              </a:rPr>
              <a:t>Ensuring everyone is working from the same version and can contribute equally</a:t>
            </a:r>
          </a:p>
          <a:p>
            <a:pPr lvl="1"/>
            <a:r>
              <a:rPr lang="en-US" dirty="0">
                <a:solidFill>
                  <a:srgbClr val="000000"/>
                </a:solidFill>
              </a:rPr>
              <a:t>Understanding other’s code and what they intended</a:t>
            </a:r>
          </a:p>
          <a:p>
            <a:pPr lvl="1"/>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sz="2400" i="0" u="none" strike="noStrike" dirty="0">
              <a:solidFill>
                <a:srgbClr val="000000"/>
              </a:solidFill>
              <a:effectLst/>
              <a:latin typeface="Arial" panose="020B0604020202020204" pitchFamily="34" charset="0"/>
            </a:endParaRPr>
          </a:p>
          <a:p>
            <a:endParaRPr lang="en-US" sz="2400" i="0" u="none" strike="noStrike" dirty="0">
              <a:solidFill>
                <a:srgbClr val="000000"/>
              </a:solidFill>
              <a:effectLst/>
              <a:latin typeface="Arial" panose="020B0604020202020204" pitchFamily="34" charset="0"/>
            </a:endParaRPr>
          </a:p>
          <a:p>
            <a:endParaRPr lang="en-US" i="0" u="none" strike="noStrike" dirty="0">
              <a:solidFill>
                <a:srgbClr val="000000"/>
              </a:solidFill>
              <a:effectLst/>
              <a:latin typeface="Arial" panose="020B0604020202020204" pitchFamily="34" charset="0"/>
            </a:endParaRPr>
          </a:p>
        </p:txBody>
      </p:sp>
      <p:sp>
        <p:nvSpPr>
          <p:cNvPr id="4" name="Title 1">
            <a:extLst>
              <a:ext uri="{FF2B5EF4-FFF2-40B4-BE49-F238E27FC236}">
                <a16:creationId xmlns:a16="http://schemas.microsoft.com/office/drawing/2014/main" id="{64DCB10B-C815-AA87-B4F8-10B07FBC921F}"/>
              </a:ext>
            </a:extLst>
          </p:cNvPr>
          <p:cNvSpPr txBox="1">
            <a:spLocks/>
          </p:cNvSpPr>
          <p:nvPr/>
        </p:nvSpPr>
        <p:spPr bwMode="auto">
          <a:xfrm>
            <a:off x="365760" y="2402512"/>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endParaRPr lang="en-US" dirty="0"/>
          </a:p>
        </p:txBody>
      </p:sp>
    </p:spTree>
    <p:extLst>
      <p:ext uri="{BB962C8B-B14F-4D97-AF65-F5344CB8AC3E}">
        <p14:creationId xmlns:p14="http://schemas.microsoft.com/office/powerpoint/2010/main" val="358839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F93-650E-BB5B-58F7-04484F8CEA47}"/>
              </a:ext>
            </a:extLst>
          </p:cNvPr>
          <p:cNvSpPr>
            <a:spLocks noGrp="1"/>
          </p:cNvSpPr>
          <p:nvPr>
            <p:ph type="title"/>
          </p:nvPr>
        </p:nvSpPr>
        <p:spPr/>
        <p:txBody>
          <a:bodyPr/>
          <a:lstStyle/>
          <a:p>
            <a:r>
              <a:rPr lang="en-US" dirty="0"/>
              <a:t>Why do we need tools?</a:t>
            </a:r>
          </a:p>
        </p:txBody>
      </p:sp>
      <p:sp>
        <p:nvSpPr>
          <p:cNvPr id="3" name="Content Placeholder 2">
            <a:extLst>
              <a:ext uri="{FF2B5EF4-FFF2-40B4-BE49-F238E27FC236}">
                <a16:creationId xmlns:a16="http://schemas.microsoft.com/office/drawing/2014/main" id="{43FA24EB-8A3F-3AFB-6B5E-98B686352385}"/>
              </a:ext>
            </a:extLst>
          </p:cNvPr>
          <p:cNvSpPr>
            <a:spLocks noGrp="1"/>
          </p:cNvSpPr>
          <p:nvPr>
            <p:ph idx="1"/>
          </p:nvPr>
        </p:nvSpPr>
        <p:spPr>
          <a:xfrm>
            <a:off x="409507" y="1575866"/>
            <a:ext cx="11369809" cy="1079582"/>
          </a:xfrm>
        </p:spPr>
        <p:txBody>
          <a:bodyPr/>
          <a:lstStyle/>
          <a:p>
            <a:r>
              <a:rPr lang="en-US" dirty="0">
                <a:solidFill>
                  <a:srgbClr val="000000"/>
                </a:solidFill>
              </a:rPr>
              <a:t>To keep organized when working on a team</a:t>
            </a:r>
          </a:p>
          <a:p>
            <a:r>
              <a:rPr lang="en-US" dirty="0">
                <a:solidFill>
                  <a:srgbClr val="000000"/>
                </a:solidFill>
              </a:rPr>
              <a:t>Stay on the same page, same knowledge of the project, work, goals etc.</a:t>
            </a:r>
          </a:p>
          <a:p>
            <a:r>
              <a:rPr lang="en-US" dirty="0">
                <a:solidFill>
                  <a:srgbClr val="000000"/>
                </a:solidFill>
              </a:rPr>
              <a:t>Keep track of, address and prioritize bug fixes, feature requests, etc.</a:t>
            </a:r>
          </a:p>
          <a:p>
            <a:pPr lvl="1"/>
            <a:endParaRPr lang="en-US" dirty="0">
              <a:solidFill>
                <a:srgbClr val="000000"/>
              </a:solidFill>
            </a:endParaRPr>
          </a:p>
          <a:p>
            <a:pPr marL="346075" lvl="1" indent="0">
              <a:buNone/>
            </a:pPr>
            <a:endParaRPr lang="en-US" dirty="0">
              <a:solidFill>
                <a:srgbClr val="000000"/>
              </a:solidFill>
            </a:endParaRPr>
          </a:p>
          <a:p>
            <a:pPr lvl="1"/>
            <a:endParaRPr lang="en-US" dirty="0">
              <a:solidFill>
                <a:srgbClr val="000000"/>
              </a:solidFill>
            </a:endParaRPr>
          </a:p>
          <a:p>
            <a:endParaRPr lang="en-US" dirty="0">
              <a:solidFill>
                <a:srgbClr val="000000"/>
              </a:solidFill>
            </a:endParaRPr>
          </a:p>
          <a:p>
            <a:endParaRPr lang="en-US" dirty="0">
              <a:solidFill>
                <a:srgbClr val="000000"/>
              </a:solidFill>
            </a:endParaRPr>
          </a:p>
          <a:p>
            <a:pPr marL="0" indent="0">
              <a:buNone/>
            </a:pPr>
            <a:r>
              <a:rPr lang="en-US" dirty="0">
                <a:solidFill>
                  <a:srgbClr val="FF0000"/>
                </a:solidFill>
              </a:rPr>
              <a:t>Maybe add floating items like agile, version control, issue tracking, git workflows etc.</a:t>
            </a:r>
          </a:p>
          <a:p>
            <a:endParaRPr lang="en-US" sz="2400" i="0" u="none" strike="noStrike" dirty="0">
              <a:solidFill>
                <a:srgbClr val="000000"/>
              </a:solidFill>
              <a:effectLst/>
              <a:latin typeface="Arial" panose="020B0604020202020204" pitchFamily="34" charset="0"/>
            </a:endParaRPr>
          </a:p>
          <a:p>
            <a:endParaRPr lang="en-US" sz="2400" i="0" u="none" strike="noStrike" dirty="0">
              <a:solidFill>
                <a:srgbClr val="000000"/>
              </a:solidFill>
              <a:effectLst/>
              <a:latin typeface="Arial" panose="020B0604020202020204" pitchFamily="34" charset="0"/>
            </a:endParaRPr>
          </a:p>
          <a:p>
            <a:endParaRPr lang="en-US"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11706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F93-650E-BB5B-58F7-04484F8CEA47}"/>
              </a:ext>
            </a:extLst>
          </p:cNvPr>
          <p:cNvSpPr>
            <a:spLocks noGrp="1"/>
          </p:cNvSpPr>
          <p:nvPr>
            <p:ph type="title"/>
          </p:nvPr>
        </p:nvSpPr>
        <p:spPr/>
        <p:txBody>
          <a:bodyPr/>
          <a:lstStyle/>
          <a:p>
            <a:r>
              <a:rPr lang="en-US" dirty="0"/>
              <a:t>Version Control - Git</a:t>
            </a:r>
          </a:p>
        </p:txBody>
      </p:sp>
      <p:sp>
        <p:nvSpPr>
          <p:cNvPr id="3" name="Content Placeholder 2">
            <a:extLst>
              <a:ext uri="{FF2B5EF4-FFF2-40B4-BE49-F238E27FC236}">
                <a16:creationId xmlns:a16="http://schemas.microsoft.com/office/drawing/2014/main" id="{43FA24EB-8A3F-3AFB-6B5E-98B686352385}"/>
              </a:ext>
            </a:extLst>
          </p:cNvPr>
          <p:cNvSpPr>
            <a:spLocks noGrp="1"/>
          </p:cNvSpPr>
          <p:nvPr>
            <p:ph idx="1"/>
          </p:nvPr>
        </p:nvSpPr>
        <p:spPr>
          <a:xfrm>
            <a:off x="365760" y="1187246"/>
            <a:ext cx="11369809" cy="4299154"/>
          </a:xfrm>
        </p:spPr>
        <p:txBody>
          <a:bodyPr/>
          <a:lstStyle/>
          <a:p>
            <a:r>
              <a:rPr lang="en-US" dirty="0"/>
              <a:t>Version control (or revision control) is a means of tracking changes made to source code</a:t>
            </a:r>
          </a:p>
          <a:p>
            <a:r>
              <a:rPr lang="en-US" dirty="0"/>
              <a:t>Various </a:t>
            </a:r>
            <a:r>
              <a:rPr lang="en-US" i="1" dirty="0"/>
              <a:t>hosting services</a:t>
            </a:r>
            <a:r>
              <a:rPr lang="en-US" dirty="0"/>
              <a:t> are available - GitHub, GitLab, Bitbucket, etc.</a:t>
            </a:r>
            <a:endParaRPr lang="en-US" sz="2200" dirty="0"/>
          </a:p>
          <a:p>
            <a:r>
              <a:rPr lang="en-US" sz="2400" dirty="0">
                <a:solidFill>
                  <a:srgbClr val="000000"/>
                </a:solidFill>
              </a:rPr>
              <a:t>Main features of Git used for collaboration</a:t>
            </a:r>
          </a:p>
          <a:p>
            <a:pPr lvl="1"/>
            <a:r>
              <a:rPr lang="en-US" dirty="0">
                <a:solidFill>
                  <a:srgbClr val="000000"/>
                </a:solidFill>
              </a:rPr>
              <a:t>Branches - </a:t>
            </a:r>
            <a:r>
              <a:rPr lang="en-US" dirty="0"/>
              <a:t>allows separate development for features or fixes on the same repo</a:t>
            </a:r>
          </a:p>
          <a:p>
            <a:pPr lvl="1"/>
            <a:r>
              <a:rPr lang="en-US" dirty="0">
                <a:solidFill>
                  <a:srgbClr val="000000"/>
                </a:solidFill>
              </a:rPr>
              <a:t>Pull Requests (PRs) - </a:t>
            </a:r>
            <a:r>
              <a:rPr lang="en-US" dirty="0"/>
              <a:t>Enables code review and testing before merge</a:t>
            </a:r>
            <a:endParaRPr lang="en-US" dirty="0">
              <a:solidFill>
                <a:srgbClr val="000000"/>
              </a:solidFill>
            </a:endParaRPr>
          </a:p>
          <a:p>
            <a:pPr lvl="1"/>
            <a:r>
              <a:rPr lang="en-US" dirty="0">
                <a:solidFill>
                  <a:srgbClr val="000000"/>
                </a:solidFill>
              </a:rPr>
              <a:t>Clones - allows each developer their own working copy</a:t>
            </a:r>
          </a:p>
          <a:p>
            <a:pPr lvl="1"/>
            <a:r>
              <a:rPr lang="en-US" dirty="0">
                <a:solidFill>
                  <a:srgbClr val="000000"/>
                </a:solidFill>
              </a:rPr>
              <a:t>Forks - allows those outside the team to collaborate (open source software)</a:t>
            </a:r>
          </a:p>
          <a:p>
            <a:pPr marL="0" indent="0">
              <a:buNone/>
            </a:pPr>
            <a:endParaRPr lang="en-US" dirty="0">
              <a:solidFill>
                <a:srgbClr val="000000"/>
              </a:solidFill>
            </a:endParaRPr>
          </a:p>
          <a:p>
            <a:pPr marL="0" indent="0">
              <a:buNone/>
            </a:pPr>
            <a:r>
              <a:rPr lang="en-US" dirty="0">
                <a:solidFill>
                  <a:srgbClr val="000000"/>
                </a:solidFill>
              </a:rPr>
              <a:t>* </a:t>
            </a:r>
            <a:r>
              <a:rPr lang="en-US" dirty="0"/>
              <a:t>This tutorial will cover the first two since knowledge of them or needed for the development workflow using Git, often referred to as ”Git Workflow”</a:t>
            </a:r>
          </a:p>
        </p:txBody>
      </p:sp>
    </p:spTree>
    <p:extLst>
      <p:ext uri="{BB962C8B-B14F-4D97-AF65-F5344CB8AC3E}">
        <p14:creationId xmlns:p14="http://schemas.microsoft.com/office/powerpoint/2010/main" val="314469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F93-650E-BB5B-58F7-04484F8CEA47}"/>
              </a:ext>
            </a:extLst>
          </p:cNvPr>
          <p:cNvSpPr>
            <a:spLocks noGrp="1"/>
          </p:cNvSpPr>
          <p:nvPr>
            <p:ph type="title"/>
          </p:nvPr>
        </p:nvSpPr>
        <p:spPr/>
        <p:txBody>
          <a:bodyPr/>
          <a:lstStyle/>
          <a:p>
            <a:r>
              <a:rPr lang="en-US" dirty="0"/>
              <a:t>Version Control - Git</a:t>
            </a:r>
          </a:p>
        </p:txBody>
      </p:sp>
      <p:grpSp>
        <p:nvGrpSpPr>
          <p:cNvPr id="6" name="Group 5">
            <a:extLst>
              <a:ext uri="{FF2B5EF4-FFF2-40B4-BE49-F238E27FC236}">
                <a16:creationId xmlns:a16="http://schemas.microsoft.com/office/drawing/2014/main" id="{7EF1BFC0-D286-D3C9-A31E-706A229A2EA7}"/>
              </a:ext>
            </a:extLst>
          </p:cNvPr>
          <p:cNvGrpSpPr/>
          <p:nvPr/>
        </p:nvGrpSpPr>
        <p:grpSpPr>
          <a:xfrm>
            <a:off x="1997571" y="2638011"/>
            <a:ext cx="3940387" cy="3644241"/>
            <a:chOff x="8850592" y="2396572"/>
            <a:chExt cx="2982190" cy="2907150"/>
          </a:xfrm>
        </p:grpSpPr>
        <p:sp>
          <p:nvSpPr>
            <p:cNvPr id="7" name="Magnetic Disk 6">
              <a:extLst>
                <a:ext uri="{FF2B5EF4-FFF2-40B4-BE49-F238E27FC236}">
                  <a16:creationId xmlns:a16="http://schemas.microsoft.com/office/drawing/2014/main" id="{F930FC27-EDA1-5B0E-FD7A-62D2E19DC2AF}"/>
                </a:ext>
              </a:extLst>
            </p:cNvPr>
            <p:cNvSpPr/>
            <p:nvPr/>
          </p:nvSpPr>
          <p:spPr>
            <a:xfrm>
              <a:off x="9795227" y="2856012"/>
              <a:ext cx="1130858" cy="641897"/>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Magnetic Disk 7">
              <a:extLst>
                <a:ext uri="{FF2B5EF4-FFF2-40B4-BE49-F238E27FC236}">
                  <a16:creationId xmlns:a16="http://schemas.microsoft.com/office/drawing/2014/main" id="{626BA2ED-C23A-2755-BE71-5D4D941AC1B3}"/>
                </a:ext>
              </a:extLst>
            </p:cNvPr>
            <p:cNvSpPr/>
            <p:nvPr/>
          </p:nvSpPr>
          <p:spPr>
            <a:xfrm>
              <a:off x="10701924" y="4117630"/>
              <a:ext cx="1130858" cy="641897"/>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Magnetic Disk 8">
              <a:extLst>
                <a:ext uri="{FF2B5EF4-FFF2-40B4-BE49-F238E27FC236}">
                  <a16:creationId xmlns:a16="http://schemas.microsoft.com/office/drawing/2014/main" id="{F6BFBAFF-2F78-B27E-E0C4-F5A8F1CED295}"/>
                </a:ext>
              </a:extLst>
            </p:cNvPr>
            <p:cNvSpPr/>
            <p:nvPr/>
          </p:nvSpPr>
          <p:spPr>
            <a:xfrm>
              <a:off x="8850592" y="4093226"/>
              <a:ext cx="1130858" cy="641897"/>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C60D5853-F07A-40DD-6A7D-D537B96D6746}"/>
                </a:ext>
              </a:extLst>
            </p:cNvPr>
            <p:cNvCxnSpPr>
              <a:cxnSpLocks/>
            </p:cNvCxnSpPr>
            <p:nvPr/>
          </p:nvCxnSpPr>
          <p:spPr>
            <a:xfrm>
              <a:off x="10398106" y="3574955"/>
              <a:ext cx="868544" cy="51827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4C17335-08D8-3BC5-9CF6-7E0007E3A63A}"/>
                </a:ext>
              </a:extLst>
            </p:cNvPr>
            <p:cNvCxnSpPr>
              <a:cxnSpLocks/>
            </p:cNvCxnSpPr>
            <p:nvPr/>
          </p:nvCxnSpPr>
          <p:spPr>
            <a:xfrm flipV="1">
              <a:off x="9485199" y="3550550"/>
              <a:ext cx="677318" cy="51827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4A2B56-3678-6E10-2EA7-C7AE8180DD52}"/>
                </a:ext>
              </a:extLst>
            </p:cNvPr>
            <p:cNvSpPr txBox="1"/>
            <p:nvPr/>
          </p:nvSpPr>
          <p:spPr>
            <a:xfrm>
              <a:off x="8998657" y="4957532"/>
              <a:ext cx="2723997" cy="346190"/>
            </a:xfrm>
            <a:prstGeom prst="rect">
              <a:avLst/>
            </a:prstGeom>
            <a:noFill/>
          </p:spPr>
          <p:txBody>
            <a:bodyPr wrap="square" lIns="118872" tIns="91440" rIns="118872" bIns="91440" rtlCol="0" anchor="ctr" anchorCtr="0">
              <a:spAutoFit/>
            </a:bodyPr>
            <a:lstStyle/>
            <a:p>
              <a:pPr algn="l">
                <a:lnSpc>
                  <a:spcPct val="90000"/>
                </a:lnSpc>
              </a:pPr>
              <a:r>
                <a:rPr lang="en-US" dirty="0"/>
                <a:t>Local repo for each developer</a:t>
              </a:r>
            </a:p>
          </p:txBody>
        </p:sp>
        <p:sp>
          <p:nvSpPr>
            <p:cNvPr id="13" name="TextBox 12">
              <a:extLst>
                <a:ext uri="{FF2B5EF4-FFF2-40B4-BE49-F238E27FC236}">
                  <a16:creationId xmlns:a16="http://schemas.microsoft.com/office/drawing/2014/main" id="{E3FC79A8-EF3E-42B4-8A24-2037F581C386}"/>
                </a:ext>
              </a:extLst>
            </p:cNvPr>
            <p:cNvSpPr txBox="1"/>
            <p:nvPr/>
          </p:nvSpPr>
          <p:spPr>
            <a:xfrm>
              <a:off x="9603764" y="2396572"/>
              <a:ext cx="1662886"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grpSp>
      <p:sp>
        <p:nvSpPr>
          <p:cNvPr id="20" name="Content Placeholder 2">
            <a:extLst>
              <a:ext uri="{FF2B5EF4-FFF2-40B4-BE49-F238E27FC236}">
                <a16:creationId xmlns:a16="http://schemas.microsoft.com/office/drawing/2014/main" id="{FE2B3474-5968-E5CA-EAFD-CB7740C56FBE}"/>
              </a:ext>
            </a:extLst>
          </p:cNvPr>
          <p:cNvSpPr>
            <a:spLocks noGrp="1"/>
          </p:cNvSpPr>
          <p:nvPr>
            <p:ph idx="1"/>
          </p:nvPr>
        </p:nvSpPr>
        <p:spPr>
          <a:xfrm>
            <a:off x="253054" y="1272639"/>
            <a:ext cx="11369809" cy="804646"/>
          </a:xfrm>
        </p:spPr>
        <p:txBody>
          <a:bodyPr/>
          <a:lstStyle/>
          <a:p>
            <a:r>
              <a:rPr lang="en-US" dirty="0"/>
              <a:t>Allows collaboration while ensuring everyone works from the same version</a:t>
            </a:r>
          </a:p>
          <a:p>
            <a:endParaRPr lang="en-US" dirty="0"/>
          </a:p>
          <a:p>
            <a:endParaRPr lang="en-US" dirty="0">
              <a:solidFill>
                <a:srgbClr val="000000"/>
              </a:solidFill>
            </a:endParaRPr>
          </a:p>
          <a:p>
            <a:endParaRPr lang="en-US" dirty="0"/>
          </a:p>
        </p:txBody>
      </p:sp>
    </p:spTree>
    <p:extLst>
      <p:ext uri="{BB962C8B-B14F-4D97-AF65-F5344CB8AC3E}">
        <p14:creationId xmlns:p14="http://schemas.microsoft.com/office/powerpoint/2010/main" val="112988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373C-791A-D55B-6F61-ACF99675D615}"/>
              </a:ext>
            </a:extLst>
          </p:cNvPr>
          <p:cNvSpPr>
            <a:spLocks noGrp="1"/>
          </p:cNvSpPr>
          <p:nvPr>
            <p:ph type="title"/>
          </p:nvPr>
        </p:nvSpPr>
        <p:spPr/>
        <p:txBody>
          <a:bodyPr/>
          <a:lstStyle/>
          <a:p>
            <a:r>
              <a:rPr lang="en-US" dirty="0"/>
              <a:t>Use of Branches</a:t>
            </a:r>
          </a:p>
        </p:txBody>
      </p:sp>
      <p:sp>
        <p:nvSpPr>
          <p:cNvPr id="3" name="Content Placeholder 2">
            <a:extLst>
              <a:ext uri="{FF2B5EF4-FFF2-40B4-BE49-F238E27FC236}">
                <a16:creationId xmlns:a16="http://schemas.microsoft.com/office/drawing/2014/main" id="{D1CF4A86-7AB0-FC95-E717-E9024C6B6710}"/>
              </a:ext>
            </a:extLst>
          </p:cNvPr>
          <p:cNvSpPr>
            <a:spLocks noGrp="1"/>
          </p:cNvSpPr>
          <p:nvPr>
            <p:ph idx="1"/>
          </p:nvPr>
        </p:nvSpPr>
        <p:spPr>
          <a:xfrm>
            <a:off x="253054" y="1272639"/>
            <a:ext cx="11369809" cy="4047778"/>
          </a:xfrm>
        </p:spPr>
        <p:txBody>
          <a:bodyPr/>
          <a:lstStyle/>
          <a:p>
            <a:r>
              <a:rPr lang="en-US" dirty="0"/>
              <a:t>Enables independent development for features or fixes on the same repo</a:t>
            </a:r>
          </a:p>
          <a:p>
            <a:r>
              <a:rPr lang="en-US" dirty="0"/>
              <a:t>Enables concurrent development by multiple developers</a:t>
            </a:r>
          </a:p>
          <a:p>
            <a:r>
              <a:rPr lang="en-US" dirty="0"/>
              <a:t>Provides different types of Workflows</a:t>
            </a:r>
            <a:endParaRPr lang="en-US" dirty="0">
              <a:solidFill>
                <a:srgbClr val="000000"/>
              </a:solidFill>
            </a:endParaRPr>
          </a:p>
          <a:p>
            <a:r>
              <a:rPr lang="en-US" dirty="0"/>
              <a:t>Protects main branch</a:t>
            </a:r>
          </a:p>
          <a:p>
            <a:r>
              <a:rPr lang="en-US" dirty="0"/>
              <a:t>Develop on a branch, test on the branch, and merge into main</a:t>
            </a:r>
          </a:p>
          <a:p>
            <a:r>
              <a:rPr lang="en-US" dirty="0"/>
              <a:t>Integration occurs at merge commits</a:t>
            </a:r>
          </a:p>
          <a:p>
            <a:endParaRPr lang="en-US" dirty="0"/>
          </a:p>
          <a:p>
            <a:endParaRPr lang="en-US" dirty="0">
              <a:solidFill>
                <a:srgbClr val="000000"/>
              </a:solidFill>
            </a:endParaRPr>
          </a:p>
          <a:p>
            <a:endParaRPr lang="en-US" dirty="0"/>
          </a:p>
        </p:txBody>
      </p:sp>
    </p:spTree>
    <p:extLst>
      <p:ext uri="{BB962C8B-B14F-4D97-AF65-F5344CB8AC3E}">
        <p14:creationId xmlns:p14="http://schemas.microsoft.com/office/powerpoint/2010/main" val="94708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465089" y="1064754"/>
            <a:ext cx="10193588" cy="1135345"/>
          </a:xfrm>
        </p:spPr>
        <p:txBody>
          <a:bodyPr/>
          <a:lstStyle/>
          <a:p>
            <a:r>
              <a:rPr lang="en-US" dirty="0"/>
              <a:t>Organize a new feature as a sequence of related commits in a branch</a:t>
            </a:r>
          </a:p>
        </p:txBody>
      </p:sp>
      <p:grpSp>
        <p:nvGrpSpPr>
          <p:cNvPr id="4" name="Group 3">
            <a:extLst>
              <a:ext uri="{FF2B5EF4-FFF2-40B4-BE49-F238E27FC236}">
                <a16:creationId xmlns:a16="http://schemas.microsoft.com/office/drawing/2014/main" id="{FB5B1144-F788-5155-C483-BD72A1F99890}"/>
              </a:ext>
            </a:extLst>
          </p:cNvPr>
          <p:cNvGrpSpPr/>
          <p:nvPr/>
        </p:nvGrpSpPr>
        <p:grpSpPr>
          <a:xfrm>
            <a:off x="4495826" y="2591441"/>
            <a:ext cx="4487781" cy="3275318"/>
            <a:chOff x="2124777" y="2769888"/>
            <a:chExt cx="4487781" cy="3275318"/>
          </a:xfrm>
        </p:grpSpPr>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2124777" y="2769888"/>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2124778" y="4400108"/>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2124777" y="2928713"/>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4525077" y="2902702"/>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4593272" y="5500442"/>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2124777" y="5500442"/>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grpSp>
    </p:spTree>
    <p:extLst>
      <p:ext uri="{BB962C8B-B14F-4D97-AF65-F5344CB8AC3E}">
        <p14:creationId xmlns:p14="http://schemas.microsoft.com/office/powerpoint/2010/main" val="241810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How Do We 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a:xfrm>
            <a:off x="365760" y="1405111"/>
            <a:ext cx="11369809" cy="2208244"/>
          </a:xfrm>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grpSp>
        <p:nvGrpSpPr>
          <p:cNvPr id="4" name="Group 3">
            <a:extLst>
              <a:ext uri="{FF2B5EF4-FFF2-40B4-BE49-F238E27FC236}">
                <a16:creationId xmlns:a16="http://schemas.microsoft.com/office/drawing/2014/main" id="{D5677E88-F970-9E8F-39B9-B07906567883}"/>
              </a:ext>
            </a:extLst>
          </p:cNvPr>
          <p:cNvGrpSpPr/>
          <p:nvPr/>
        </p:nvGrpSpPr>
        <p:grpSpPr>
          <a:xfrm>
            <a:off x="2337925" y="3797148"/>
            <a:ext cx="6358269" cy="2052085"/>
            <a:chOff x="973765" y="4025174"/>
            <a:chExt cx="6358269" cy="2052085"/>
          </a:xfrm>
        </p:grpSpPr>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973765" y="4025174"/>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1269289"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grpSp>
      <p:sp>
        <p:nvSpPr>
          <p:cNvPr id="9" name="&quot;No&quot; Symbol 8">
            <a:extLst>
              <a:ext uri="{FF2B5EF4-FFF2-40B4-BE49-F238E27FC236}">
                <a16:creationId xmlns:a16="http://schemas.microsoft.com/office/drawing/2014/main" id="{7D471561-2C99-E27A-E991-F91AABC4BF25}"/>
              </a:ext>
            </a:extLst>
          </p:cNvPr>
          <p:cNvSpPr/>
          <p:nvPr/>
        </p:nvSpPr>
        <p:spPr>
          <a:xfrm>
            <a:off x="4168319" y="3491994"/>
            <a:ext cx="2697480" cy="2662391"/>
          </a:xfrm>
          <a:prstGeom prst="noSmoking">
            <a:avLst/>
          </a:prstGeom>
          <a:solidFill>
            <a:schemeClr val="accent3">
              <a:alpha val="14578"/>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91662434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6320</TotalTime>
  <Words>1161</Words>
  <Application>Microsoft Macintosh PowerPoint</Application>
  <PresentationFormat>Custom</PresentationFormat>
  <Paragraphs>151</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Calibri</vt:lpstr>
      <vt:lpstr>Presentations (Wide Screen)</vt:lpstr>
      <vt:lpstr>Collaborative Software Development</vt:lpstr>
      <vt:lpstr>License, Citation and Acknowledgements</vt:lpstr>
      <vt:lpstr>Why Develop Software Collaboratively?</vt:lpstr>
      <vt:lpstr>Why do we need tools?</vt:lpstr>
      <vt:lpstr>Version Control - Git</vt:lpstr>
      <vt:lpstr>Version Control - Git</vt:lpstr>
      <vt:lpstr>Use of Branches</vt:lpstr>
      <vt:lpstr>Feature Branches</vt:lpstr>
      <vt:lpstr>How Do We Control Project Branch Complexity?</vt:lpstr>
      <vt:lpstr>Infinite Lifetime Branches</vt:lpstr>
      <vt:lpstr>Branching Strategies</vt:lpstr>
      <vt:lpstr>Pull Requests  Why use Pull Requests?</vt:lpstr>
      <vt:lpstr>What makes a good Pull Request?</vt:lpstr>
      <vt:lpstr>PowerPoint Presentation</vt:lpstr>
      <vt:lpstr>Working Slide Continued</vt:lpstr>
      <vt:lpstr>Working Slide Continued</vt:lpstr>
      <vt:lpstr>Working Slide Continued</vt:lpstr>
      <vt:lpstr>Working Slides cont.</vt:lpstr>
      <vt:lpstr>Software Licensing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Grubel, Patricia A</cp:lastModifiedBy>
  <cp:revision>294</cp:revision>
  <cp:lastPrinted>2017-11-02T18:35:01Z</cp:lastPrinted>
  <dcterms:created xsi:type="dcterms:W3CDTF">2018-11-06T17:28:56Z</dcterms:created>
  <dcterms:modified xsi:type="dcterms:W3CDTF">2022-10-27T14:23:43Z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