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617" r:id="rId5"/>
    <p:sldId id="627" r:id="rId6"/>
    <p:sldId id="308" r:id="rId7"/>
    <p:sldId id="327" r:id="rId8"/>
    <p:sldId id="324" r:id="rId9"/>
    <p:sldId id="329" r:id="rId10"/>
    <p:sldId id="619" r:id="rId11"/>
    <p:sldId id="620" r:id="rId12"/>
    <p:sldId id="622" r:id="rId13"/>
    <p:sldId id="626" r:id="rId14"/>
    <p:sldId id="261" r:id="rId15"/>
    <p:sldId id="628"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2" autoAdjust="0"/>
    <p:restoredTop sz="96571" autoAdjust="0"/>
  </p:normalViewPr>
  <p:slideViewPr>
    <p:cSldViewPr snapToGrid="0" showGuides="1">
      <p:cViewPr varScale="1">
        <p:scale>
          <a:sx n="84" d="100"/>
          <a:sy n="84" d="100"/>
        </p:scale>
        <p:origin x="648" y="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7/30/2023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7/30/2023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79660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Better Scientific Software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David E. Bernholdt, Anshu Dubey, and Patricia A. Grubel</a:t>
            </a:r>
          </a:p>
          <a:p>
            <a:endParaRPr lang="en-US" dirty="0"/>
          </a:p>
          <a:p>
            <a:r>
              <a:rPr lang="en-US" dirty="0"/>
              <a:t>Better Scientific Software tutorial @ NOAA Global Systems Laboratory</a:t>
            </a:r>
          </a:p>
        </p:txBody>
      </p:sp>
      <p:sp>
        <p:nvSpPr>
          <p:cNvPr id="5" name="Rectangle 4">
            <a:extLst>
              <a:ext uri="{FF2B5EF4-FFF2-40B4-BE49-F238E27FC236}">
                <a16:creationId xmlns:a16="http://schemas.microsoft.com/office/drawing/2014/main" id="{EB895E3C-760B-EDB4-B274-CF129AAB7B8A}"/>
              </a:ext>
            </a:extLst>
          </p:cNvPr>
          <p:cNvSpPr/>
          <p:nvPr/>
        </p:nvSpPr>
        <p:spPr>
          <a:xfrm>
            <a:off x="3177632" y="4156432"/>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400"/>
              </a:spcBef>
            </a:pPr>
            <a:r>
              <a:rPr lang="en-US" dirty="0">
                <a:solidFill>
                  <a:schemeClr val="accent1"/>
                </a:solidFill>
              </a:rPr>
              <a:t>We have reserved extra time for discussion following many of our presentations to provide opportunities for deeper discussions of your situations and experiences</a:t>
            </a:r>
          </a:p>
          <a:p>
            <a:pPr lvl="1">
              <a:spcBef>
                <a:spcPts val="400"/>
              </a:spcBef>
            </a:pPr>
            <a:r>
              <a:rPr lang="en-US" dirty="0">
                <a:solidFill>
                  <a:schemeClr val="accent1"/>
                </a:solidFill>
              </a:rPr>
              <a:t>We encourage you to ask questions directly related to our presentations during them</a:t>
            </a:r>
          </a:p>
          <a:p>
            <a:pPr lvl="1">
              <a:spcBef>
                <a:spcPts val="400"/>
              </a:spcBef>
            </a:pPr>
            <a:r>
              <a:rPr lang="en-US" dirty="0">
                <a:solidFill>
                  <a:schemeClr val="accent1"/>
                </a:solidFill>
              </a:rPr>
              <a:t>And save the deeper discussions for after the presentation</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90908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2788491982"/>
              </p:ext>
            </p:extLst>
          </p:nvPr>
        </p:nvGraphicFramePr>
        <p:xfrm>
          <a:off x="365759" y="866432"/>
          <a:ext cx="11372471" cy="5890260"/>
        </p:xfrm>
        <a:graphic>
          <a:graphicData uri="http://schemas.openxmlformats.org/drawingml/2006/table">
            <a:tbl>
              <a:tblPr firstRow="1" bandRow="1">
                <a:tableStyleId>{5C22544A-7EE6-4342-B048-85BDC9FD1C3A}</a:tableStyleId>
              </a:tblPr>
              <a:tblGrid>
                <a:gridCol w="708661">
                  <a:extLst>
                    <a:ext uri="{9D8B030D-6E8A-4147-A177-3AD203B41FA5}">
                      <a16:colId xmlns:a16="http://schemas.microsoft.com/office/drawing/2014/main" val="2096151137"/>
                    </a:ext>
                  </a:extLst>
                </a:gridCol>
                <a:gridCol w="1417320">
                  <a:extLst>
                    <a:ext uri="{9D8B030D-6E8A-4147-A177-3AD203B41FA5}">
                      <a16:colId xmlns:a16="http://schemas.microsoft.com/office/drawing/2014/main" val="41390910"/>
                    </a:ext>
                  </a:extLst>
                </a:gridCol>
                <a:gridCol w="6309360">
                  <a:extLst>
                    <a:ext uri="{9D8B030D-6E8A-4147-A177-3AD203B41FA5}">
                      <a16:colId xmlns:a16="http://schemas.microsoft.com/office/drawing/2014/main" val="1261297711"/>
                    </a:ext>
                  </a:extLst>
                </a:gridCol>
                <a:gridCol w="2937130">
                  <a:extLst>
                    <a:ext uri="{9D8B030D-6E8A-4147-A177-3AD203B41FA5}">
                      <a16:colId xmlns:a16="http://schemas.microsoft.com/office/drawing/2014/main" val="3622604584"/>
                    </a:ext>
                  </a:extLst>
                </a:gridCol>
              </a:tblGrid>
              <a:tr h="393875">
                <a:tc>
                  <a:txBody>
                    <a:bodyPr/>
                    <a:lstStyle/>
                    <a:p>
                      <a:pPr algn="l"/>
                      <a:r>
                        <a:rPr lang="en-US" sz="1600" dirty="0">
                          <a:effectLst/>
                        </a:rPr>
                        <a:t>Day</a:t>
                      </a:r>
                    </a:p>
                  </a:txBody>
                  <a:tcPr marL="142875" marR="142875" marT="95250" marB="95250" anchor="ctr"/>
                </a:tc>
                <a:tc>
                  <a:txBody>
                    <a:bodyPr/>
                    <a:lstStyle/>
                    <a:p>
                      <a:pPr algn="r"/>
                      <a:r>
                        <a:rPr lang="en-US" sz="1600" dirty="0">
                          <a:effectLst/>
                        </a:rPr>
                        <a:t>Time (MDT)</a:t>
                      </a:r>
                    </a:p>
                  </a:txBody>
                  <a:tcPr marL="142875" marR="142875" marT="95250" marB="95250" anchor="ctr"/>
                </a:tc>
                <a:tc>
                  <a:txBody>
                    <a:bodyPr/>
                    <a:lstStyle/>
                    <a:p>
                      <a:r>
                        <a:rPr lang="en-US" sz="1600" dirty="0">
                          <a:effectLst/>
                        </a:rPr>
                        <a:t>Title</a:t>
                      </a:r>
                    </a:p>
                  </a:txBody>
                  <a:tcPr marL="142875" marR="142875" marT="95250" marB="95250" anchor="ctr"/>
                </a:tc>
                <a:tc>
                  <a:txBody>
                    <a:bodyPr/>
                    <a:lstStyle/>
                    <a:p>
                      <a:r>
                        <a:rPr lang="en-US" sz="1600" dirty="0">
                          <a:effectLst/>
                        </a:rPr>
                        <a:t>Presenter</a:t>
                      </a:r>
                    </a:p>
                  </a:txBody>
                  <a:tcPr marL="142875" marR="142875" marT="95250" marB="95250" anchor="ctr"/>
                </a:tc>
                <a:extLst>
                  <a:ext uri="{0D108BD9-81ED-4DB2-BD59-A6C34878D82A}">
                    <a16:rowId xmlns:a16="http://schemas.microsoft.com/office/drawing/2014/main" val="2098024418"/>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9:00 AM</a:t>
                      </a:r>
                    </a:p>
                  </a:txBody>
                  <a:tcPr marL="142875" marR="142875" marT="95250" marB="95250" anchor="ctr"/>
                </a:tc>
                <a:tc>
                  <a:txBody>
                    <a:bodyPr/>
                    <a:lstStyle/>
                    <a:p>
                      <a:r>
                        <a:rPr lang="en-US" sz="1600">
                          <a:effectLst/>
                        </a:rPr>
                        <a:t>Introduction</a:t>
                      </a:r>
                    </a:p>
                  </a:txBody>
                  <a:tcPr marL="142875" marR="142875" marT="95250" marB="95250" anchor="ctr"/>
                </a:tc>
                <a:tc>
                  <a:txBody>
                    <a:bodyPr/>
                    <a:lstStyle/>
                    <a:p>
                      <a:r>
                        <a:rPr lang="en-US" sz="1600" dirty="0">
                          <a:effectLst/>
                        </a:rPr>
                        <a:t>Patricia A. Grubel (LANL)</a:t>
                      </a:r>
                    </a:p>
                  </a:txBody>
                  <a:tcPr marL="142875" marR="142875" marT="95250" marB="95250" anchor="ctr"/>
                </a:tc>
                <a:extLst>
                  <a:ext uri="{0D108BD9-81ED-4DB2-BD59-A6C34878D82A}">
                    <a16:rowId xmlns:a16="http://schemas.microsoft.com/office/drawing/2014/main" val="1592907298"/>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9:10 AM</a:t>
                      </a:r>
                    </a:p>
                  </a:txBody>
                  <a:tcPr marL="142875" marR="142875" marT="95250" marB="95250" anchor="ctr"/>
                </a:tc>
                <a:tc>
                  <a:txBody>
                    <a:bodyPr/>
                    <a:lstStyle/>
                    <a:p>
                      <a:r>
                        <a:rPr lang="en-US" sz="1600">
                          <a:effectLst/>
                        </a:rPr>
                        <a:t>Motivation and Overview of Best Practices in HPC Software Development</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110245607"/>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9:40 AM</a:t>
                      </a:r>
                    </a:p>
                  </a:txBody>
                  <a:tcPr marL="142875" marR="142875" marT="95250" marB="95250" anchor="ctr"/>
                </a:tc>
                <a:tc>
                  <a:txBody>
                    <a:bodyPr/>
                    <a:lstStyle/>
                    <a:p>
                      <a:r>
                        <a:rPr lang="en-US" sz="1600">
                          <a:effectLst/>
                        </a:rPr>
                        <a:t>Collaborative Software Development</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1951011699"/>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10:40 AM</a:t>
                      </a:r>
                    </a:p>
                  </a:txBody>
                  <a:tcPr marL="142875" marR="142875" marT="95250" marB="95250" anchor="ctr"/>
                </a:tc>
                <a:tc>
                  <a:txBody>
                    <a:bodyPr/>
                    <a:lstStyle/>
                    <a:p>
                      <a:r>
                        <a:rPr lang="en-US" sz="1600" i="1">
                          <a:effectLst/>
                        </a:rPr>
                        <a:t>Break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333202538"/>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10:55 AM</a:t>
                      </a:r>
                    </a:p>
                  </a:txBody>
                  <a:tcPr marL="142875" marR="142875" marT="95250" marB="95250" anchor="ctr"/>
                </a:tc>
                <a:tc>
                  <a:txBody>
                    <a:bodyPr/>
                    <a:lstStyle/>
                    <a:p>
                      <a:r>
                        <a:rPr lang="en-US" sz="1600" dirty="0">
                          <a:effectLst/>
                        </a:rPr>
                        <a:t>Collaborative Software Development (continued)</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902307701"/>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11:25 AM</a:t>
                      </a:r>
                    </a:p>
                  </a:txBody>
                  <a:tcPr marL="142875" marR="142875" marT="95250" marB="95250" anchor="ctr"/>
                </a:tc>
                <a:tc>
                  <a:txBody>
                    <a:bodyPr/>
                    <a:lstStyle/>
                    <a:p>
                      <a:r>
                        <a:rPr lang="en-US" sz="1600">
                          <a:effectLst/>
                        </a:rPr>
                        <a:t>Software Packaging</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1166125975"/>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11:55 AM</a:t>
                      </a:r>
                    </a:p>
                  </a:txBody>
                  <a:tcPr marL="142875" marR="142875" marT="95250" marB="95250" anchor="ctr"/>
                </a:tc>
                <a:tc>
                  <a:txBody>
                    <a:bodyPr/>
                    <a:lstStyle/>
                    <a:p>
                      <a:r>
                        <a:rPr lang="en-US" sz="1600" i="1">
                          <a:effectLst/>
                        </a:rPr>
                        <a:t>Lunch</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4002252475"/>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1:30 PM</a:t>
                      </a:r>
                    </a:p>
                  </a:txBody>
                  <a:tcPr marL="142875" marR="142875" marT="95250" marB="95250" anchor="ctr"/>
                </a:tc>
                <a:tc>
                  <a:txBody>
                    <a:bodyPr/>
                    <a:lstStyle/>
                    <a:p>
                      <a:r>
                        <a:rPr lang="en-US" sz="1600">
                          <a:effectLst/>
                        </a:rPr>
                        <a:t>Scientific Software Design</a:t>
                      </a:r>
                    </a:p>
                  </a:txBody>
                  <a:tcPr marL="142875" marR="142875" marT="95250" marB="95250" anchor="ctr"/>
                </a:tc>
                <a:tc>
                  <a:txBody>
                    <a:bodyPr/>
                    <a:lstStyle/>
                    <a:p>
                      <a:r>
                        <a:rPr lang="en-US" sz="1600" dirty="0">
                          <a:effectLst/>
                        </a:rPr>
                        <a:t>Anshu Dubey (ANL)</a:t>
                      </a:r>
                    </a:p>
                  </a:txBody>
                  <a:tcPr marL="142875" marR="142875" marT="95250" marB="95250" anchor="ctr"/>
                </a:tc>
                <a:extLst>
                  <a:ext uri="{0D108BD9-81ED-4DB2-BD59-A6C34878D82A}">
                    <a16:rowId xmlns:a16="http://schemas.microsoft.com/office/drawing/2014/main" val="2099819354"/>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3:00 PM</a:t>
                      </a:r>
                    </a:p>
                  </a:txBody>
                  <a:tcPr marL="142875" marR="142875" marT="95250" marB="95250" anchor="ctr"/>
                </a:tc>
                <a:tc>
                  <a:txBody>
                    <a:bodyPr/>
                    <a:lstStyle/>
                    <a:p>
                      <a:r>
                        <a:rPr lang="en-US" sz="1600">
                          <a:effectLst/>
                        </a:rPr>
                        <a:t>Refactoring Scientific Software</a:t>
                      </a:r>
                    </a:p>
                  </a:txBody>
                  <a:tcPr marL="142875" marR="142875" marT="95250" marB="95250" anchor="ctr"/>
                </a:tc>
                <a:tc>
                  <a:txBody>
                    <a:bodyPr/>
                    <a:lstStyle/>
                    <a:p>
                      <a:r>
                        <a:rPr lang="en-US" sz="1600" dirty="0">
                          <a:effectLst/>
                        </a:rPr>
                        <a:t>Anshu Dubey (ANL)</a:t>
                      </a:r>
                    </a:p>
                  </a:txBody>
                  <a:tcPr marL="142875" marR="142875" marT="95250" marB="95250" anchor="ctr"/>
                </a:tc>
                <a:extLst>
                  <a:ext uri="{0D108BD9-81ED-4DB2-BD59-A6C34878D82A}">
                    <a16:rowId xmlns:a16="http://schemas.microsoft.com/office/drawing/2014/main" val="798098257"/>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3:30 PM</a:t>
                      </a:r>
                    </a:p>
                  </a:txBody>
                  <a:tcPr marL="142875" marR="142875" marT="95250" marB="95250" anchor="ctr"/>
                </a:tc>
                <a:tc>
                  <a:txBody>
                    <a:bodyPr/>
                    <a:lstStyle/>
                    <a:p>
                      <a:r>
                        <a:rPr lang="en-US" sz="1600" i="1">
                          <a:effectLst/>
                        </a:rPr>
                        <a:t>Break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2815321618"/>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3:45 PM</a:t>
                      </a:r>
                    </a:p>
                  </a:txBody>
                  <a:tcPr marL="142875" marR="142875" marT="95250" marB="95250" anchor="ctr"/>
                </a:tc>
                <a:tc>
                  <a:txBody>
                    <a:bodyPr/>
                    <a:lstStyle/>
                    <a:p>
                      <a:r>
                        <a:rPr lang="en-US" sz="1600">
                          <a:effectLst/>
                        </a:rPr>
                        <a:t>Improving Reproducibility Through Better Software Practices</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2011427992"/>
                  </a:ext>
                </a:extLst>
              </a:tr>
              <a:tr h="393875">
                <a:tc>
                  <a:txBody>
                    <a:bodyPr/>
                    <a:lstStyle/>
                    <a:p>
                      <a:r>
                        <a:rPr lang="en-US" sz="1600" dirty="0">
                          <a:effectLst/>
                        </a:rPr>
                        <a:t>Tue</a:t>
                      </a:r>
                    </a:p>
                  </a:txBody>
                  <a:tcPr marL="142875" marR="142875" marT="95250" marB="95250" anchor="ctr"/>
                </a:tc>
                <a:tc>
                  <a:txBody>
                    <a:bodyPr/>
                    <a:lstStyle/>
                    <a:p>
                      <a:pPr algn="r"/>
                      <a:r>
                        <a:rPr lang="en-US" sz="1600">
                          <a:effectLst/>
                        </a:rPr>
                        <a:t>5:00 PM</a:t>
                      </a:r>
                    </a:p>
                  </a:txBody>
                  <a:tcPr marL="142875" marR="142875" marT="95250" marB="95250" anchor="ctr"/>
                </a:tc>
                <a:tc>
                  <a:txBody>
                    <a:bodyPr/>
                    <a:lstStyle/>
                    <a:p>
                      <a:r>
                        <a:rPr lang="en-US" sz="1600" i="1">
                          <a:effectLst/>
                        </a:rPr>
                        <a:t>Adjourn</a:t>
                      </a:r>
                      <a:endParaRPr lang="en-US" sz="1600">
                        <a:effectLst/>
                      </a:endParaRPr>
                    </a:p>
                  </a:txBody>
                  <a:tcPr marL="142875" marR="142875" marT="95250" marB="95250" anchor="ctr"/>
                </a:tc>
                <a:tc>
                  <a:txBody>
                    <a:bodyPr/>
                    <a:lstStyle/>
                    <a:p>
                      <a:endParaRPr lang="en-US" sz="1600" dirty="0"/>
                    </a:p>
                  </a:txBody>
                  <a:tcPr/>
                </a:tc>
                <a:extLst>
                  <a:ext uri="{0D108BD9-81ED-4DB2-BD59-A6C34878D82A}">
                    <a16:rowId xmlns:a16="http://schemas.microsoft.com/office/drawing/2014/main" val="3798107722"/>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(continued)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600297982"/>
              </p:ext>
            </p:extLst>
          </p:nvPr>
        </p:nvGraphicFramePr>
        <p:xfrm>
          <a:off x="365759" y="858812"/>
          <a:ext cx="11372471" cy="5455920"/>
        </p:xfrm>
        <a:graphic>
          <a:graphicData uri="http://schemas.openxmlformats.org/drawingml/2006/table">
            <a:tbl>
              <a:tblPr firstRow="1" bandRow="1">
                <a:tableStyleId>{5C22544A-7EE6-4342-B048-85BDC9FD1C3A}</a:tableStyleId>
              </a:tblPr>
              <a:tblGrid>
                <a:gridCol w="708661">
                  <a:extLst>
                    <a:ext uri="{9D8B030D-6E8A-4147-A177-3AD203B41FA5}">
                      <a16:colId xmlns:a16="http://schemas.microsoft.com/office/drawing/2014/main" val="2096151137"/>
                    </a:ext>
                  </a:extLst>
                </a:gridCol>
                <a:gridCol w="1417320">
                  <a:extLst>
                    <a:ext uri="{9D8B030D-6E8A-4147-A177-3AD203B41FA5}">
                      <a16:colId xmlns:a16="http://schemas.microsoft.com/office/drawing/2014/main" val="41390910"/>
                    </a:ext>
                  </a:extLst>
                </a:gridCol>
                <a:gridCol w="6309360">
                  <a:extLst>
                    <a:ext uri="{9D8B030D-6E8A-4147-A177-3AD203B41FA5}">
                      <a16:colId xmlns:a16="http://schemas.microsoft.com/office/drawing/2014/main" val="1261297711"/>
                    </a:ext>
                  </a:extLst>
                </a:gridCol>
                <a:gridCol w="2937130">
                  <a:extLst>
                    <a:ext uri="{9D8B030D-6E8A-4147-A177-3AD203B41FA5}">
                      <a16:colId xmlns:a16="http://schemas.microsoft.com/office/drawing/2014/main" val="3622604584"/>
                    </a:ext>
                  </a:extLst>
                </a:gridCol>
              </a:tblGrid>
              <a:tr h="393875">
                <a:tc>
                  <a:txBody>
                    <a:bodyPr/>
                    <a:lstStyle/>
                    <a:p>
                      <a:pPr algn="l"/>
                      <a:r>
                        <a:rPr lang="en-US" sz="1600" dirty="0">
                          <a:effectLst/>
                        </a:rPr>
                        <a:t>Day</a:t>
                      </a:r>
                    </a:p>
                  </a:txBody>
                  <a:tcPr marL="142875" marR="142875" marT="95250" marB="95250" anchor="ctr"/>
                </a:tc>
                <a:tc>
                  <a:txBody>
                    <a:bodyPr/>
                    <a:lstStyle/>
                    <a:p>
                      <a:pPr algn="r"/>
                      <a:r>
                        <a:rPr lang="en-US" sz="1600" dirty="0">
                          <a:effectLst/>
                        </a:rPr>
                        <a:t>Time (MDT)</a:t>
                      </a:r>
                    </a:p>
                  </a:txBody>
                  <a:tcPr marL="142875" marR="142875" marT="95250" marB="95250" anchor="ctr"/>
                </a:tc>
                <a:tc>
                  <a:txBody>
                    <a:bodyPr/>
                    <a:lstStyle/>
                    <a:p>
                      <a:r>
                        <a:rPr lang="en-US" sz="1600" dirty="0">
                          <a:effectLst/>
                        </a:rPr>
                        <a:t>Title</a:t>
                      </a:r>
                    </a:p>
                  </a:txBody>
                  <a:tcPr marL="142875" marR="142875" marT="95250" marB="95250" anchor="ctr"/>
                </a:tc>
                <a:tc>
                  <a:txBody>
                    <a:bodyPr/>
                    <a:lstStyle/>
                    <a:p>
                      <a:r>
                        <a:rPr lang="en-US" sz="1600" dirty="0">
                          <a:effectLst/>
                        </a:rPr>
                        <a:t>Presenter</a:t>
                      </a:r>
                    </a:p>
                  </a:txBody>
                  <a:tcPr marL="142875" marR="142875" marT="95250" marB="95250" anchor="ctr"/>
                </a:tc>
                <a:extLst>
                  <a:ext uri="{0D108BD9-81ED-4DB2-BD59-A6C34878D82A}">
                    <a16:rowId xmlns:a16="http://schemas.microsoft.com/office/drawing/2014/main" val="2098024418"/>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9:00 AM</a:t>
                      </a:r>
                    </a:p>
                  </a:txBody>
                  <a:tcPr marL="142875" marR="142875" marT="95250" marB="95250" anchor="ctr"/>
                </a:tc>
                <a:tc>
                  <a:txBody>
                    <a:bodyPr/>
                    <a:lstStyle/>
                    <a:p>
                      <a:r>
                        <a:rPr lang="en-US" sz="1600">
                          <a:effectLst/>
                        </a:rPr>
                        <a:t>Lab Notebooks for Computational Mathematics, Sciences, &amp; Engineering</a:t>
                      </a:r>
                    </a:p>
                  </a:txBody>
                  <a:tcPr marL="142875" marR="142875" marT="95250" marB="95250" anchor="ctr"/>
                </a:tc>
                <a:tc>
                  <a:txBody>
                    <a:bodyPr/>
                    <a:lstStyle/>
                    <a:p>
                      <a:r>
                        <a:rPr lang="en-US" sz="1600" dirty="0">
                          <a:effectLst/>
                        </a:rPr>
                        <a:t>David E. Bernholdt (ORNL)</a:t>
                      </a:r>
                    </a:p>
                  </a:txBody>
                  <a:tcPr marL="142875" marR="142875" marT="95250" marB="95250" anchor="ctr"/>
                </a:tc>
                <a:extLst>
                  <a:ext uri="{0D108BD9-81ED-4DB2-BD59-A6C34878D82A}">
                    <a16:rowId xmlns:a16="http://schemas.microsoft.com/office/drawing/2014/main" val="110245607"/>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10:00 AM</a:t>
                      </a:r>
                    </a:p>
                  </a:txBody>
                  <a:tcPr marL="142875" marR="142875" marT="95250" marB="95250" anchor="ctr"/>
                </a:tc>
                <a:tc>
                  <a:txBody>
                    <a:bodyPr/>
                    <a:lstStyle/>
                    <a:p>
                      <a:r>
                        <a:rPr lang="en-US" sz="1600">
                          <a:effectLst/>
                        </a:rPr>
                        <a:t>Managing Computational Experiments</a:t>
                      </a:r>
                    </a:p>
                  </a:txBody>
                  <a:tcPr marL="142875" marR="142875" marT="95250" marB="95250" anchor="ctr"/>
                </a:tc>
                <a:tc>
                  <a:txBody>
                    <a:bodyPr/>
                    <a:lstStyle/>
                    <a:p>
                      <a:r>
                        <a:rPr lang="en-US" sz="1600">
                          <a:effectLst/>
                        </a:rPr>
                        <a:t>Anshu Dubey (ANL)</a:t>
                      </a:r>
                    </a:p>
                  </a:txBody>
                  <a:tcPr marL="142875" marR="142875" marT="95250" marB="95250" anchor="ctr"/>
                </a:tc>
                <a:extLst>
                  <a:ext uri="{0D108BD9-81ED-4DB2-BD59-A6C34878D82A}">
                    <a16:rowId xmlns:a16="http://schemas.microsoft.com/office/drawing/2014/main" val="1951011699"/>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10:30 AM</a:t>
                      </a:r>
                    </a:p>
                  </a:txBody>
                  <a:tcPr marL="142875" marR="142875" marT="95250" marB="95250" anchor="ctr"/>
                </a:tc>
                <a:tc>
                  <a:txBody>
                    <a:bodyPr/>
                    <a:lstStyle/>
                    <a:p>
                      <a:r>
                        <a:rPr lang="en-US" sz="1600" i="1">
                          <a:effectLst/>
                        </a:rPr>
                        <a:t>Break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333202538"/>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10:45 AM</a:t>
                      </a:r>
                    </a:p>
                  </a:txBody>
                  <a:tcPr marL="142875" marR="142875" marT="95250" marB="95250" anchor="ctr"/>
                </a:tc>
                <a:tc>
                  <a:txBody>
                    <a:bodyPr/>
                    <a:lstStyle/>
                    <a:p>
                      <a:r>
                        <a:rPr lang="en-US" sz="1600">
                          <a:effectLst/>
                        </a:rPr>
                        <a:t>Software Testing and Verification</a:t>
                      </a:r>
                    </a:p>
                  </a:txBody>
                  <a:tcPr marL="142875" marR="142875" marT="95250" marB="95250" anchor="ctr"/>
                </a:tc>
                <a:tc>
                  <a:txBody>
                    <a:bodyPr/>
                    <a:lstStyle/>
                    <a:p>
                      <a:r>
                        <a:rPr lang="en-US" sz="1600">
                          <a:effectLst/>
                        </a:rPr>
                        <a:t>Anshu Dubey (ANL)</a:t>
                      </a:r>
                    </a:p>
                  </a:txBody>
                  <a:tcPr marL="142875" marR="142875" marT="95250" marB="95250" anchor="ctr"/>
                </a:tc>
                <a:extLst>
                  <a:ext uri="{0D108BD9-81ED-4DB2-BD59-A6C34878D82A}">
                    <a16:rowId xmlns:a16="http://schemas.microsoft.com/office/drawing/2014/main" val="902307701"/>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12:15 PM</a:t>
                      </a:r>
                    </a:p>
                  </a:txBody>
                  <a:tcPr marL="142875" marR="142875" marT="95250" marB="95250" anchor="ctr"/>
                </a:tc>
                <a:tc>
                  <a:txBody>
                    <a:bodyPr/>
                    <a:lstStyle/>
                    <a:p>
                      <a:r>
                        <a:rPr lang="en-US" sz="1600" i="1">
                          <a:effectLst/>
                        </a:rPr>
                        <a:t>Lunch</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1166125975"/>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1:45 PM</a:t>
                      </a:r>
                    </a:p>
                  </a:txBody>
                  <a:tcPr marL="142875" marR="142875" marT="95250" marB="95250" anchor="ctr"/>
                </a:tc>
                <a:tc>
                  <a:txBody>
                    <a:bodyPr/>
                    <a:lstStyle/>
                    <a:p>
                      <a:r>
                        <a:rPr lang="en-US" sz="1600">
                          <a:effectLst/>
                        </a:rPr>
                        <a:t>Documenting your Software</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4002252475"/>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2:45 PM</a:t>
                      </a:r>
                    </a:p>
                  </a:txBody>
                  <a:tcPr marL="142875" marR="142875" marT="95250" marB="95250" anchor="ctr"/>
                </a:tc>
                <a:tc>
                  <a:txBody>
                    <a:bodyPr/>
                    <a:lstStyle/>
                    <a:p>
                      <a:r>
                        <a:rPr lang="en-US" sz="1600" i="1">
                          <a:effectLst/>
                        </a:rPr>
                        <a:t>Break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2099819354"/>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3:00 PM</a:t>
                      </a:r>
                    </a:p>
                  </a:txBody>
                  <a:tcPr marL="142875" marR="142875" marT="95250" marB="95250" anchor="ctr"/>
                </a:tc>
                <a:tc>
                  <a:txBody>
                    <a:bodyPr/>
                    <a:lstStyle/>
                    <a:p>
                      <a:r>
                        <a:rPr lang="en-US" sz="1600">
                          <a:effectLst/>
                        </a:rPr>
                        <a:t>Software Licensing</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798098257"/>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4:00 PM</a:t>
                      </a:r>
                    </a:p>
                  </a:txBody>
                  <a:tcPr marL="142875" marR="142875" marT="95250" marB="95250" anchor="ctr"/>
                </a:tc>
                <a:tc>
                  <a:txBody>
                    <a:bodyPr/>
                    <a:lstStyle/>
                    <a:p>
                      <a:r>
                        <a:rPr lang="en-US" sz="1600">
                          <a:effectLst/>
                        </a:rPr>
                        <a:t>Summary</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2815321618"/>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4:15 PM</a:t>
                      </a:r>
                    </a:p>
                  </a:txBody>
                  <a:tcPr marL="142875" marR="142875" marT="95250" marB="95250" anchor="ctr"/>
                </a:tc>
                <a:tc>
                  <a:txBody>
                    <a:bodyPr/>
                    <a:lstStyle/>
                    <a:p>
                      <a:r>
                        <a:rPr lang="en-US" sz="1600">
                          <a:effectLst/>
                        </a:rPr>
                        <a:t>General Discussion </a:t>
                      </a:r>
                      <a:r>
                        <a:rPr lang="en-US" sz="1600" i="1">
                          <a:effectLst/>
                        </a:rPr>
                        <a:t>(optional)</a:t>
                      </a:r>
                      <a:endParaRPr lang="en-US" sz="1600">
                        <a:effectLst/>
                      </a:endParaRPr>
                    </a:p>
                  </a:txBody>
                  <a:tcPr marL="142875" marR="142875" marT="95250" marB="95250" anchor="ctr"/>
                </a:tc>
                <a:tc>
                  <a:txBody>
                    <a:bodyPr/>
                    <a:lstStyle/>
                    <a:p>
                      <a:r>
                        <a:rPr lang="en-US" sz="1600">
                          <a:effectLst/>
                        </a:rPr>
                        <a:t>All</a:t>
                      </a:r>
                    </a:p>
                  </a:txBody>
                  <a:tcPr marL="142875" marR="142875" marT="95250" marB="95250" anchor="ctr"/>
                </a:tc>
                <a:extLst>
                  <a:ext uri="{0D108BD9-81ED-4DB2-BD59-A6C34878D82A}">
                    <a16:rowId xmlns:a16="http://schemas.microsoft.com/office/drawing/2014/main" val="2011427992"/>
                  </a:ext>
                </a:extLst>
              </a:tr>
              <a:tr h="393875">
                <a:tc>
                  <a:txBody>
                    <a:bodyPr/>
                    <a:lstStyle/>
                    <a:p>
                      <a:r>
                        <a:rPr lang="en-US" sz="1600" dirty="0">
                          <a:effectLst/>
                        </a:rPr>
                        <a:t>Wed</a:t>
                      </a:r>
                    </a:p>
                  </a:txBody>
                  <a:tcPr marL="142875" marR="142875" marT="95250" marB="95250" anchor="ctr"/>
                </a:tc>
                <a:tc>
                  <a:txBody>
                    <a:bodyPr/>
                    <a:lstStyle/>
                    <a:p>
                      <a:pPr algn="r"/>
                      <a:r>
                        <a:rPr lang="en-US" sz="1600">
                          <a:effectLst/>
                        </a:rPr>
                        <a:t>5:00 PM</a:t>
                      </a:r>
                    </a:p>
                  </a:txBody>
                  <a:tcPr marL="142875" marR="142875" marT="95250" marB="95250" anchor="ctr"/>
                </a:tc>
                <a:tc>
                  <a:txBody>
                    <a:bodyPr/>
                    <a:lstStyle/>
                    <a:p>
                      <a:r>
                        <a:rPr lang="en-US" sz="1600" i="1">
                          <a:effectLst/>
                        </a:rPr>
                        <a:t>Adjourn</a:t>
                      </a:r>
                      <a:endParaRPr lang="en-US" sz="1600">
                        <a:effectLst/>
                      </a:endParaRPr>
                    </a:p>
                  </a:txBody>
                  <a:tcPr marL="142875" marR="142875" marT="95250" marB="95250" anchor="ctr"/>
                </a:tc>
                <a:tc>
                  <a:txBody>
                    <a:bodyPr/>
                    <a:lstStyle/>
                    <a:p>
                      <a:endParaRPr lang="en-US" sz="1600" dirty="0"/>
                    </a:p>
                  </a:txBody>
                  <a:tcPr/>
                </a:tc>
                <a:extLst>
                  <a:ext uri="{0D108BD9-81ED-4DB2-BD59-A6C34878D82A}">
                    <a16:rowId xmlns:a16="http://schemas.microsoft.com/office/drawing/2014/main" val="3798107722"/>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274792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j-lt"/>
              </a:rPr>
              <a:t>David E. Bernholdt, Anshu Dubey, and Patricia A. Grubel, Better Scientific Software tutorial, in NOAA Global Systems Laboratory, Boulder, Colorado, 2023. DOI: </a:t>
            </a:r>
            <a:r>
              <a:rPr lang="en-US" sz="1600" b="0" i="0" u="none" strike="noStrike" dirty="0">
                <a:solidFill>
                  <a:srgbClr val="2A7AE2"/>
                </a:solidFill>
                <a:effectLst/>
                <a:latin typeface="+mj-lt"/>
                <a:hlinkClick r:id="rId4"/>
              </a:rPr>
              <a:t>10.6084/m9.figshare.23796606</a:t>
            </a:r>
            <a:r>
              <a:rPr lang="en-US" sz="1600" b="0" i="0" dirty="0">
                <a:solidFill>
                  <a:srgbClr val="111111"/>
                </a:solidFill>
                <a:effectLst/>
                <a:latin typeface="+mj-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E. Bernholdt, ORNL</a:t>
            </a:r>
          </a:p>
          <a:p>
            <a:pPr>
              <a:spcBef>
                <a:spcPts val="1000"/>
              </a:spcBef>
            </a:pPr>
            <a:r>
              <a:rPr lang="en-US" dirty="0"/>
              <a:t>Anshu Dubey, ANL</a:t>
            </a:r>
          </a:p>
          <a:p>
            <a:pPr>
              <a:spcBef>
                <a:spcPts val="1000"/>
              </a:spcBef>
            </a:pPr>
            <a:r>
              <a:rPr lang="en-US" dirty="0"/>
              <a:t>Patricia A. Grubel, LANL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23" name="TextBox 22">
            <a:extLst>
              <a:ext uri="{FF2B5EF4-FFF2-40B4-BE49-F238E27FC236}">
                <a16:creationId xmlns:a16="http://schemas.microsoft.com/office/drawing/2014/main" id="{6423DDC1-6F70-4CBA-BC5B-223EF0DF9E0E}"/>
              </a:ext>
            </a:extLst>
          </p:cNvPr>
          <p:cNvSpPr txBox="1"/>
          <p:nvPr/>
        </p:nvSpPr>
        <p:spPr>
          <a:xfrm>
            <a:off x="363095" y="3871110"/>
            <a:ext cx="10123321" cy="461665"/>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a:t>
            </a:r>
            <a:r>
              <a:rPr lang="en-US" sz="2400" dirty="0">
                <a:hlinkClick r:id="rId2"/>
              </a:rPr>
              <a:t>http://ideas-productivity.org</a:t>
            </a:r>
            <a:endParaRPr lang="en-US" sz="2400" dirty="0"/>
          </a:p>
        </p:txBody>
      </p:sp>
      <p:grpSp>
        <p:nvGrpSpPr>
          <p:cNvPr id="17" name="Group 16">
            <a:extLst>
              <a:ext uri="{FF2B5EF4-FFF2-40B4-BE49-F238E27FC236}">
                <a16:creationId xmlns:a16="http://schemas.microsoft.com/office/drawing/2014/main" id="{DA272CFF-B9D9-4F3C-A9E0-85E20DE1D51F}"/>
              </a:ext>
            </a:extLst>
          </p:cNvPr>
          <p:cNvGrpSpPr/>
          <p:nvPr/>
        </p:nvGrpSpPr>
        <p:grpSpPr>
          <a:xfrm>
            <a:off x="7592555" y="1227416"/>
            <a:ext cx="954107" cy="1805497"/>
            <a:chOff x="6614147" y="1346049"/>
            <a:chExt cx="954107" cy="1805497"/>
          </a:xfrm>
        </p:grpSpPr>
        <p:sp>
          <p:nvSpPr>
            <p:cNvPr id="18" name="TextBox 17">
              <a:extLst>
                <a:ext uri="{FF2B5EF4-FFF2-40B4-BE49-F238E27FC236}">
                  <a16:creationId xmlns:a16="http://schemas.microsoft.com/office/drawing/2014/main" id="{971CCA09-510A-41AB-BCC8-5DD005698C88}"/>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22" name="Picture 21" descr="A person smiling for the camera&#10;&#10;Description automatically generated with low confidence">
              <a:extLst>
                <a:ext uri="{FF2B5EF4-FFF2-40B4-BE49-F238E27FC236}">
                  <a16:creationId xmlns:a16="http://schemas.microsoft.com/office/drawing/2014/main" id="{A62F46AB-E9C9-409F-B158-23C56970CF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7" name="Group 6">
            <a:extLst>
              <a:ext uri="{FF2B5EF4-FFF2-40B4-BE49-F238E27FC236}">
                <a16:creationId xmlns:a16="http://schemas.microsoft.com/office/drawing/2014/main" id="{949C6B37-A75C-A6EE-8FA9-E89D45EF0366}"/>
              </a:ext>
            </a:extLst>
          </p:cNvPr>
          <p:cNvGrpSpPr/>
          <p:nvPr/>
        </p:nvGrpSpPr>
        <p:grpSpPr>
          <a:xfrm>
            <a:off x="8891575" y="1227416"/>
            <a:ext cx="1009507" cy="1851663"/>
            <a:chOff x="8066531" y="1374891"/>
            <a:chExt cx="1009507" cy="1851663"/>
          </a:xfrm>
        </p:grpSpPr>
        <p:pic>
          <p:nvPicPr>
            <p:cNvPr id="8" name="Picture 7">
              <a:extLst>
                <a:ext uri="{FF2B5EF4-FFF2-40B4-BE49-F238E27FC236}">
                  <a16:creationId xmlns:a16="http://schemas.microsoft.com/office/drawing/2014/main" id="{56983044-2C1A-ED01-70FD-E856D7306DB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9" name="TextBox 8">
              <a:extLst>
                <a:ext uri="{FF2B5EF4-FFF2-40B4-BE49-F238E27FC236}">
                  <a16:creationId xmlns:a16="http://schemas.microsoft.com/office/drawing/2014/main" id="{5536CBAC-B546-1EA4-36EC-43DF16A9B5DC}"/>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grpSp>
        <p:nvGrpSpPr>
          <p:cNvPr id="10" name="Group 9">
            <a:extLst>
              <a:ext uri="{FF2B5EF4-FFF2-40B4-BE49-F238E27FC236}">
                <a16:creationId xmlns:a16="http://schemas.microsoft.com/office/drawing/2014/main" id="{C222F5C8-31C2-BA06-2CAD-CC7FFB5CD75E}"/>
              </a:ext>
            </a:extLst>
          </p:cNvPr>
          <p:cNvGrpSpPr/>
          <p:nvPr/>
        </p:nvGrpSpPr>
        <p:grpSpPr>
          <a:xfrm>
            <a:off x="6209615" y="1227416"/>
            <a:ext cx="1038027" cy="1797939"/>
            <a:chOff x="4187619" y="4211394"/>
            <a:chExt cx="1038027" cy="1797939"/>
          </a:xfrm>
        </p:grpSpPr>
        <p:pic>
          <p:nvPicPr>
            <p:cNvPr id="11" name="Picture 10" descr="A person wearing glasses&#10;&#10;Description automatically generated with low confidence">
              <a:extLst>
                <a:ext uri="{FF2B5EF4-FFF2-40B4-BE49-F238E27FC236}">
                  <a16:creationId xmlns:a16="http://schemas.microsoft.com/office/drawing/2014/main" id="{02DFC338-860F-9AFB-DEF8-955E23E96ED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12" name="TextBox 11">
              <a:extLst>
                <a:ext uri="{FF2B5EF4-FFF2-40B4-BE49-F238E27FC236}">
                  <a16:creationId xmlns:a16="http://schemas.microsoft.com/office/drawing/2014/main" id="{16C222B4-9F80-DF67-6C02-CC1A2D4E7B30}"/>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2903</TotalTime>
  <Words>1465</Words>
  <Application>Microsoft Office PowerPoint</Application>
  <PresentationFormat>Custom</PresentationFormat>
  <Paragraphs>202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Better Scientific Software</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Explaining Slide 2</vt:lpstr>
      <vt:lpstr>We Want to Interact with You!</vt:lpstr>
      <vt:lpstr>Agenda </vt:lpstr>
      <vt:lpstr>Agenda (continued)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376</cp:revision>
  <cp:lastPrinted>2017-11-02T18:35:01Z</cp:lastPrinted>
  <dcterms:created xsi:type="dcterms:W3CDTF">2018-11-06T17:28:56Z</dcterms:created>
  <dcterms:modified xsi:type="dcterms:W3CDTF">2023-07-30T23:25:10Z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