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6"/>
  </p:notesMasterIdLst>
  <p:handoutMasterIdLst>
    <p:handoutMasterId r:id="rId37"/>
  </p:handoutMasterIdLst>
  <p:sldIdLst>
    <p:sldId id="318" r:id="rId5"/>
    <p:sldId id="615" r:id="rId6"/>
    <p:sldId id="669" r:id="rId7"/>
    <p:sldId id="670" r:id="rId8"/>
    <p:sldId id="675" r:id="rId9"/>
    <p:sldId id="640" r:id="rId10"/>
    <p:sldId id="676" r:id="rId11"/>
    <p:sldId id="601" r:id="rId12"/>
    <p:sldId id="642" r:id="rId13"/>
    <p:sldId id="660" r:id="rId14"/>
    <p:sldId id="661" r:id="rId15"/>
    <p:sldId id="662" r:id="rId16"/>
    <p:sldId id="677" r:id="rId17"/>
    <p:sldId id="674" r:id="rId18"/>
    <p:sldId id="678" r:id="rId19"/>
    <p:sldId id="679" r:id="rId20"/>
    <p:sldId id="680" r:id="rId21"/>
    <p:sldId id="5556" r:id="rId22"/>
    <p:sldId id="684" r:id="rId23"/>
    <p:sldId id="685" r:id="rId24"/>
    <p:sldId id="686" r:id="rId25"/>
    <p:sldId id="687" r:id="rId26"/>
    <p:sldId id="635" r:id="rId27"/>
    <p:sldId id="688" r:id="rId28"/>
    <p:sldId id="689" r:id="rId29"/>
    <p:sldId id="5557" r:id="rId30"/>
    <p:sldId id="5560" r:id="rId31"/>
    <p:sldId id="5559" r:id="rId32"/>
    <p:sldId id="5558" r:id="rId33"/>
    <p:sldId id="5555" r:id="rId34"/>
    <p:sldId id="673" r:id="rId3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7262"/>
    <a:srgbClr val="EEC8FA"/>
    <a:srgbClr val="A952EE"/>
    <a:srgbClr val="BA51FC"/>
    <a:srgbClr val="B359FF"/>
    <a:srgbClr val="9545D3"/>
    <a:srgbClr val="C39C2F"/>
    <a:srgbClr val="C59C27"/>
    <a:srgbClr val="D13940"/>
    <a:srgbClr val="EF9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3" autoAdjust="0"/>
    <p:restoredTop sz="95238" autoAdjust="0"/>
  </p:normalViewPr>
  <p:slideViewPr>
    <p:cSldViewPr snapToGrid="0" showGuides="1">
      <p:cViewPr varScale="1">
        <p:scale>
          <a:sx n="103" d="100"/>
          <a:sy n="103" d="100"/>
        </p:scale>
        <p:origin x="1000" y="18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2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forms :: CUDE, HIP, </a:t>
            </a:r>
            <a:r>
              <a:rPr lang="en-US" dirty="0" err="1"/>
              <a:t>OpenACC</a:t>
            </a:r>
            <a:r>
              <a:rPr lang="en-US" dirty="0"/>
              <a:t>, OpenMP, </a:t>
            </a:r>
            <a:r>
              <a:rPr lang="en-US" dirty="0" err="1"/>
              <a:t>OneAPI</a:t>
            </a:r>
            <a:r>
              <a:rPr lang="en-US" dirty="0"/>
              <a:t>, SYCL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accelerator systems these days have mechanisms for sharing (reading/writing) memory between host and device.  Easy, but generally not the most performant approach</a:t>
            </a:r>
          </a:p>
          <a:p>
            <a:r>
              <a:rPr lang="en-US" dirty="0"/>
              <a:t>confounding differences between systems with regard to how well that sharing is supported.</a:t>
            </a:r>
          </a:p>
          <a:p>
            <a:r>
              <a:rPr lang="en-US" dirty="0"/>
              <a:t>Task based examples – Legion, </a:t>
            </a:r>
            <a:r>
              <a:rPr lang="en-US" dirty="0" err="1"/>
              <a:t>PaRSEC</a:t>
            </a:r>
            <a:r>
              <a:rPr lang="en-US" dirty="0"/>
              <a:t>, HPX, </a:t>
            </a:r>
            <a:r>
              <a:rPr lang="en-US" dirty="0" err="1"/>
              <a:t>StarPU</a:t>
            </a:r>
            <a:r>
              <a:rPr lang="en-US" dirty="0"/>
              <a:t>, Charm++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1486B-722D-9B49-913C-F91D7B47AE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DD1-DDB5-AB43-B311-7649AD474C82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D163-D76A-5F4F-A4CE-5FA8F639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1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  <p:sldLayoutId id="2147483952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84/m9.figshare.13283714.v1" TargetMode="External"/><Relationship Id="rId7" Type="http://schemas.openxmlformats.org/officeDocument/2006/relationships/hyperlink" Target="https://bssw.io/events/webinar-software-design-for-longevity-with-performance-portability" TargetMode="External"/><Relationship Id="rId2" Type="http://schemas.openxmlformats.org/officeDocument/2006/relationships/hyperlink" Target="https://www.exascale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07/978-3-319-27308-2_19" TargetMode="External"/><Relationship Id="rId5" Type="http://schemas.openxmlformats.org/officeDocument/2006/relationships/hyperlink" Target="https://www.exascaleproject.org/event/kokkos-class-series" TargetMode="External"/><Relationship Id="rId4" Type="http://schemas.openxmlformats.org/officeDocument/2006/relationships/hyperlink" Target="https://bssw.io/blog_posts/performance-portability-and-the-exascale-computing-proje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/>
              <a:t>Anshu</a:t>
            </a:r>
            <a:r>
              <a:rPr lang="en-US" u="sng" dirty="0"/>
              <a:t> Dubey </a:t>
            </a:r>
            <a:r>
              <a:rPr lang="en-US" sz="2000" dirty="0"/>
              <a:t>(she/her)</a:t>
            </a:r>
            <a:br>
              <a:rPr lang="en-US" sz="2000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800"/>
              </a:spcBef>
            </a:pPr>
            <a:endParaRPr lang="en-US" sz="2000" dirty="0"/>
          </a:p>
          <a:p>
            <a:pPr>
              <a:spcBef>
                <a:spcPts val="2800"/>
              </a:spcBef>
            </a:pPr>
            <a:r>
              <a:rPr lang="en-US" sz="2000" dirty="0"/>
              <a:t>Contributors: Anshu Dubey (ANL), Mark C. Miller (LLNL), David </a:t>
            </a:r>
            <a:r>
              <a:rPr lang="en-US" sz="2000" dirty="0" err="1"/>
              <a:t>Bernholdt</a:t>
            </a:r>
            <a:r>
              <a:rPr lang="en-US" sz="2000" dirty="0"/>
              <a:t> (ORNL)</a:t>
            </a:r>
          </a:p>
        </p:txBody>
      </p:sp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85EA-0E8F-C746-87E2-C283B45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Until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14E-9B93-6946-8537-70EC135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117" y="1018902"/>
            <a:ext cx="6128654" cy="444572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Differentiate between slow changing and fast changing components of your code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 the requirements of your infrastructure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separation of concerns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not design with a specific programming model in mind</a:t>
            </a: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E625F0-8661-B242-927D-3DEDAF6941EE}"/>
              </a:ext>
            </a:extLst>
          </p:cNvPr>
          <p:cNvGrpSpPr/>
          <p:nvPr/>
        </p:nvGrpSpPr>
        <p:grpSpPr>
          <a:xfrm>
            <a:off x="335160" y="1491574"/>
            <a:ext cx="4265142" cy="3524330"/>
            <a:chOff x="6979801" y="729343"/>
            <a:chExt cx="4265142" cy="35243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E61B3CA-B8C4-954B-8756-750F2E89C672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8D760F-A90B-6742-B17A-79B869E64504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2866B9-6699-E140-B31C-53F5E7E275F6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A56A22-BD95-E342-9C61-DFB9178284AC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C26C7-A086-F24C-BBFF-98C9F026522E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13AABA-3C16-5C4C-A7C2-06EB4FBE1227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CBD00-14EF-864C-AA09-E3489673AF89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3BF65A61-FD4B-2247-87EB-9F07444B126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8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85EA-0E8F-C746-87E2-C283B45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Paradigm Because of Platform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14E-9B93-6946-8537-70EC135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94" y="2412277"/>
            <a:ext cx="6192188" cy="236055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- do the design principles change?</a:t>
            </a: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FFAC15-3146-0F48-A1DF-001CA1E8EFFC}"/>
              </a:ext>
            </a:extLst>
          </p:cNvPr>
          <p:cNvGrpSpPr/>
          <p:nvPr/>
        </p:nvGrpSpPr>
        <p:grpSpPr>
          <a:xfrm>
            <a:off x="771513" y="1776843"/>
            <a:ext cx="4265142" cy="3524330"/>
            <a:chOff x="6979801" y="729343"/>
            <a:chExt cx="4265142" cy="352433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01180D-7EA9-D54C-B397-289D961112E9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D12DBB-BD94-484F-851E-F518C5A77DCA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3B441B-9ADA-244E-B2EA-833EF337560E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FBA2A4-9FA5-F946-97D3-D88261D17AC9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B2C450-42E8-AB43-8E55-6689A8F4C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472BB-1BD7-EF48-8118-99E3E60FF2B8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933C4-35F9-8D43-9975-3E1BB081DB3F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18DEF38B-DF7D-8D48-878B-AAB3A36AB3A4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78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85EA-0E8F-C746-87E2-C283B45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Paradigm Because of Platform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14E-9B93-6946-8537-70EC135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94" y="2412277"/>
            <a:ext cx="6192188" cy="236055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- do the design principles change?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answer is – not really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details get more involved</a:t>
            </a: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FFAC15-3146-0F48-A1DF-001CA1E8EFFC}"/>
              </a:ext>
            </a:extLst>
          </p:cNvPr>
          <p:cNvGrpSpPr/>
          <p:nvPr/>
        </p:nvGrpSpPr>
        <p:grpSpPr>
          <a:xfrm>
            <a:off x="771513" y="1776843"/>
            <a:ext cx="4265142" cy="3524330"/>
            <a:chOff x="6979801" y="729343"/>
            <a:chExt cx="4265142" cy="352433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01180D-7EA9-D54C-B397-289D961112E9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D12DBB-BD94-484F-851E-F518C5A77DCA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3B441B-9ADA-244E-B2EA-833EF337560E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FBA2A4-9FA5-F946-97D3-D88261D17AC9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B2C450-42E8-AB43-8E55-6689A8F4C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472BB-1BD7-EF48-8118-99E3E60FF2B8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933C4-35F9-8D43-9975-3E1BB081DB3F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18DEF38B-DF7D-8D48-878B-AAB3A36AB3A4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8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06E-0300-0134-BA4C-42AC987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Heterogeneity – Hardware and Software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63B970-4CAD-3AF4-27FD-C3944A8DCB61}"/>
              </a:ext>
            </a:extLst>
          </p:cNvPr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4D259D-3228-1A6B-AE31-99529F338B10}"/>
                </a:ext>
              </a:extLst>
            </p:cNvPr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15D18-792C-3355-901A-414B9877C09E}"/>
                </a:ext>
              </a:extLst>
            </p:cNvPr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44699A-EB4C-93E6-3ADA-08E69F9C2675}"/>
                </a:ext>
              </a:extLst>
            </p:cNvPr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53A741-A69C-1C6B-DF9C-407010D00903}"/>
                </a:ext>
              </a:extLst>
            </p:cNvPr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42531-2594-4194-F23F-F24FFB0F5FD0}"/>
                </a:ext>
              </a:extLst>
            </p:cNvPr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DF762A-136A-966F-FDB3-146AC4D43B85}"/>
                </a:ext>
              </a:extLst>
            </p:cNvPr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D3D740-4F55-4091-E344-48CEE03A275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B96FF5-1512-55B0-B6C4-6FDD8F9E428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422AD8-CE7B-7E17-53C4-F375949A372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99E0E7-83E9-EB7B-40D1-FD63DBA987F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FDCAD5-AF5F-30D8-0807-7566EBEE97DB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5FB72-A93C-5923-686F-91CCCC843046}"/>
              </a:ext>
            </a:extLst>
          </p:cNvPr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922694-8B27-70D3-9306-105C4A28E124}"/>
                </a:ext>
              </a:extLst>
            </p:cNvPr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66604D-1258-7ACE-5D39-367B97F0E66D}"/>
                </a:ext>
              </a:extLst>
            </p:cNvPr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4481C3-7339-AF9B-9886-A28337175E42}"/>
                </a:ext>
              </a:extLst>
            </p:cNvPr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A8A34-90DB-2C05-0DE6-318B64AEE068}"/>
                </a:ext>
              </a:extLst>
            </p:cNvPr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F7BDC4-52BC-B859-6D4B-138A748F8D01}"/>
                </a:ext>
              </a:extLst>
            </p:cNvPr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1CAA27-F048-D798-A332-8BEE54306783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65011F-3CEF-4B73-FF9A-691F0C9DAA0E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83388D-1439-C219-2863-AF85CE75742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70DD79D-4ECA-3CE0-A5B8-B5F14D07B78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BFBFCC6-2545-9DD7-5C75-3518C682027F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07546A4-6528-37CE-91DC-A6DB6BCB9665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D9E77-7171-531A-EEB5-907018158EB0}"/>
              </a:ext>
            </a:extLst>
          </p:cNvPr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9CE47-58CB-BF35-F0BF-D567083E49CD}"/>
              </a:ext>
            </a:extLst>
          </p:cNvPr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481D7CD-B372-F8FB-366C-C4C9548B1125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E710046-982F-53D5-53C7-F560D410440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B2ECE61-0E71-A20B-633F-FCE31A7A6CEA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4AE216B-222E-FF95-A7C3-CB813D3D9775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34FAB50-E75A-18D1-06A6-54237F80EB58}"/>
              </a:ext>
            </a:extLst>
          </p:cNvPr>
          <p:cNvSpPr/>
          <p:nvPr/>
        </p:nvSpPr>
        <p:spPr>
          <a:xfrm>
            <a:off x="5685782" y="2302822"/>
            <a:ext cx="1394181" cy="815546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310F2B-9A5D-0E93-EB71-9FF6CCB8787D}"/>
              </a:ext>
            </a:extLst>
          </p:cNvPr>
          <p:cNvSpPr/>
          <p:nvPr/>
        </p:nvSpPr>
        <p:spPr>
          <a:xfrm>
            <a:off x="4818239" y="5065634"/>
            <a:ext cx="2982717" cy="1137457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70A73B-95B5-E450-B90E-8E8E8C854D62}"/>
              </a:ext>
            </a:extLst>
          </p:cNvPr>
          <p:cNvSpPr/>
          <p:nvPr/>
        </p:nvSpPr>
        <p:spPr>
          <a:xfrm>
            <a:off x="1210763" y="2288893"/>
            <a:ext cx="4479065" cy="815546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81B7F7-D1C8-954E-6078-B1914B032E0A}"/>
              </a:ext>
            </a:extLst>
          </p:cNvPr>
          <p:cNvSpPr txBox="1"/>
          <p:nvPr/>
        </p:nvSpPr>
        <p:spPr>
          <a:xfrm>
            <a:off x="8159831" y="4578520"/>
            <a:ext cx="2727926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This is where maximum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change is likely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D5F671-C3B5-29A1-8B2C-9BCCD193812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4121" y="4920152"/>
            <a:ext cx="535710" cy="36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9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1709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</a:t>
            </a:r>
            <a:r>
              <a:rPr lang="en-US" sz="2000" dirty="0" err="1">
                <a:solidFill>
                  <a:sysClr val="windowText" lastClr="000000"/>
                </a:solidFill>
              </a:rPr>
              <a:t>acceler-ators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</p:spTree>
    <p:extLst>
      <p:ext uri="{BB962C8B-B14F-4D97-AF65-F5344CB8AC3E}">
        <p14:creationId xmlns:p14="http://schemas.microsoft.com/office/powerpoint/2010/main" val="79936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accelero-</a:t>
            </a:r>
            <a:r>
              <a:rPr lang="en-US" sz="2000" dirty="0" err="1">
                <a:solidFill>
                  <a:sysClr val="windowText" lastClr="000000"/>
                </a:solidFill>
              </a:rPr>
              <a:t>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</p:spTree>
    <p:extLst>
      <p:ext uri="{BB962C8B-B14F-4D97-AF65-F5344CB8AC3E}">
        <p14:creationId xmlns:p14="http://schemas.microsoft.com/office/powerpoint/2010/main" val="396070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</a:t>
            </a:r>
            <a:r>
              <a:rPr lang="en-US" sz="2000" dirty="0" err="1">
                <a:solidFill>
                  <a:sysClr val="windowText" lastClr="000000"/>
                </a:solidFill>
              </a:rPr>
              <a:t>acceler-ators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B77FB-F068-0114-5859-756BBECF99A0}"/>
              </a:ext>
            </a:extLst>
          </p:cNvPr>
          <p:cNvSpPr/>
          <p:nvPr/>
        </p:nvSpPr>
        <p:spPr>
          <a:xfrm>
            <a:off x="8496300" y="3067813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Between nodes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D0CFD2D-CCB9-D9ED-1C92-B8E6666F4C73}"/>
              </a:ext>
            </a:extLst>
          </p:cNvPr>
          <p:cNvSpPr/>
          <p:nvPr/>
        </p:nvSpPr>
        <p:spPr>
          <a:xfrm>
            <a:off x="9912956" y="306171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Within node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A5FE85-025E-1C68-9E1F-DEFACBF4628E}"/>
              </a:ext>
            </a:extLst>
          </p:cNvPr>
          <p:cNvSpPr/>
          <p:nvPr/>
        </p:nvSpPr>
        <p:spPr>
          <a:xfrm>
            <a:off x="8496300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 I/O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D2EF94-2D44-D5D0-FA50-1A53D84F3F87}"/>
              </a:ext>
            </a:extLst>
          </p:cNvPr>
          <p:cNvSpPr/>
          <p:nvPr/>
        </p:nvSpPr>
        <p:spPr>
          <a:xfrm>
            <a:off x="9912956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</p:spTree>
    <p:extLst>
      <p:ext uri="{BB962C8B-B14F-4D97-AF65-F5344CB8AC3E}">
        <p14:creationId xmlns:p14="http://schemas.microsoft.com/office/powerpoint/2010/main" val="88422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69FB-1243-4425-52F4-F31F1CA5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Heterogeneity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4665-71CF-4D82-5F1C-1D301AB7783D}"/>
              </a:ext>
            </a:extLst>
          </p:cNvPr>
          <p:cNvSpPr/>
          <p:nvPr/>
        </p:nvSpPr>
        <p:spPr>
          <a:xfrm>
            <a:off x="365760" y="1428750"/>
            <a:ext cx="2782160" cy="12763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84313B-B298-2F20-353C-9E1EE12FB542}"/>
              </a:ext>
            </a:extLst>
          </p:cNvPr>
          <p:cNvSpPr/>
          <p:nvPr/>
        </p:nvSpPr>
        <p:spPr>
          <a:xfrm>
            <a:off x="4480560" y="1428750"/>
            <a:ext cx="2782160" cy="11887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Memory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AC6ECC-C0E0-6552-65E6-EA5C5F2B6ABD}"/>
              </a:ext>
            </a:extLst>
          </p:cNvPr>
          <p:cNvSpPr/>
          <p:nvPr/>
        </p:nvSpPr>
        <p:spPr>
          <a:xfrm>
            <a:off x="8496300" y="1434846"/>
            <a:ext cx="2782160" cy="118872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32770F-CD10-5A59-58B5-F46B8A6CE06B}"/>
              </a:ext>
            </a:extLst>
          </p:cNvPr>
          <p:cNvSpPr/>
          <p:nvPr/>
        </p:nvSpPr>
        <p:spPr>
          <a:xfrm>
            <a:off x="365760" y="3067813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CPU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0C735F-A547-BCF9-AA84-C309D8036CF1}"/>
              </a:ext>
            </a:extLst>
          </p:cNvPr>
          <p:cNvSpPr/>
          <p:nvPr/>
        </p:nvSpPr>
        <p:spPr>
          <a:xfrm>
            <a:off x="1782416" y="306171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GPU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56CB0F-7A1D-1C37-E80F-56FFC584BC0D}"/>
              </a:ext>
            </a:extLst>
          </p:cNvPr>
          <p:cNvSpPr/>
          <p:nvPr/>
        </p:nvSpPr>
        <p:spPr>
          <a:xfrm>
            <a:off x="365760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</a:t>
            </a:r>
            <a:r>
              <a:rPr lang="en-US" sz="2000" dirty="0" err="1">
                <a:solidFill>
                  <a:sysClr val="windowText" lastClr="000000"/>
                </a:solidFill>
              </a:rPr>
              <a:t>acceler-ators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70356-6AC0-5D4F-8681-8FE3C742CD35}"/>
              </a:ext>
            </a:extLst>
          </p:cNvPr>
          <p:cNvSpPr/>
          <p:nvPr/>
        </p:nvSpPr>
        <p:spPr>
          <a:xfrm>
            <a:off x="1782416" y="4227577"/>
            <a:ext cx="1365504" cy="1085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2B9540-94B6-085F-B729-DE0F7013FFA2}"/>
              </a:ext>
            </a:extLst>
          </p:cNvPr>
          <p:cNvSpPr/>
          <p:nvPr/>
        </p:nvSpPr>
        <p:spPr>
          <a:xfrm>
            <a:off x="4480560" y="3067813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Cache </a:t>
            </a:r>
            <a:r>
              <a:rPr lang="en-US" sz="2000" dirty="0" err="1">
                <a:solidFill>
                  <a:sysClr val="windowText" lastClr="000000"/>
                </a:solidFill>
              </a:rPr>
              <a:t>hierar-chy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EEF868-9468-2EF1-46EE-69257AA4D8BB}"/>
              </a:ext>
            </a:extLst>
          </p:cNvPr>
          <p:cNvSpPr/>
          <p:nvPr/>
        </p:nvSpPr>
        <p:spPr>
          <a:xfrm>
            <a:off x="5897216" y="306171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Device memory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A6E10F-F40C-6ABF-1D0E-3184D211172B}"/>
              </a:ext>
            </a:extLst>
          </p:cNvPr>
          <p:cNvSpPr/>
          <p:nvPr/>
        </p:nvSpPr>
        <p:spPr>
          <a:xfrm>
            <a:off x="4480560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ysClr val="windowText" lastClr="000000"/>
                </a:solidFill>
              </a:rPr>
              <a:t>NVram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5A516B-7DAB-DE70-A3CB-ACCB70349EB6}"/>
              </a:ext>
            </a:extLst>
          </p:cNvPr>
          <p:cNvSpPr/>
          <p:nvPr/>
        </p:nvSpPr>
        <p:spPr>
          <a:xfrm>
            <a:off x="5897216" y="4227577"/>
            <a:ext cx="1365504" cy="108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B77FB-F068-0114-5859-756BBECF99A0}"/>
              </a:ext>
            </a:extLst>
          </p:cNvPr>
          <p:cNvSpPr/>
          <p:nvPr/>
        </p:nvSpPr>
        <p:spPr>
          <a:xfrm>
            <a:off x="8496300" y="3067813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Between nodes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D0CFD2D-CCB9-D9ED-1C92-B8E6666F4C73}"/>
              </a:ext>
            </a:extLst>
          </p:cNvPr>
          <p:cNvSpPr/>
          <p:nvPr/>
        </p:nvSpPr>
        <p:spPr>
          <a:xfrm>
            <a:off x="9912956" y="306171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Within node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A5FE85-025E-1C68-9E1F-DEFACBF4628E}"/>
              </a:ext>
            </a:extLst>
          </p:cNvPr>
          <p:cNvSpPr/>
          <p:nvPr/>
        </p:nvSpPr>
        <p:spPr>
          <a:xfrm>
            <a:off x="8496300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With I/O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D2EF94-2D44-D5D0-FA50-1A53D84F3F87}"/>
              </a:ext>
            </a:extLst>
          </p:cNvPr>
          <p:cNvSpPr/>
          <p:nvPr/>
        </p:nvSpPr>
        <p:spPr>
          <a:xfrm>
            <a:off x="9912956" y="4227577"/>
            <a:ext cx="1365504" cy="1085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</a:rPr>
              <a:t>Other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DFC27-87EC-DFA9-9485-9630ECB94A75}"/>
              </a:ext>
            </a:extLst>
          </p:cNvPr>
          <p:cNvSpPr txBox="1"/>
          <p:nvPr/>
        </p:nvSpPr>
        <p:spPr>
          <a:xfrm>
            <a:off x="2676848" y="5527833"/>
            <a:ext cx="78062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And memory access models: unified memory / </a:t>
            </a:r>
            <a:r>
              <a:rPr lang="en-US" dirty="0" err="1"/>
              <a:t>gpu</a:t>
            </a:r>
            <a:r>
              <a:rPr lang="en-US" dirty="0"/>
              <a:t>-direct / explicit transfer </a:t>
            </a:r>
          </a:p>
        </p:txBody>
      </p:sp>
    </p:spTree>
    <p:extLst>
      <p:ext uri="{BB962C8B-B14F-4D97-AF65-F5344CB8AC3E}">
        <p14:creationId xmlns:p14="http://schemas.microsoft.com/office/powerpoint/2010/main" val="384576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688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450592" y="1267396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8506537-DDB1-8448-B43A-3B158F846995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HPC Computational Science Use-case</a:t>
            </a:r>
          </a:p>
        </p:txBody>
      </p:sp>
    </p:spTree>
    <p:extLst>
      <p:ext uri="{BB962C8B-B14F-4D97-AF65-F5344CB8AC3E}">
        <p14:creationId xmlns:p14="http://schemas.microsoft.com/office/powerpoint/2010/main" val="3266215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0534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5009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</a:t>
            </a:r>
            <a:r>
              <a:rPr lang="en-US" sz="2000" dirty="0" err="1">
                <a:solidFill>
                  <a:schemeClr val="bg1"/>
                </a:solidFill>
              </a:rPr>
              <a:t>offnode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B4760-90FA-132B-409F-E983E94F182F}"/>
              </a:ext>
            </a:extLst>
          </p:cNvPr>
          <p:cNvSpPr txBox="1"/>
          <p:nvPr/>
        </p:nvSpPr>
        <p:spPr>
          <a:xfrm>
            <a:off x="6702931" y="3736302"/>
            <a:ext cx="4584204" cy="1846659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So what do we need?</a:t>
            </a:r>
          </a:p>
          <a:p>
            <a:pPr algn="l">
              <a:lnSpc>
                <a:spcPct val="90000"/>
              </a:lnSpc>
            </a:pPr>
            <a:endParaRPr lang="en-US" sz="2400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Abstractions layers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transformation tools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movement orchestrators</a:t>
            </a:r>
          </a:p>
        </p:txBody>
      </p:sp>
    </p:spTree>
    <p:extLst>
      <p:ext uri="{BB962C8B-B14F-4D97-AF65-F5344CB8AC3E}">
        <p14:creationId xmlns:p14="http://schemas.microsoft.com/office/powerpoint/2010/main" val="182141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111B62-9139-BD45-973A-64F08EA0ADA8}"/>
              </a:ext>
            </a:extLst>
          </p:cNvPr>
          <p:cNvSpPr/>
          <p:nvPr/>
        </p:nvSpPr>
        <p:spPr>
          <a:xfrm>
            <a:off x="743983" y="1609343"/>
            <a:ext cx="10700856" cy="21336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Same algorithm different data layouts or operation sequence: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way to let compiler know that ”this” expression can be specialized in many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specializations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done with template meta-programming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Unification of Computational Expressions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743984" y="4059935"/>
            <a:ext cx="10700856" cy="1450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challenging if algorithms need to be fundamentally different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for 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5331203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Make the same code work on different devices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8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Moving Work and Data to the Target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5AC1FE-958A-777B-BE12-70917764B9EB}"/>
              </a:ext>
            </a:extLst>
          </p:cNvPr>
          <p:cNvSpPr/>
          <p:nvPr/>
        </p:nvSpPr>
        <p:spPr>
          <a:xfrm>
            <a:off x="597680" y="1660614"/>
            <a:ext cx="10700856" cy="1450849"/>
          </a:xfrm>
          <a:prstGeom prst="roundRect">
            <a:avLst/>
          </a:prstGeom>
          <a:solidFill>
            <a:srgbClr val="A952EE">
              <a:alpha val="62966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Hierarchy in domain decomposition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memory model at node level – still very prevalent, likely to remain so for a 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done with PGAS models – shared with locality being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4BBA-B419-381E-1B10-23CBCA34DE94}"/>
              </a:ext>
            </a:extLst>
          </p:cNvPr>
          <p:cNvSpPr txBox="1"/>
          <p:nvPr/>
        </p:nvSpPr>
        <p:spPr>
          <a:xfrm>
            <a:off x="2928562" y="977350"/>
            <a:ext cx="2650982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Parallelization Models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97680" y="3257480"/>
            <a:ext cx="10700856" cy="2623170"/>
          </a:xfrm>
          <a:prstGeom prst="roundRect">
            <a:avLst/>
          </a:prstGeom>
          <a:solidFill>
            <a:srgbClr val="EEC8F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Assigning work within the node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“Parallel For” or directives with  unified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Directives or specific programming model for explicit data movement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More complex data orchestration system for asynchronous computation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based 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5082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8D93B1-0986-1B42-AE45-B531323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229403"/>
            <a:ext cx="11372473" cy="914400"/>
          </a:xfrm>
        </p:spPr>
        <p:txBody>
          <a:bodyPr/>
          <a:lstStyle/>
          <a:p>
            <a:r>
              <a:rPr lang="en-US" dirty="0"/>
              <a:t>Underlying Ideas: Mapping Work to Targets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18C10-22F9-DE1F-1A8C-F236C60F9659}"/>
              </a:ext>
            </a:extLst>
          </p:cNvPr>
          <p:cNvSpPr/>
          <p:nvPr/>
        </p:nvSpPr>
        <p:spPr>
          <a:xfrm>
            <a:off x="579392" y="959137"/>
            <a:ext cx="10700856" cy="3320919"/>
          </a:xfrm>
          <a:prstGeom prst="roundRect">
            <a:avLst/>
          </a:prstGeom>
          <a:solidFill>
            <a:srgbClr val="0070C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This is how many abstraction layers work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structure of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map between algorithms and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Infer the data movements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Map computations to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are specified either through constructs or pragmas</a:t>
            </a:r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94EF6-4771-DB83-B9DD-4A338ABCF8E4}"/>
              </a:ext>
            </a:extLst>
          </p:cNvPr>
          <p:cNvSpPr/>
          <p:nvPr/>
        </p:nvSpPr>
        <p:spPr>
          <a:xfrm>
            <a:off x="2434780" y="4609699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957D32-6340-7CCA-E204-70855E162224}"/>
              </a:ext>
            </a:extLst>
          </p:cNvPr>
          <p:cNvSpPr/>
          <p:nvPr/>
        </p:nvSpPr>
        <p:spPr>
          <a:xfrm>
            <a:off x="579392" y="4609699"/>
            <a:ext cx="10700856" cy="1035198"/>
          </a:xfrm>
          <a:prstGeom prst="roundRect">
            <a:avLst/>
          </a:prstGeom>
          <a:solidFill>
            <a:srgbClr val="00B0F0">
              <a:alpha val="42147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It can also be the end user who figures out the mapping</a:t>
            </a:r>
          </a:p>
          <a:p>
            <a:r>
              <a:rPr lang="en-US" sz="2000" b="1" dirty="0"/>
              <a:t>In either case performance depends upon how well the mapping is done</a:t>
            </a:r>
            <a:r>
              <a:rPr lang="en-US" sz="2000" dirty="0"/>
              <a:t> 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40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321579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426456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</p:spTree>
    <p:extLst>
      <p:ext uri="{BB962C8B-B14F-4D97-AF65-F5344CB8AC3E}">
        <p14:creationId xmlns:p14="http://schemas.microsoft.com/office/powerpoint/2010/main" val="33019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: Example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F4EA3B-2D5D-C05D-E165-FA8F8EF12B71}"/>
              </a:ext>
            </a:extLst>
          </p:cNvPr>
          <p:cNvSpPr/>
          <p:nvPr/>
        </p:nvSpPr>
        <p:spPr>
          <a:xfrm>
            <a:off x="6130988" y="3874008"/>
            <a:ext cx="5266944" cy="22204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Composability in the source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toolset of each mechanism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Independent tool sets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17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450592" y="1267396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8506537-DDB1-8448-B43A-3B158F846995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HPC Computational Science Use-case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FEECD-EE88-E040-895C-0240D635E635}"/>
              </a:ext>
            </a:extLst>
          </p:cNvPr>
          <p:cNvGrpSpPr/>
          <p:nvPr/>
        </p:nvGrpSpPr>
        <p:grpSpPr>
          <a:xfrm>
            <a:off x="6979801" y="729343"/>
            <a:ext cx="4265142" cy="3524330"/>
            <a:chOff x="6979801" y="729343"/>
            <a:chExt cx="4265142" cy="35243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C943FE-45EB-EF4A-A9C9-DBCCA64BE107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4B5B6-D325-DA4A-9BFD-BCFD54BA1E1E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803AAA-CB4F-1144-8B15-F5B2C8FB7A51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B8E5A-6747-6840-9AB5-298CEE998CFB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944214-B922-DE4E-8201-F097C1607D13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CC992-F868-F041-8AF1-1C98255A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10778-614C-0842-B0F5-17C22D27A489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FBECCC-FDD4-DE4B-A88C-B7AF2B546EAE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6032F769-EB60-3346-ADD9-4B2D1BB53B9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46DD6B-4509-764A-AE45-5F142DE3C708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F0879347-097A-CF4B-B62B-6EAB93ABA995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165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4345C-9FD3-574F-AE9E-15E8A49D5331}"/>
              </a:ext>
            </a:extLst>
          </p:cNvPr>
          <p:cNvGrpSpPr/>
          <p:nvPr/>
        </p:nvGrpSpPr>
        <p:grpSpPr>
          <a:xfrm>
            <a:off x="1209919" y="1385579"/>
            <a:ext cx="9961676" cy="4695278"/>
            <a:chOff x="-2" y="-1"/>
            <a:chExt cx="11291950" cy="5739950"/>
          </a:xfrm>
        </p:grpSpPr>
        <p:grpSp>
          <p:nvGrpSpPr>
            <p:cNvPr id="5" name="Rectangle 4">
              <a:extLst>
                <a:ext uri="{FF2B5EF4-FFF2-40B4-BE49-F238E27FC236}">
                  <a16:creationId xmlns:a16="http://schemas.microsoft.com/office/drawing/2014/main" id="{5C98D8B6-DEE9-7C43-90D5-D7BF06E64B3B}"/>
                </a:ext>
              </a:extLst>
            </p:cNvPr>
            <p:cNvGrpSpPr/>
            <p:nvPr/>
          </p:nvGrpSpPr>
          <p:grpSpPr>
            <a:xfrm>
              <a:off x="21409" y="3039218"/>
              <a:ext cx="2730535" cy="1171100"/>
              <a:chOff x="0" y="-1"/>
              <a:chExt cx="2730533" cy="1171099"/>
            </a:xfrm>
          </p:grpSpPr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EADA70C0-658E-CA4A-9CC9-F264BDB96DC4}"/>
                  </a:ext>
                </a:extLst>
              </p:cNvPr>
              <p:cNvSpPr/>
              <p:nvPr/>
            </p:nvSpPr>
            <p:spPr>
              <a:xfrm>
                <a:off x="0" y="-1"/>
                <a:ext cx="273053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9" name="Library of templates for time-stepping">
                <a:extLst>
                  <a:ext uri="{FF2B5EF4-FFF2-40B4-BE49-F238E27FC236}">
                    <a16:creationId xmlns:a16="http://schemas.microsoft.com/office/drawing/2014/main" id="{8C756D37-6ACE-AF40-811E-B965C3780E12}"/>
                  </a:ext>
                </a:extLst>
              </p:cNvPr>
              <p:cNvSpPr txBox="1"/>
              <p:nvPr/>
            </p:nvSpPr>
            <p:spPr>
              <a:xfrm>
                <a:off x="58420" y="289126"/>
                <a:ext cx="2613695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templates for time-stepping </a:t>
                </a:r>
              </a:p>
            </p:txBody>
          </p:sp>
        </p:grpSp>
        <p:grpSp>
          <p:nvGrpSpPr>
            <p:cNvPr id="6" name="Rectangle 5">
              <a:extLst>
                <a:ext uri="{FF2B5EF4-FFF2-40B4-BE49-F238E27FC236}">
                  <a16:creationId xmlns:a16="http://schemas.microsoft.com/office/drawing/2014/main" id="{BE7BD37B-58B7-0841-82B0-45DC89CB5C3F}"/>
                </a:ext>
              </a:extLst>
            </p:cNvPr>
            <p:cNvGrpSpPr/>
            <p:nvPr/>
          </p:nvGrpSpPr>
          <p:grpSpPr>
            <a:xfrm>
              <a:off x="3066198" y="0"/>
              <a:ext cx="568872" cy="2361716"/>
              <a:chOff x="-1" y="0"/>
              <a:chExt cx="568871" cy="2361714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F8640EEC-9E6A-1A43-B394-26A1F3BB6BD8}"/>
                  </a:ext>
                </a:extLst>
              </p:cNvPr>
              <p:cNvSpPr/>
              <p:nvPr/>
            </p:nvSpPr>
            <p:spPr>
              <a:xfrm>
                <a:off x="-1" y="0"/>
                <a:ext cx="568871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7" name="Configurator">
                <a:extLst>
                  <a:ext uri="{FF2B5EF4-FFF2-40B4-BE49-F238E27FC236}">
                    <a16:creationId xmlns:a16="http://schemas.microsoft.com/office/drawing/2014/main" id="{B6110DB6-CC56-6947-A4D4-D1D773C4761E}"/>
                  </a:ext>
                </a:extLst>
              </p:cNvPr>
              <p:cNvSpPr txBox="1"/>
              <p:nvPr/>
            </p:nvSpPr>
            <p:spPr>
              <a:xfrm rot="16200000">
                <a:off x="-838003" y="1023789"/>
                <a:ext cx="2244875" cy="314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Optimizer</a:t>
                </a:r>
                <a:r>
                  <a:rPr sz="1351" dirty="0"/>
                  <a:t> </a:t>
                </a:r>
              </a:p>
            </p:txBody>
          </p:sp>
        </p:grpSp>
        <p:grpSp>
          <p:nvGrpSpPr>
            <p:cNvPr id="7" name="Rectangle 6">
              <a:extLst>
                <a:ext uri="{FF2B5EF4-FFF2-40B4-BE49-F238E27FC236}">
                  <a16:creationId xmlns:a16="http://schemas.microsoft.com/office/drawing/2014/main" id="{45E05B79-2FDE-1849-92EA-3187A00C3997}"/>
                </a:ext>
              </a:extLst>
            </p:cNvPr>
            <p:cNvGrpSpPr/>
            <p:nvPr/>
          </p:nvGrpSpPr>
          <p:grpSpPr>
            <a:xfrm>
              <a:off x="3967514" y="0"/>
              <a:ext cx="1179793" cy="2361716"/>
              <a:chOff x="0" y="0"/>
              <a:chExt cx="1179791" cy="2361715"/>
            </a:xfrm>
          </p:grpSpPr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CC413C79-E08E-1B48-A5E2-7D69138E33A8}"/>
                  </a:ext>
                </a:extLst>
              </p:cNvPr>
              <p:cNvSpPr/>
              <p:nvPr/>
            </p:nvSpPr>
            <p:spPr>
              <a:xfrm>
                <a:off x="0" y="0"/>
                <a:ext cx="1179791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5" name="Keyed code for target device">
                <a:extLst>
                  <a:ext uri="{FF2B5EF4-FFF2-40B4-BE49-F238E27FC236}">
                    <a16:creationId xmlns:a16="http://schemas.microsoft.com/office/drawing/2014/main" id="{85B68DC9-C89E-8C49-806B-1F9001F26CED}"/>
                  </a:ext>
                </a:extLst>
              </p:cNvPr>
              <p:cNvSpPr txBox="1"/>
              <p:nvPr/>
            </p:nvSpPr>
            <p:spPr>
              <a:xfrm>
                <a:off x="58420" y="757402"/>
                <a:ext cx="1062950" cy="8469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 code for target device</a:t>
                </a:r>
              </a:p>
            </p:txBody>
          </p:sp>
        </p:grpSp>
        <p:grpSp>
          <p:nvGrpSpPr>
            <p:cNvPr id="8" name="Rectangle 7">
              <a:extLst>
                <a:ext uri="{FF2B5EF4-FFF2-40B4-BE49-F238E27FC236}">
                  <a16:creationId xmlns:a16="http://schemas.microsoft.com/office/drawing/2014/main" id="{22053E60-070C-B94B-B7BA-2ACA1F773769}"/>
                </a:ext>
              </a:extLst>
            </p:cNvPr>
            <p:cNvGrpSpPr/>
            <p:nvPr/>
          </p:nvGrpSpPr>
          <p:grpSpPr>
            <a:xfrm>
              <a:off x="21409" y="0"/>
              <a:ext cx="2712347" cy="1306531"/>
              <a:chOff x="-1" y="0"/>
              <a:chExt cx="2712346" cy="1306529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F137F59A-B912-0943-A693-2AA01F1CD8FF}"/>
                  </a:ext>
                </a:extLst>
              </p:cNvPr>
              <p:cNvSpPr/>
              <p:nvPr/>
            </p:nvSpPr>
            <p:spPr>
              <a:xfrm>
                <a:off x="-1" y="0"/>
                <a:ext cx="2712346" cy="13065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3" name="Static physics code…">
                <a:extLst>
                  <a:ext uri="{FF2B5EF4-FFF2-40B4-BE49-F238E27FC236}">
                    <a16:creationId xmlns:a16="http://schemas.microsoft.com/office/drawing/2014/main" id="{1B0E05CA-B3C2-AE49-AB27-271AAC1BFC90}"/>
                  </a:ext>
                </a:extLst>
              </p:cNvPr>
              <p:cNvSpPr txBox="1"/>
              <p:nvPr/>
            </p:nvSpPr>
            <p:spPr>
              <a:xfrm>
                <a:off x="58419" y="102780"/>
                <a:ext cx="2595507" cy="110097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>
                  <a:defRPr b="1"/>
                </a:pPr>
                <a:r>
                  <a:rPr sz="1351" dirty="0"/>
                  <a:t>Static physics code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Encoded with </a:t>
                </a:r>
                <a:r>
                  <a:rPr lang="en-US" sz="1351" dirty="0"/>
                  <a:t>macros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marL="214477" indent="-214477">
                  <a:buSzPct val="100000"/>
                  <a:buFont typeface="Arial"/>
                  <a:buChar char="•"/>
                </a:pPr>
                <a:r>
                  <a:rPr sz="1351" dirty="0"/>
                  <a:t>Including optimization hints as directives</a:t>
                </a:r>
              </a:p>
            </p:txBody>
          </p:sp>
        </p:grpSp>
        <p:grpSp>
          <p:nvGrpSpPr>
            <p:cNvPr id="9" name="Rectangle 8">
              <a:extLst>
                <a:ext uri="{FF2B5EF4-FFF2-40B4-BE49-F238E27FC236}">
                  <a16:creationId xmlns:a16="http://schemas.microsoft.com/office/drawing/2014/main" id="{E7BF3B62-240B-B349-8CEF-ECCAB60B4405}"/>
                </a:ext>
              </a:extLst>
            </p:cNvPr>
            <p:cNvGrpSpPr/>
            <p:nvPr/>
          </p:nvGrpSpPr>
          <p:grpSpPr>
            <a:xfrm>
              <a:off x="-2" y="1577638"/>
              <a:ext cx="2733756" cy="1190475"/>
              <a:chOff x="-1" y="-1"/>
              <a:chExt cx="2733755" cy="1190474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029AB53-5D63-3A47-890D-95EC92993380}"/>
                  </a:ext>
                </a:extLst>
              </p:cNvPr>
              <p:cNvSpPr/>
              <p:nvPr/>
            </p:nvSpPr>
            <p:spPr>
              <a:xfrm>
                <a:off x="-1" y="-1"/>
                <a:ext cx="2733755" cy="1190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61" name="Platform specific information">
                <a:extLst>
                  <a:ext uri="{FF2B5EF4-FFF2-40B4-BE49-F238E27FC236}">
                    <a16:creationId xmlns:a16="http://schemas.microsoft.com/office/drawing/2014/main" id="{773B971F-E59D-BF48-8A43-105EF1A90DCA}"/>
                  </a:ext>
                </a:extLst>
              </p:cNvPr>
              <p:cNvSpPr txBox="1"/>
              <p:nvPr/>
            </p:nvSpPr>
            <p:spPr>
              <a:xfrm>
                <a:off x="58419" y="425844"/>
                <a:ext cx="2616916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Platform specific information</a:t>
                </a:r>
              </a:p>
            </p:txBody>
          </p:sp>
        </p:grpSp>
        <p:grpSp>
          <p:nvGrpSpPr>
            <p:cNvPr id="10" name="Rectangle 9">
              <a:extLst>
                <a:ext uri="{FF2B5EF4-FFF2-40B4-BE49-F238E27FC236}">
                  <a16:creationId xmlns:a16="http://schemas.microsoft.com/office/drawing/2014/main" id="{7739EF9C-B482-5945-B2BD-BF42A8FA63EC}"/>
                </a:ext>
              </a:extLst>
            </p:cNvPr>
            <p:cNvGrpSpPr/>
            <p:nvPr/>
          </p:nvGrpSpPr>
          <p:grpSpPr>
            <a:xfrm>
              <a:off x="3899959" y="3231179"/>
              <a:ext cx="1247347" cy="2361717"/>
              <a:chOff x="0" y="0"/>
              <a:chExt cx="1247345" cy="2361715"/>
            </a:xfrm>
          </p:grpSpPr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32225D52-6F36-E148-9F3D-D78B388890B8}"/>
                  </a:ext>
                </a:extLst>
              </p:cNvPr>
              <p:cNvSpPr/>
              <p:nvPr/>
            </p:nvSpPr>
            <p:spPr>
              <a:xfrm>
                <a:off x="0" y="0"/>
                <a:ext cx="1247345" cy="236171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9" name="Recipe for control flow in time…">
                <a:extLst>
                  <a:ext uri="{FF2B5EF4-FFF2-40B4-BE49-F238E27FC236}">
                    <a16:creationId xmlns:a16="http://schemas.microsoft.com/office/drawing/2014/main" id="{0D00E2D4-94E3-9A43-82A2-469A1B871BB4}"/>
                  </a:ext>
                </a:extLst>
              </p:cNvPr>
              <p:cNvSpPr txBox="1"/>
              <p:nvPr/>
            </p:nvSpPr>
            <p:spPr>
              <a:xfrm>
                <a:off x="58420" y="630370"/>
                <a:ext cx="1130504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/>
                <a:r>
                  <a:rPr sz="1351" dirty="0"/>
                  <a:t>Recipe for control flow in time</a:t>
                </a:r>
                <a:endParaRPr sz="135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sz="1351" dirty="0"/>
                  <a:t>stepping</a:t>
                </a:r>
              </a:p>
            </p:txBody>
          </p:sp>
        </p:grpSp>
        <p:grpSp>
          <p:nvGrpSpPr>
            <p:cNvPr id="11" name="Rectangle 10">
              <a:extLst>
                <a:ext uri="{FF2B5EF4-FFF2-40B4-BE49-F238E27FC236}">
                  <a16:creationId xmlns:a16="http://schemas.microsoft.com/office/drawing/2014/main" id="{0A51348D-7D20-B544-80EE-56D139F46E12}"/>
                </a:ext>
              </a:extLst>
            </p:cNvPr>
            <p:cNvGrpSpPr/>
            <p:nvPr/>
          </p:nvGrpSpPr>
          <p:grpSpPr>
            <a:xfrm>
              <a:off x="5472954" y="3231178"/>
              <a:ext cx="589762" cy="2361719"/>
              <a:chOff x="0" y="-1"/>
              <a:chExt cx="589760" cy="2361718"/>
            </a:xfrm>
          </p:grpSpPr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11CF896D-2B3C-B745-931D-6974CA49CA64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7" name="Recipe translator">
                <a:extLst>
                  <a:ext uri="{FF2B5EF4-FFF2-40B4-BE49-F238E27FC236}">
                    <a16:creationId xmlns:a16="http://schemas.microsoft.com/office/drawing/2014/main" id="{9CEF4420-D076-6740-83E4-8046D6EF41C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Recipe translator</a:t>
                </a:r>
              </a:p>
            </p:txBody>
          </p:sp>
        </p:grpSp>
        <p:grpSp>
          <p:nvGrpSpPr>
            <p:cNvPr id="12" name="Rectangle 11">
              <a:extLst>
                <a:ext uri="{FF2B5EF4-FFF2-40B4-BE49-F238E27FC236}">
                  <a16:creationId xmlns:a16="http://schemas.microsoft.com/office/drawing/2014/main" id="{A76CB0B7-A24D-144D-9A35-58889B5CFC77}"/>
                </a:ext>
              </a:extLst>
            </p:cNvPr>
            <p:cNvGrpSpPr/>
            <p:nvPr/>
          </p:nvGrpSpPr>
          <p:grpSpPr>
            <a:xfrm>
              <a:off x="6534944" y="3231178"/>
              <a:ext cx="1179795" cy="2373484"/>
              <a:chOff x="-1" y="-1"/>
              <a:chExt cx="1179794" cy="237348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5FF6621B-0DAF-9C40-91A1-361487573AE8}"/>
                  </a:ext>
                </a:extLst>
              </p:cNvPr>
              <p:cNvSpPr/>
              <p:nvPr/>
            </p:nvSpPr>
            <p:spPr>
              <a:xfrm>
                <a:off x="-1" y="-1"/>
                <a:ext cx="1179794" cy="23734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5" name="Source code for time…">
                <a:extLst>
                  <a:ext uri="{FF2B5EF4-FFF2-40B4-BE49-F238E27FC236}">
                    <a16:creationId xmlns:a16="http://schemas.microsoft.com/office/drawing/2014/main" id="{E03E5F16-F717-8C49-83F0-2F4D6FE43D3C}"/>
                  </a:ext>
                </a:extLst>
              </p:cNvPr>
              <p:cNvSpPr txBox="1"/>
              <p:nvPr/>
            </p:nvSpPr>
            <p:spPr>
              <a:xfrm>
                <a:off x="58419" y="255160"/>
                <a:ext cx="1062956" cy="18631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Source code for time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sz="1351" dirty="0"/>
                  <a:t>stepping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a</a:t>
                </a:r>
                <a:r>
                  <a:rPr sz="1351" dirty="0"/>
                  <a:t>nd </a:t>
                </a:r>
              </a:p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351" dirty="0"/>
                  <a:t>r</a:t>
                </a:r>
                <a:r>
                  <a:rPr sz="1351" dirty="0"/>
                  <a:t>untime pipeline</a:t>
                </a:r>
              </a:p>
            </p:txBody>
          </p:sp>
        </p:grpSp>
        <p:grpSp>
          <p:nvGrpSpPr>
            <p:cNvPr id="13" name="Rectangle 12">
              <a:extLst>
                <a:ext uri="{FF2B5EF4-FFF2-40B4-BE49-F238E27FC236}">
                  <a16:creationId xmlns:a16="http://schemas.microsoft.com/office/drawing/2014/main" id="{0FAB36EC-C3C2-894D-80DB-19BD6A4A829F}"/>
                </a:ext>
              </a:extLst>
            </p:cNvPr>
            <p:cNvGrpSpPr/>
            <p:nvPr/>
          </p:nvGrpSpPr>
          <p:grpSpPr>
            <a:xfrm>
              <a:off x="21409" y="4470184"/>
              <a:ext cx="2712345" cy="1171100"/>
              <a:chOff x="0" y="-1"/>
              <a:chExt cx="2712343" cy="1171099"/>
            </a:xfrm>
          </p:grpSpPr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72635198-8F5D-504C-B591-1D3027D68478}"/>
                  </a:ext>
                </a:extLst>
              </p:cNvPr>
              <p:cNvSpPr/>
              <p:nvPr/>
            </p:nvSpPr>
            <p:spPr>
              <a:xfrm>
                <a:off x="0" y="-1"/>
                <a:ext cx="2712343" cy="11710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3" name="Library of runtime configurations">
                <a:extLst>
                  <a:ext uri="{FF2B5EF4-FFF2-40B4-BE49-F238E27FC236}">
                    <a16:creationId xmlns:a16="http://schemas.microsoft.com/office/drawing/2014/main" id="{A84E478A-9800-B949-A595-E08022910DBC}"/>
                  </a:ext>
                </a:extLst>
              </p:cNvPr>
              <p:cNvSpPr txBox="1"/>
              <p:nvPr/>
            </p:nvSpPr>
            <p:spPr>
              <a:xfrm>
                <a:off x="58420" y="289124"/>
                <a:ext cx="2595504" cy="59284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Library of runtime configurations</a:t>
                </a:r>
              </a:p>
            </p:txBody>
          </p:sp>
        </p:grpSp>
        <p:grpSp>
          <p:nvGrpSpPr>
            <p:cNvPr id="14" name="Rectangle 13">
              <a:extLst>
                <a:ext uri="{FF2B5EF4-FFF2-40B4-BE49-F238E27FC236}">
                  <a16:creationId xmlns:a16="http://schemas.microsoft.com/office/drawing/2014/main" id="{DFE8AD76-2E0E-9D4A-A46F-20789D67F248}"/>
                </a:ext>
              </a:extLst>
            </p:cNvPr>
            <p:cNvGrpSpPr/>
            <p:nvPr/>
          </p:nvGrpSpPr>
          <p:grpSpPr>
            <a:xfrm>
              <a:off x="5479750" y="11764"/>
              <a:ext cx="589762" cy="2361719"/>
              <a:chOff x="0" y="-1"/>
              <a:chExt cx="589760" cy="236171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5CB3395B-0899-A748-8E64-9F4E3FC38880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2361718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51" name="translator">
                <a:extLst>
                  <a:ext uri="{FF2B5EF4-FFF2-40B4-BE49-F238E27FC236}">
                    <a16:creationId xmlns:a16="http://schemas.microsoft.com/office/drawing/2014/main" id="{A0896222-9EC6-9842-A630-F02FA564F0B2}"/>
                  </a:ext>
                </a:extLst>
              </p:cNvPr>
              <p:cNvSpPr txBox="1"/>
              <p:nvPr/>
            </p:nvSpPr>
            <p:spPr>
              <a:xfrm rot="16200000">
                <a:off x="-827559" y="1023791"/>
                <a:ext cx="2244879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1351" dirty="0"/>
                  <a:t>T</a:t>
                </a:r>
                <a:r>
                  <a:rPr sz="1351" dirty="0"/>
                  <a:t>ranslator</a:t>
                </a:r>
              </a:p>
            </p:txBody>
          </p:sp>
        </p:grpSp>
        <p:grpSp>
          <p:nvGrpSpPr>
            <p:cNvPr id="15" name="Rectangle 14">
              <a:extLst>
                <a:ext uri="{FF2B5EF4-FFF2-40B4-BE49-F238E27FC236}">
                  <a16:creationId xmlns:a16="http://schemas.microsoft.com/office/drawing/2014/main" id="{BF5014D2-F011-0849-979E-80C61980620A}"/>
                </a:ext>
              </a:extLst>
            </p:cNvPr>
            <p:cNvGrpSpPr/>
            <p:nvPr/>
          </p:nvGrpSpPr>
          <p:grpSpPr>
            <a:xfrm>
              <a:off x="6534947" y="-1"/>
              <a:ext cx="1179793" cy="2373483"/>
              <a:chOff x="0" y="-1"/>
              <a:chExt cx="1179791" cy="2373482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5DB6F89-71BD-2948-9773-A5DDBEF871E3}"/>
                  </a:ext>
                </a:extLst>
              </p:cNvPr>
              <p:cNvSpPr/>
              <p:nvPr/>
            </p:nvSpPr>
            <p:spPr>
              <a:xfrm>
                <a:off x="0" y="-1"/>
                <a:ext cx="1179791" cy="23734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9" name="Source code for physics operators">
                <a:extLst>
                  <a:ext uri="{FF2B5EF4-FFF2-40B4-BE49-F238E27FC236}">
                    <a16:creationId xmlns:a16="http://schemas.microsoft.com/office/drawing/2014/main" id="{3A692CEB-474F-CC4D-B6DF-AEE53F33174B}"/>
                  </a:ext>
                </a:extLst>
              </p:cNvPr>
              <p:cNvSpPr txBox="1"/>
              <p:nvPr/>
            </p:nvSpPr>
            <p:spPr>
              <a:xfrm>
                <a:off x="58420" y="636254"/>
                <a:ext cx="1062950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Source code for physics operators</a:t>
                </a:r>
              </a:p>
            </p:txBody>
          </p:sp>
        </p:grpSp>
        <p:grpSp>
          <p:nvGrpSpPr>
            <p:cNvPr id="16" name="Rectangle 15">
              <a:extLst>
                <a:ext uri="{FF2B5EF4-FFF2-40B4-BE49-F238E27FC236}">
                  <a16:creationId xmlns:a16="http://schemas.microsoft.com/office/drawing/2014/main" id="{ABC54C09-2984-5940-AACE-0662A634CC3F}"/>
                </a:ext>
              </a:extLst>
            </p:cNvPr>
            <p:cNvGrpSpPr/>
            <p:nvPr/>
          </p:nvGrpSpPr>
          <p:grpSpPr>
            <a:xfrm>
              <a:off x="3041516" y="3231179"/>
              <a:ext cx="593554" cy="2361716"/>
              <a:chOff x="0" y="0"/>
              <a:chExt cx="593552" cy="2361714"/>
            </a:xfrm>
          </p:grpSpPr>
          <p:sp>
            <p:nvSpPr>
              <p:cNvPr id="46" name="Rectangle">
                <a:extLst>
                  <a:ext uri="{FF2B5EF4-FFF2-40B4-BE49-F238E27FC236}">
                    <a16:creationId xmlns:a16="http://schemas.microsoft.com/office/drawing/2014/main" id="{A1CCF214-2225-9749-AE73-8A08ECA8B4B0}"/>
                  </a:ext>
                </a:extLst>
              </p:cNvPr>
              <p:cNvSpPr/>
              <p:nvPr/>
            </p:nvSpPr>
            <p:spPr>
              <a:xfrm>
                <a:off x="0" y="0"/>
                <a:ext cx="593552" cy="2361714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7" name="Human in the loop">
                <a:extLst>
                  <a:ext uri="{FF2B5EF4-FFF2-40B4-BE49-F238E27FC236}">
                    <a16:creationId xmlns:a16="http://schemas.microsoft.com/office/drawing/2014/main" id="{9F0A97E1-1C39-C547-BA44-8AB2F4B5FE2D}"/>
                  </a:ext>
                </a:extLst>
              </p:cNvPr>
              <p:cNvSpPr txBox="1"/>
              <p:nvPr/>
            </p:nvSpPr>
            <p:spPr>
              <a:xfrm rot="16200000">
                <a:off x="-825661" y="1023791"/>
                <a:ext cx="2244875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/>
                  <a:t>Human in the loop</a:t>
                </a:r>
              </a:p>
            </p:txBody>
          </p:sp>
        </p:grpSp>
        <p:sp>
          <p:nvSpPr>
            <p:cNvPr id="17" name="Straight Arrow Connector 16">
              <a:extLst>
                <a:ext uri="{FF2B5EF4-FFF2-40B4-BE49-F238E27FC236}">
                  <a16:creationId xmlns:a16="http://schemas.microsoft.com/office/drawing/2014/main" id="{27587CEB-C0A5-594E-8510-160B1CA67CD6}"/>
                </a:ext>
              </a:extLst>
            </p:cNvPr>
            <p:cNvSpPr/>
            <p:nvPr/>
          </p:nvSpPr>
          <p:spPr>
            <a:xfrm>
              <a:off x="2733755" y="653266"/>
              <a:ext cx="332445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8" name="Straight Arrow Connector 17">
              <a:extLst>
                <a:ext uri="{FF2B5EF4-FFF2-40B4-BE49-F238E27FC236}">
                  <a16:creationId xmlns:a16="http://schemas.microsoft.com/office/drawing/2014/main" id="{14DCD9D0-78BA-A442-887E-6D36A6E92DE0}"/>
                </a:ext>
              </a:extLst>
            </p:cNvPr>
            <p:cNvSpPr/>
            <p:nvPr/>
          </p:nvSpPr>
          <p:spPr>
            <a:xfrm>
              <a:off x="2733753" y="2160918"/>
              <a:ext cx="307763" cy="46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19" name="Elbow Connector 18">
              <a:extLst>
                <a:ext uri="{FF2B5EF4-FFF2-40B4-BE49-F238E27FC236}">
                  <a16:creationId xmlns:a16="http://schemas.microsoft.com/office/drawing/2014/main" id="{8CE47963-1F86-A94F-A9BC-92F57D212F8A}"/>
                </a:ext>
              </a:extLst>
            </p:cNvPr>
            <p:cNvSpPr/>
            <p:nvPr/>
          </p:nvSpPr>
          <p:spPr>
            <a:xfrm rot="16200000" flipH="1">
              <a:off x="2648009" y="2540896"/>
              <a:ext cx="776027" cy="6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15" y="0"/>
                  </a:lnTo>
                  <a:lnTo>
                    <a:pt x="815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endParaRPr sz="1351"/>
            </a:p>
          </p:txBody>
        </p:sp>
        <p:sp>
          <p:nvSpPr>
            <p:cNvPr id="20" name="Straight Arrow Connector 19">
              <a:extLst>
                <a:ext uri="{FF2B5EF4-FFF2-40B4-BE49-F238E27FC236}">
                  <a16:creationId xmlns:a16="http://schemas.microsoft.com/office/drawing/2014/main" id="{95BCA8FA-9C73-9845-9AEA-149879AA4D32}"/>
                </a:ext>
              </a:extLst>
            </p:cNvPr>
            <p:cNvSpPr/>
            <p:nvPr/>
          </p:nvSpPr>
          <p:spPr>
            <a:xfrm flipV="1">
              <a:off x="2751943" y="3623414"/>
              <a:ext cx="314257" cy="13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1" name="Straight Arrow Connector 20">
              <a:extLst>
                <a:ext uri="{FF2B5EF4-FFF2-40B4-BE49-F238E27FC236}">
                  <a16:creationId xmlns:a16="http://schemas.microsoft.com/office/drawing/2014/main" id="{41CBEFA0-A5D7-0D4C-93B8-5316CF5BD445}"/>
                </a:ext>
              </a:extLst>
            </p:cNvPr>
            <p:cNvSpPr/>
            <p:nvPr/>
          </p:nvSpPr>
          <p:spPr>
            <a:xfrm>
              <a:off x="2733753" y="5055734"/>
              <a:ext cx="278410" cy="240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2" name="Straight Arrow Connector 21">
              <a:extLst>
                <a:ext uri="{FF2B5EF4-FFF2-40B4-BE49-F238E27FC236}">
                  <a16:creationId xmlns:a16="http://schemas.microsoft.com/office/drawing/2014/main" id="{D034F452-E295-194B-8E3E-3721BC18EE21}"/>
                </a:ext>
              </a:extLst>
            </p:cNvPr>
            <p:cNvSpPr/>
            <p:nvPr/>
          </p:nvSpPr>
          <p:spPr>
            <a:xfrm>
              <a:off x="3635068" y="4412036"/>
              <a:ext cx="2648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3" name="Straight Arrow Connector 22">
              <a:extLst>
                <a:ext uri="{FF2B5EF4-FFF2-40B4-BE49-F238E27FC236}">
                  <a16:creationId xmlns:a16="http://schemas.microsoft.com/office/drawing/2014/main" id="{72890BED-4187-6841-99E9-8EC9F5BD901D}"/>
                </a:ext>
              </a:extLst>
            </p:cNvPr>
            <p:cNvSpPr/>
            <p:nvPr/>
          </p:nvSpPr>
          <p:spPr>
            <a:xfrm>
              <a:off x="5147305" y="1180858"/>
              <a:ext cx="332446" cy="1176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4" name="Straight Arrow Connector 23">
              <a:extLst>
                <a:ext uri="{FF2B5EF4-FFF2-40B4-BE49-F238E27FC236}">
                  <a16:creationId xmlns:a16="http://schemas.microsoft.com/office/drawing/2014/main" id="{8CF8F909-CCF5-4446-9C94-1FB8C7E44A96}"/>
                </a:ext>
              </a:extLst>
            </p:cNvPr>
            <p:cNvSpPr/>
            <p:nvPr/>
          </p:nvSpPr>
          <p:spPr>
            <a:xfrm>
              <a:off x="3635069" y="1180858"/>
              <a:ext cx="33244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5" name="Straight Arrow Connector 24">
              <a:extLst>
                <a:ext uri="{FF2B5EF4-FFF2-40B4-BE49-F238E27FC236}">
                  <a16:creationId xmlns:a16="http://schemas.microsoft.com/office/drawing/2014/main" id="{DBF80A7B-B179-0F46-896D-D0B99A257FBB}"/>
                </a:ext>
              </a:extLst>
            </p:cNvPr>
            <p:cNvSpPr/>
            <p:nvPr/>
          </p:nvSpPr>
          <p:spPr>
            <a:xfrm flipV="1">
              <a:off x="6069511" y="1186741"/>
              <a:ext cx="465437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6" name="Straight Arrow Connector 25">
              <a:extLst>
                <a:ext uri="{FF2B5EF4-FFF2-40B4-BE49-F238E27FC236}">
                  <a16:creationId xmlns:a16="http://schemas.microsoft.com/office/drawing/2014/main" id="{3C5D20E9-7F16-4D4F-8051-0432DDD1658C}"/>
                </a:ext>
              </a:extLst>
            </p:cNvPr>
            <p:cNvSpPr/>
            <p:nvPr/>
          </p:nvSpPr>
          <p:spPr>
            <a:xfrm>
              <a:off x="5147305" y="4412037"/>
              <a:ext cx="32564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27" name="Straight Arrow Connector 26">
              <a:extLst>
                <a:ext uri="{FF2B5EF4-FFF2-40B4-BE49-F238E27FC236}">
                  <a16:creationId xmlns:a16="http://schemas.microsoft.com/office/drawing/2014/main" id="{E54C3D3A-9A30-A247-BAA8-A458055D291D}"/>
                </a:ext>
              </a:extLst>
            </p:cNvPr>
            <p:cNvSpPr/>
            <p:nvPr/>
          </p:nvSpPr>
          <p:spPr>
            <a:xfrm>
              <a:off x="6062714" y="4412037"/>
              <a:ext cx="472232" cy="58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grpSp>
          <p:nvGrpSpPr>
            <p:cNvPr id="28" name="Rectangle 27">
              <a:extLst>
                <a:ext uri="{FF2B5EF4-FFF2-40B4-BE49-F238E27FC236}">
                  <a16:creationId xmlns:a16="http://schemas.microsoft.com/office/drawing/2014/main" id="{BAC1F6A3-518D-0741-BFD5-BD79DC78F26A}"/>
                </a:ext>
              </a:extLst>
            </p:cNvPr>
            <p:cNvGrpSpPr/>
            <p:nvPr/>
          </p:nvGrpSpPr>
          <p:grpSpPr>
            <a:xfrm>
              <a:off x="8047183" y="605568"/>
              <a:ext cx="589762" cy="4668026"/>
              <a:chOff x="0" y="-1"/>
              <a:chExt cx="589760" cy="4668025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A5E7082A-A652-2041-B12A-EC392B08A9FC}"/>
                  </a:ext>
                </a:extLst>
              </p:cNvPr>
              <p:cNvSpPr/>
              <p:nvPr/>
            </p:nvSpPr>
            <p:spPr>
              <a:xfrm>
                <a:off x="0" y="-1"/>
                <a:ext cx="589760" cy="4668025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5" name="Code Assembler">
                <a:extLst>
                  <a:ext uri="{FF2B5EF4-FFF2-40B4-BE49-F238E27FC236}">
                    <a16:creationId xmlns:a16="http://schemas.microsoft.com/office/drawing/2014/main" id="{F3E2D1A0-8C2D-BE43-8F2C-F6CC690C9A67}"/>
                  </a:ext>
                </a:extLst>
              </p:cNvPr>
              <p:cNvSpPr txBox="1"/>
              <p:nvPr/>
            </p:nvSpPr>
            <p:spPr>
              <a:xfrm rot="16200000">
                <a:off x="-1980712" y="2176946"/>
                <a:ext cx="4551184" cy="314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Code </a:t>
                </a:r>
                <a:r>
                  <a:rPr lang="en-US" sz="1351" dirty="0"/>
                  <a:t>a</a:t>
                </a:r>
                <a:r>
                  <a:rPr sz="1351" dirty="0"/>
                  <a:t>ssembler</a:t>
                </a:r>
              </a:p>
            </p:txBody>
          </p:sp>
        </p:grpSp>
        <p:grpSp>
          <p:nvGrpSpPr>
            <p:cNvPr id="29" name="Rectangle 28">
              <a:extLst>
                <a:ext uri="{FF2B5EF4-FFF2-40B4-BE49-F238E27FC236}">
                  <a16:creationId xmlns:a16="http://schemas.microsoft.com/office/drawing/2014/main" id="{5A03E08E-EEF8-174D-86DE-870CB696E17D}"/>
                </a:ext>
              </a:extLst>
            </p:cNvPr>
            <p:cNvGrpSpPr/>
            <p:nvPr/>
          </p:nvGrpSpPr>
          <p:grpSpPr>
            <a:xfrm>
              <a:off x="9386707" y="307916"/>
              <a:ext cx="1560353" cy="2808802"/>
              <a:chOff x="0" y="-291023"/>
              <a:chExt cx="1560351" cy="2808801"/>
            </a:xfrm>
          </p:grpSpPr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E06CE736-E957-734B-B46F-5E6917A6CF05}"/>
                  </a:ext>
                </a:extLst>
              </p:cNvPr>
              <p:cNvSpPr/>
              <p:nvPr/>
            </p:nvSpPr>
            <p:spPr>
              <a:xfrm>
                <a:off x="0" y="-291023"/>
                <a:ext cx="1560351" cy="28088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 dirty="0"/>
              </a:p>
            </p:txBody>
          </p:sp>
          <p:sp>
            <p:nvSpPr>
              <p:cNvPr id="43" name="Fully assembled and configured source code">
                <a:extLst>
                  <a:ext uri="{FF2B5EF4-FFF2-40B4-BE49-F238E27FC236}">
                    <a16:creationId xmlns:a16="http://schemas.microsoft.com/office/drawing/2014/main" id="{32FEE793-F7B6-3147-8917-CB5DEA013B56}"/>
                  </a:ext>
                </a:extLst>
              </p:cNvPr>
              <p:cNvSpPr txBox="1"/>
              <p:nvPr/>
            </p:nvSpPr>
            <p:spPr>
              <a:xfrm>
                <a:off x="58420" y="824381"/>
                <a:ext cx="1443511" cy="11009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 dirty="0"/>
                  <a:t>Fully assembled and configured source code</a:t>
                </a:r>
              </a:p>
            </p:txBody>
          </p:sp>
        </p:grpSp>
        <p:grpSp>
          <p:nvGrpSpPr>
            <p:cNvPr id="30" name="Oval 29">
              <a:extLst>
                <a:ext uri="{FF2B5EF4-FFF2-40B4-BE49-F238E27FC236}">
                  <a16:creationId xmlns:a16="http://schemas.microsoft.com/office/drawing/2014/main" id="{0930237A-F798-4D4E-8618-3067BD91F537}"/>
                </a:ext>
              </a:extLst>
            </p:cNvPr>
            <p:cNvGrpSpPr/>
            <p:nvPr/>
          </p:nvGrpSpPr>
          <p:grpSpPr>
            <a:xfrm>
              <a:off x="9357522" y="3525516"/>
              <a:ext cx="1648531" cy="956629"/>
              <a:chOff x="-1" y="-1"/>
              <a:chExt cx="1648530" cy="956628"/>
            </a:xfrm>
          </p:grpSpPr>
          <p:sp>
            <p:nvSpPr>
              <p:cNvPr id="40" name="Oval">
                <a:extLst>
                  <a:ext uri="{FF2B5EF4-FFF2-40B4-BE49-F238E27FC236}">
                    <a16:creationId xmlns:a16="http://schemas.microsoft.com/office/drawing/2014/main" id="{2A5A6621-F110-3C41-9F9A-B7FDD6E7D2DE}"/>
                  </a:ext>
                </a:extLst>
              </p:cNvPr>
              <p:cNvSpPr/>
              <p:nvPr/>
            </p:nvSpPr>
            <p:spPr>
              <a:xfrm>
                <a:off x="-1" y="-1"/>
                <a:ext cx="1648530" cy="956628"/>
              </a:xfrm>
              <a:prstGeom prst="ellipse">
                <a:avLst/>
              </a:prstGeom>
              <a:solidFill>
                <a:srgbClr val="1B8DC3"/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41" name="Compiler">
                <a:extLst>
                  <a:ext uri="{FF2B5EF4-FFF2-40B4-BE49-F238E27FC236}">
                    <a16:creationId xmlns:a16="http://schemas.microsoft.com/office/drawing/2014/main" id="{F6166567-DD73-1949-AB2F-ED83BB6DD45D}"/>
                  </a:ext>
                </a:extLst>
              </p:cNvPr>
              <p:cNvSpPr txBox="1"/>
              <p:nvPr/>
            </p:nvSpPr>
            <p:spPr>
              <a:xfrm>
                <a:off x="299839" y="308921"/>
                <a:ext cx="1048847" cy="338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1351" dirty="0"/>
                  <a:t>Compiler</a:t>
                </a:r>
              </a:p>
            </p:txBody>
          </p:sp>
        </p:grpSp>
        <p:grpSp>
          <p:nvGrpSpPr>
            <p:cNvPr id="31" name="Rounded Rectangle 30">
              <a:extLst>
                <a:ext uri="{FF2B5EF4-FFF2-40B4-BE49-F238E27FC236}">
                  <a16:creationId xmlns:a16="http://schemas.microsoft.com/office/drawing/2014/main" id="{DFDD298A-A375-4749-863D-3251E4C7F93D}"/>
                </a:ext>
              </a:extLst>
            </p:cNvPr>
            <p:cNvGrpSpPr/>
            <p:nvPr/>
          </p:nvGrpSpPr>
          <p:grpSpPr>
            <a:xfrm>
              <a:off x="9178577" y="4890943"/>
              <a:ext cx="1869853" cy="585935"/>
              <a:chOff x="0" y="0"/>
              <a:chExt cx="1869851" cy="585934"/>
            </a:xfrm>
          </p:grpSpPr>
          <p:sp>
            <p:nvSpPr>
              <p:cNvPr id="38" name="Rounded Rectangle">
                <a:extLst>
                  <a:ext uri="{FF2B5EF4-FFF2-40B4-BE49-F238E27FC236}">
                    <a16:creationId xmlns:a16="http://schemas.microsoft.com/office/drawing/2014/main" id="{2FB42381-450A-6F4B-9A3F-301A22BD4BD5}"/>
                  </a:ext>
                </a:extLst>
              </p:cNvPr>
              <p:cNvSpPr/>
              <p:nvPr/>
            </p:nvSpPr>
            <p:spPr>
              <a:xfrm>
                <a:off x="0" y="0"/>
                <a:ext cx="1869851" cy="585934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rgbClr val="1C466B"/>
                </a:solidFill>
                <a:prstDash val="solid"/>
                <a:round/>
              </a:ln>
              <a:effectLst/>
            </p:spPr>
            <p:txBody>
              <a:bodyPr wrap="square" lIns="34316" tIns="34316" rIns="34316" bIns="34316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1351"/>
              </a:p>
            </p:txBody>
          </p:sp>
          <p:sp>
            <p:nvSpPr>
              <p:cNvPr id="39" name="Executable">
                <a:extLst>
                  <a:ext uri="{FF2B5EF4-FFF2-40B4-BE49-F238E27FC236}">
                    <a16:creationId xmlns:a16="http://schemas.microsoft.com/office/drawing/2014/main" id="{3A6525DC-4C19-5843-97ED-873B881147F0}"/>
                  </a:ext>
                </a:extLst>
              </p:cNvPr>
              <p:cNvSpPr txBox="1"/>
              <p:nvPr/>
            </p:nvSpPr>
            <p:spPr>
              <a:xfrm>
                <a:off x="87023" y="123575"/>
                <a:ext cx="1695806" cy="3387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316" tIns="34316" rIns="34316" bIns="34316" numCol="1" anchor="ctr">
                <a:spAutoFit/>
              </a:bodyPr>
              <a:lstStyle>
                <a:lvl1pPr algn="ctr"/>
              </a:lstStyle>
              <a:p>
                <a:r>
                  <a:rPr sz="1351"/>
                  <a:t>Executable</a:t>
                </a:r>
              </a:p>
            </p:txBody>
          </p:sp>
        </p:grpSp>
        <p:sp>
          <p:nvSpPr>
            <p:cNvPr id="32" name="Straight Arrow Connector 31">
              <a:extLst>
                <a:ext uri="{FF2B5EF4-FFF2-40B4-BE49-F238E27FC236}">
                  <a16:creationId xmlns:a16="http://schemas.microsoft.com/office/drawing/2014/main" id="{56FF4EBC-F170-E141-A7D1-618954DB0595}"/>
                </a:ext>
              </a:extLst>
            </p:cNvPr>
            <p:cNvSpPr/>
            <p:nvPr/>
          </p:nvSpPr>
          <p:spPr>
            <a:xfrm>
              <a:off x="7714738" y="1186741"/>
              <a:ext cx="332445" cy="58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3" name="Straight Arrow Connector 32">
              <a:extLst>
                <a:ext uri="{FF2B5EF4-FFF2-40B4-BE49-F238E27FC236}">
                  <a16:creationId xmlns:a16="http://schemas.microsoft.com/office/drawing/2014/main" id="{715B6486-358B-6C42-9CFB-54E1505775EF}"/>
                </a:ext>
              </a:extLst>
            </p:cNvPr>
            <p:cNvSpPr/>
            <p:nvPr/>
          </p:nvSpPr>
          <p:spPr>
            <a:xfrm>
              <a:off x="7714737" y="4417920"/>
              <a:ext cx="34343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4" name="Straight Arrow Connector 33">
              <a:extLst>
                <a:ext uri="{FF2B5EF4-FFF2-40B4-BE49-F238E27FC236}">
                  <a16:creationId xmlns:a16="http://schemas.microsoft.com/office/drawing/2014/main" id="{AB340F16-C34E-6B49-AED3-B36BFCFC15EB}"/>
                </a:ext>
              </a:extLst>
            </p:cNvPr>
            <p:cNvSpPr/>
            <p:nvPr/>
          </p:nvSpPr>
          <p:spPr>
            <a:xfrm>
              <a:off x="8636943" y="1973804"/>
              <a:ext cx="74976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5" name="Straight Arrow Connector 34">
              <a:extLst>
                <a:ext uri="{FF2B5EF4-FFF2-40B4-BE49-F238E27FC236}">
                  <a16:creationId xmlns:a16="http://schemas.microsoft.com/office/drawing/2014/main" id="{19257A86-9C32-054F-8F92-E76DEC6CF3A7}"/>
                </a:ext>
              </a:extLst>
            </p:cNvPr>
            <p:cNvSpPr/>
            <p:nvPr/>
          </p:nvSpPr>
          <p:spPr>
            <a:xfrm flipH="1">
              <a:off x="10181786" y="3116717"/>
              <a:ext cx="1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6" name="Straight Arrow Connector 35">
              <a:extLst>
                <a:ext uri="{FF2B5EF4-FFF2-40B4-BE49-F238E27FC236}">
                  <a16:creationId xmlns:a16="http://schemas.microsoft.com/office/drawing/2014/main" id="{1B13153A-EE5E-5A49-8189-E9410B42A4C6}"/>
                </a:ext>
              </a:extLst>
            </p:cNvPr>
            <p:cNvSpPr/>
            <p:nvPr/>
          </p:nvSpPr>
          <p:spPr>
            <a:xfrm>
              <a:off x="10181787" y="4482143"/>
              <a:ext cx="5927" cy="4088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4316" tIns="34316" rIns="34316" bIns="34316" numCol="1" anchor="t">
              <a:noAutofit/>
            </a:bodyPr>
            <a:lstStyle/>
            <a:p>
              <a:endParaRPr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2DF2D-2792-3444-95FA-0E8BC4F3D770}"/>
                </a:ext>
              </a:extLst>
            </p:cNvPr>
            <p:cNvSpPr/>
            <p:nvPr/>
          </p:nvSpPr>
          <p:spPr>
            <a:xfrm>
              <a:off x="8936482" y="70182"/>
              <a:ext cx="2355466" cy="5669767"/>
            </a:xfrm>
            <a:prstGeom prst="rect">
              <a:avLst/>
            </a:prstGeom>
            <a:noFill/>
            <a:ln w="25400" cap="flat">
              <a:solidFill>
                <a:srgbClr val="1C466B"/>
              </a:solidFill>
              <a:prstDash val="solid"/>
              <a:round/>
            </a:ln>
            <a:effectLst/>
          </p:spPr>
          <p:txBody>
            <a:bodyPr wrap="square" lIns="34316" tIns="34316" rIns="34316" bIns="34316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351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BD152E73-0A93-8236-75A8-875C287D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71985"/>
            <a:ext cx="10512862" cy="1325218"/>
          </a:xfrm>
        </p:spPr>
        <p:txBody>
          <a:bodyPr/>
          <a:lstStyle/>
          <a:p>
            <a:r>
              <a:rPr lang="en-US" dirty="0"/>
              <a:t>Overview of Flash-X Design Approach with Separation of Concerns in tools</a:t>
            </a:r>
          </a:p>
        </p:txBody>
      </p:sp>
    </p:spTree>
    <p:extLst>
      <p:ext uri="{BB962C8B-B14F-4D97-AF65-F5344CB8AC3E}">
        <p14:creationId xmlns:p14="http://schemas.microsoft.com/office/powerpoint/2010/main" val="679890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FE5BE-D6D7-42CF-8A5E-D501516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9B28-68BD-45D5-89A7-A961B5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106112"/>
            <a:ext cx="11369675" cy="5050848"/>
          </a:xfrm>
        </p:spPr>
        <p:txBody>
          <a:bodyPr/>
          <a:lstStyle/>
          <a:p>
            <a:r>
              <a:rPr lang="en-US" dirty="0"/>
              <a:t>The key to both performance portability and longevity is careful software design</a:t>
            </a:r>
          </a:p>
          <a:p>
            <a:r>
              <a:rPr lang="en-US" dirty="0"/>
              <a:t>Extensibility should be built into the design</a:t>
            </a:r>
          </a:p>
          <a:p>
            <a:r>
              <a:rPr lang="en-US" dirty="0"/>
              <a:t>Design should be independent of any specific programming model</a:t>
            </a:r>
          </a:p>
          <a:p>
            <a:r>
              <a:rPr lang="en-US" dirty="0"/>
              <a:t>Composability and flexibility help with performance portability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 tooltip="https://www.exascaleproject.or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https://www.exascaleproject.org/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https://doi.org/10.6084/m9.figshare.13283714.v1</a:t>
            </a:r>
            <a:endParaRPr lang="en-US" dirty="0"/>
          </a:p>
          <a:p>
            <a:pPr lvl="1"/>
            <a:r>
              <a:rPr lang="en-US" dirty="0">
                <a:hlinkClick r:id="rId4" tooltip="https://bssw.io/blog_posts/performance-portability-and-the-exascale-computing-proj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https://bssw.io/blog_posts/performance-portability-and-the-exascale-computing-project</a:t>
            </a:r>
            <a:endParaRPr lang="en-US" dirty="0"/>
          </a:p>
          <a:p>
            <a:pPr lvl="1"/>
            <a:r>
              <a:rPr lang="en-US" dirty="0">
                <a:hlinkClick r:id="rId5" tooltip="https://www.exascaleproject.org/event/kokkos-class-seri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https://www.exascaleproject.org/event/kokkos-class-series</a:t>
            </a:r>
            <a:endParaRPr lang="en-US" sz="2400" dirty="0"/>
          </a:p>
          <a:p>
            <a:pPr lvl="1"/>
            <a:r>
              <a:rPr lang="en-US" sz="2000" dirty="0">
                <a:hlinkClick r:id="rId6"/>
              </a:rPr>
              <a:t>A Design Proposal for a Next Generation Scientific Software Framework</a:t>
            </a:r>
            <a:endParaRPr lang="en-US" sz="2000" dirty="0"/>
          </a:p>
          <a:p>
            <a:pPr lvl="1"/>
            <a:r>
              <a:rPr lang="en-US" sz="2000">
                <a:hlinkClick r:id="rId7"/>
              </a:rPr>
              <a:t>Software </a:t>
            </a:r>
            <a:r>
              <a:rPr lang="en-US" sz="2000" dirty="0">
                <a:hlinkClick r:id="rId7"/>
              </a:rPr>
              <a:t>Design for Longevity with Performance Portability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4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450592" y="1267396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8506537-DDB1-8448-B43A-3B158F846995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HPC Computational Science Use-case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FEECD-EE88-E040-895C-0240D635E635}"/>
              </a:ext>
            </a:extLst>
          </p:cNvPr>
          <p:cNvGrpSpPr/>
          <p:nvPr/>
        </p:nvGrpSpPr>
        <p:grpSpPr>
          <a:xfrm>
            <a:off x="6979801" y="729343"/>
            <a:ext cx="4265142" cy="3524330"/>
            <a:chOff x="6979801" y="729343"/>
            <a:chExt cx="4265142" cy="35243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C943FE-45EB-EF4A-A9C9-DBCCA64BE107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4B5B6-D325-DA4A-9BFD-BCFD54BA1E1E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803AAA-CB4F-1144-8B15-F5B2C8FB7A51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B8E5A-6747-6840-9AB5-298CEE998CFB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944214-B922-DE4E-8201-F097C1607D13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CC992-F868-F041-8AF1-1C98255A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10778-614C-0842-B0F5-17C22D27A489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FBECCC-FDD4-DE4B-A88C-B7AF2B546EAE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6032F769-EB60-3346-ADD9-4B2D1BB53B9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46DD6B-4509-764A-AE45-5F142DE3C708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F0879347-097A-CF4B-B62B-6EAB93ABA995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F571E98-505F-974E-9667-67BC4BE58687}"/>
              </a:ext>
            </a:extLst>
          </p:cNvPr>
          <p:cNvSpPr txBox="1">
            <a:spLocks/>
          </p:cNvSpPr>
          <p:nvPr/>
        </p:nvSpPr>
        <p:spPr>
          <a:xfrm>
            <a:off x="761119" y="12804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Many components may be under research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Software continuously evolves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All use cases are different and unique</a:t>
            </a:r>
          </a:p>
        </p:txBody>
      </p:sp>
    </p:spTree>
    <p:extLst>
      <p:ext uri="{BB962C8B-B14F-4D97-AF65-F5344CB8AC3E}">
        <p14:creationId xmlns:p14="http://schemas.microsoft.com/office/powerpoint/2010/main" val="316742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B08D-0313-9F16-9616-8634EA4E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Principles for HPC Scientific 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C9EE56-B116-B138-7097-CD2CD65752D3}"/>
              </a:ext>
            </a:extLst>
          </p:cNvPr>
          <p:cNvSpPr/>
          <p:nvPr/>
        </p:nvSpPr>
        <p:spPr>
          <a:xfrm>
            <a:off x="155010" y="1037968"/>
            <a:ext cx="5721178" cy="502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Considerations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Multidisciplinary teams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Many facets of knowledge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To know everything is not feasible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Two types of code components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Infrastructure (mesh/IO/runtime …)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Science models (numerical methods)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Codes grow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ideas =&gt; new features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 reuse by others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BD2A10-1453-9FE9-4A7A-14FF711A4E43}"/>
              </a:ext>
            </a:extLst>
          </p:cNvPr>
          <p:cNvSpPr/>
          <p:nvPr/>
        </p:nvSpPr>
        <p:spPr>
          <a:xfrm>
            <a:off x="6227805" y="1037968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Implications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Separation of Concerns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Shield developers from unnecessary complexities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 with different lifecycles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Long-lasting vs quick changing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Logically vs mathematically complex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Extensibility built in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Ease of adding new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Customizing existing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A174EE7-B693-4FAC-187B-CED136867B29}"/>
              </a:ext>
            </a:extLst>
          </p:cNvPr>
          <p:cNvSpPr/>
          <p:nvPr/>
        </p:nvSpPr>
        <p:spPr>
          <a:xfrm>
            <a:off x="5572897" y="2323070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F8DF678-21FE-9C7D-D1A4-8792F8492EC3}"/>
              </a:ext>
            </a:extLst>
          </p:cNvPr>
          <p:cNvSpPr/>
          <p:nvPr/>
        </p:nvSpPr>
        <p:spPr>
          <a:xfrm>
            <a:off x="5572896" y="3408199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1D0400C-A32D-E2CB-413E-0B8C0E01D571}"/>
              </a:ext>
            </a:extLst>
          </p:cNvPr>
          <p:cNvSpPr/>
          <p:nvPr/>
        </p:nvSpPr>
        <p:spPr>
          <a:xfrm>
            <a:off x="5477406" y="4518454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0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EF10B3-AEED-214E-BD93-57922F020595}"/>
              </a:ext>
            </a:extLst>
          </p:cNvPr>
          <p:cNvSpPr txBox="1"/>
          <p:nvPr/>
        </p:nvSpPr>
        <p:spPr>
          <a:xfrm>
            <a:off x="464828" y="5495288"/>
            <a:ext cx="7837715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Design first, then apply programming model to the design instead of taking a programming model and fitting  your design to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8044A-1FE6-9B62-2941-2C51F16E6AC7}"/>
              </a:ext>
            </a:extLst>
          </p:cNvPr>
          <p:cNvSpPr/>
          <p:nvPr/>
        </p:nvSpPr>
        <p:spPr>
          <a:xfrm>
            <a:off x="1340520" y="12407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B959C-2BF1-B6AE-E906-A8350C999F68}"/>
              </a:ext>
            </a:extLst>
          </p:cNvPr>
          <p:cNvSpPr/>
          <p:nvPr/>
        </p:nvSpPr>
        <p:spPr>
          <a:xfrm>
            <a:off x="1340520" y="39369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Runtime Parameters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6384D-979D-3BCA-5191-041C96257477}"/>
              </a:ext>
            </a:extLst>
          </p:cNvPr>
          <p:cNvSpPr/>
          <p:nvPr/>
        </p:nvSpPr>
        <p:spPr>
          <a:xfrm>
            <a:off x="1340519" y="2934672"/>
            <a:ext cx="4109803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 and &amp; encapsulate to plug and 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21012-F9EE-46FA-CFD8-62B20AD131D2}"/>
              </a:ext>
            </a:extLst>
          </p:cNvPr>
          <p:cNvSpPr/>
          <p:nvPr/>
        </p:nvSpPr>
        <p:spPr>
          <a:xfrm>
            <a:off x="3576552" y="12407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0788-36A9-37D2-1ACA-2BEDAC571CBE}"/>
              </a:ext>
            </a:extLst>
          </p:cNvPr>
          <p:cNvSpPr/>
          <p:nvPr/>
        </p:nvSpPr>
        <p:spPr>
          <a:xfrm>
            <a:off x="3576552" y="39369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D29187-DDA6-5214-95E2-75D2C863E5B4}"/>
              </a:ext>
            </a:extLst>
          </p:cNvPr>
          <p:cNvGrpSpPr/>
          <p:nvPr/>
        </p:nvGrpSpPr>
        <p:grpSpPr>
          <a:xfrm>
            <a:off x="7254961" y="1148071"/>
            <a:ext cx="2548328" cy="4102751"/>
            <a:chOff x="6512126" y="1240785"/>
            <a:chExt cx="2548328" cy="41027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C77AE5-A753-C09C-E5B1-40E821E70B17}"/>
                </a:ext>
              </a:extLst>
            </p:cNvPr>
            <p:cNvSpPr/>
            <p:nvPr/>
          </p:nvSpPr>
          <p:spPr>
            <a:xfrm>
              <a:off x="6512126" y="1240785"/>
              <a:ext cx="2548328" cy="1027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logically separable functional units of computation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2DE73F-3D1B-5E97-F3B7-83702F3A55DF}"/>
                </a:ext>
              </a:extLst>
            </p:cNvPr>
            <p:cNvSpPr/>
            <p:nvPr/>
          </p:nvSpPr>
          <p:spPr>
            <a:xfrm>
              <a:off x="6512126" y="2316480"/>
              <a:ext cx="2548328" cy="1044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Encode into framework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3B25C1-AB75-DEEF-E909-F2D870647CEB}"/>
                </a:ext>
              </a:extLst>
            </p:cNvPr>
            <p:cNvSpPr/>
            <p:nvPr/>
          </p:nvSpPr>
          <p:spPr>
            <a:xfrm>
              <a:off x="6512126" y="3413760"/>
              <a:ext cx="2548328" cy="9239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Differentiate between private and public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FBBD3F-F00A-8B23-946E-3DE292A4653F}"/>
                </a:ext>
              </a:extLst>
            </p:cNvPr>
            <p:cNvSpPr/>
            <p:nvPr/>
          </p:nvSpPr>
          <p:spPr>
            <a:xfrm>
              <a:off x="6512126" y="4419600"/>
              <a:ext cx="2548328" cy="9239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Define interfaces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0FDA95-7EEB-932D-CCD7-FBCFA11D06AE}"/>
              </a:ext>
            </a:extLst>
          </p:cNvPr>
          <p:cNvSpPr/>
          <p:nvPr/>
        </p:nvSpPr>
        <p:spPr>
          <a:xfrm rot="5400000">
            <a:off x="4697616" y="3169730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28633C-76AC-C6A9-F4BC-ACACD2CB0D96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>
            <a:off x="5450323" y="2005282"/>
            <a:ext cx="644089" cy="134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3AFBE0-E558-21EE-A4CC-616010DC2CED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5450323" y="3354396"/>
            <a:ext cx="644089" cy="1347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35B40-0A9F-2228-1FB1-5F9CBBB9CD3E}"/>
              </a:ext>
            </a:extLst>
          </p:cNvPr>
          <p:cNvCxnSpPr>
            <a:cxnSpLocks/>
            <a:stCxn id="18" idx="0"/>
            <a:endCxn id="14" idx="1"/>
          </p:cNvCxnSpPr>
          <p:nvPr/>
        </p:nvCxnSpPr>
        <p:spPr>
          <a:xfrm flipV="1">
            <a:off x="6463744" y="1661935"/>
            <a:ext cx="791217" cy="16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744A6-AF8E-2F21-F322-65DF7640AC87}"/>
              </a:ext>
            </a:extLst>
          </p:cNvPr>
          <p:cNvCxnSpPr>
            <a:stCxn id="18" idx="0"/>
            <a:endCxn id="15" idx="1"/>
          </p:cNvCxnSpPr>
          <p:nvPr/>
        </p:nvCxnSpPr>
        <p:spPr>
          <a:xfrm flipV="1">
            <a:off x="6463744" y="2746029"/>
            <a:ext cx="791217" cy="608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E3D9B-0657-7704-8BC2-8452109760A1}"/>
              </a:ext>
            </a:extLst>
          </p:cNvPr>
          <p:cNvCxnSpPr>
            <a:stCxn id="18" idx="0"/>
            <a:endCxn id="16" idx="1"/>
          </p:cNvCxnSpPr>
          <p:nvPr/>
        </p:nvCxnSpPr>
        <p:spPr>
          <a:xfrm>
            <a:off x="6463744" y="3354396"/>
            <a:ext cx="791217" cy="428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99031E-0EAA-A088-44C4-8FF627980A91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>
            <a:off x="6463744" y="3354396"/>
            <a:ext cx="791217" cy="143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FE45F2-03F4-F2CB-AF3E-B2968E06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General Design Principles for HPC Scientific Software</a:t>
            </a:r>
          </a:p>
        </p:txBody>
      </p:sp>
    </p:spTree>
    <p:extLst>
      <p:ext uri="{BB962C8B-B14F-4D97-AF65-F5344CB8AC3E}">
        <p14:creationId xmlns:p14="http://schemas.microsoft.com/office/powerpoint/2010/main" val="176023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F52D-5FA3-DD5A-B410-D0B7538A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67CDED-3F75-F63C-1958-318177C920A5}"/>
              </a:ext>
            </a:extLst>
          </p:cNvPr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C0FEB5-894B-0532-43AA-8376E769B823}"/>
                </a:ext>
              </a:extLst>
            </p:cNvPr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18788C-2F38-EE4C-0309-B66C96158729}"/>
                </a:ext>
              </a:extLst>
            </p:cNvPr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75147B-B4B8-CC40-7B80-B183A5685600}"/>
                </a:ext>
              </a:extLst>
            </p:cNvPr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D2EFEE-348E-5EB9-E4DB-698388156F61}"/>
                </a:ext>
              </a:extLst>
            </p:cNvPr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20CB79-E819-0FE5-D46D-4BD7BDA5457B}"/>
                </a:ext>
              </a:extLst>
            </p:cNvPr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9D7F2-2907-57D2-4592-047765B21723}"/>
                </a:ext>
              </a:extLst>
            </p:cNvPr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9E3BED-FCDD-C74F-0E85-683D4AADD89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65EB37-1D8E-161B-398C-0BD776997D8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5B968A-38BD-4D87-A525-0ABE1D77BD4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BD5D57-FB96-E8D3-7695-330A6FA68BF9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4F51F7-539F-DF2D-EB0D-054BB661584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F25A01-5380-E940-0134-FF57426F5562}"/>
              </a:ext>
            </a:extLst>
          </p:cNvPr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AD5670-9412-003A-9102-7717BD07106D}"/>
                </a:ext>
              </a:extLst>
            </p:cNvPr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165787-733F-F630-CC46-E8288D2F9BE0}"/>
                </a:ext>
              </a:extLst>
            </p:cNvPr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46B20-BEA0-B920-2A28-B59699CB9F02}"/>
                </a:ext>
              </a:extLst>
            </p:cNvPr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DBB7B4-BD2E-FDE4-9753-3C0C53DA2851}"/>
                </a:ext>
              </a:extLst>
            </p:cNvPr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9FA4EC-D789-2947-04F8-7DF7C141DE93}"/>
                </a:ext>
              </a:extLst>
            </p:cNvPr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173527-B0EE-8244-25B0-20A05F787676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2D09B1-66E3-D625-08F8-72E384096BA3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27508C-BFC5-71DA-15FC-CAB812AF835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23D9B3-8AFD-6ABA-E74C-17F3034B93C3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B68ABFF-CAA8-56CF-2FDE-FEAB9C8DEBC2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0BC5F08-C52E-13C4-12FA-FEB9677FD1AD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BAD937-6DF8-4142-5229-197C6272816A}"/>
              </a:ext>
            </a:extLst>
          </p:cNvPr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118FA-46EA-ED6A-B293-23E530C0272A}"/>
              </a:ext>
            </a:extLst>
          </p:cNvPr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7BC0E0-5566-858C-5A15-739B9576B378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136D627-981B-839E-3A7B-18FBE29F20DD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ADBEF75-CEFC-172A-B015-C9DF9066EC6E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DF91D8A-A46B-8CE4-DC70-D90357CF1293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513012" y="4003303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513012" y="5212808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195" y="2822777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59338" y="5191612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529027" y="2818681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3827804" y="3247716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3170408" y="4860776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259338" y="3818054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33BAF6AC-235F-CA49-BA4A-A2D39CA4619E}"/>
              </a:ext>
            </a:extLst>
          </p:cNvPr>
          <p:cNvGrpSpPr/>
          <p:nvPr/>
        </p:nvGrpSpPr>
        <p:grpSpPr>
          <a:xfrm>
            <a:off x="5658152" y="2815216"/>
            <a:ext cx="1878978" cy="865034"/>
            <a:chOff x="4687400" y="1874389"/>
            <a:chExt cx="1878978" cy="865034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5086940" y="1874389"/>
              <a:ext cx="1479438" cy="8650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Parallelization</a:t>
              </a:r>
            </a:p>
            <a:p>
              <a:r>
                <a:rPr lang="en-US" sz="1350" dirty="0"/>
                <a:t>and scaling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3C2FED-4441-0A47-BA46-6EEDF90149B1}"/>
                </a:ext>
              </a:extLst>
            </p:cNvPr>
            <p:cNvCxnSpPr>
              <a:stCxn id="18436" idx="3"/>
              <a:endCxn id="45" idx="1"/>
            </p:cNvCxnSpPr>
            <p:nvPr/>
          </p:nvCxnSpPr>
          <p:spPr>
            <a:xfrm flipV="1">
              <a:off x="4687400" y="2306906"/>
              <a:ext cx="399540" cy="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4B3861FC-15EF-0741-88B3-FDADB9E03747}"/>
              </a:ext>
            </a:extLst>
          </p:cNvPr>
          <p:cNvGrpSpPr/>
          <p:nvPr/>
        </p:nvGrpSpPr>
        <p:grpSpPr>
          <a:xfrm>
            <a:off x="5648780" y="5191612"/>
            <a:ext cx="1888350" cy="808870"/>
            <a:chOff x="4678028" y="4250785"/>
            <a:chExt cx="1888350" cy="808870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5086940" y="4250785"/>
              <a:ext cx="1479438" cy="8088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Memory</a:t>
              </a:r>
            </a:p>
            <a:p>
              <a:r>
                <a:rPr lang="en-US" sz="1350" dirty="0"/>
                <a:t>access and </a:t>
              </a:r>
            </a:p>
            <a:p>
              <a:r>
                <a:rPr lang="en-US" sz="1350" dirty="0"/>
                <a:t>compute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61A312-128E-454A-BBFE-0814F16984F6}"/>
                </a:ext>
              </a:extLst>
            </p:cNvPr>
            <p:cNvCxnSpPr>
              <a:stCxn id="39" idx="3"/>
              <a:endCxn id="18437" idx="1"/>
            </p:cNvCxnSpPr>
            <p:nvPr/>
          </p:nvCxnSpPr>
          <p:spPr>
            <a:xfrm>
              <a:off x="4678028" y="4655220"/>
              <a:ext cx="408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3170408" y="3676750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3827804" y="5590074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>
            <a:extLst>
              <a:ext uri="{FF2B5EF4-FFF2-40B4-BE49-F238E27FC236}">
                <a16:creationId xmlns:a16="http://schemas.microsoft.com/office/drawing/2014/main" id="{6B9CC41B-5715-904F-B8BD-6D612744D841}"/>
              </a:ext>
            </a:extLst>
          </p:cNvPr>
          <p:cNvSpPr txBox="1">
            <a:spLocks noChangeArrowheads="1"/>
          </p:cNvSpPr>
          <p:nvPr/>
        </p:nvSpPr>
        <p:spPr>
          <a:xfrm>
            <a:off x="2191883" y="1304767"/>
            <a:ext cx="7286364" cy="126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Virtual view of functionalities</a:t>
            </a:r>
          </a:p>
          <a:p>
            <a:r>
              <a:rPr lang="en-US" sz="2400" dirty="0"/>
              <a:t>Decomposition into units and definition of interfaces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0603171" cy="617451"/>
          </a:xfrm>
        </p:spPr>
        <p:txBody>
          <a:bodyPr>
            <a:noAutofit/>
          </a:bodyPr>
          <a:lstStyle/>
          <a:p>
            <a:r>
              <a:rPr lang="en-US" sz="4000" dirty="0"/>
              <a:t>Example: Architecting Multiphysics PDEs</a:t>
            </a:r>
          </a:p>
        </p:txBody>
      </p:sp>
    </p:spTree>
    <p:extLst>
      <p:ext uri="{BB962C8B-B14F-4D97-AF65-F5344CB8AC3E}">
        <p14:creationId xmlns:p14="http://schemas.microsoft.com/office/powerpoint/2010/main" val="134580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513012" y="4003303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513012" y="5212808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195" y="2822777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59338" y="5191612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529027" y="2818681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3827804" y="3247716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3170408" y="4860776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259338" y="3818054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33BAF6AC-235F-CA49-BA4A-A2D39CA4619E}"/>
              </a:ext>
            </a:extLst>
          </p:cNvPr>
          <p:cNvGrpSpPr/>
          <p:nvPr/>
        </p:nvGrpSpPr>
        <p:grpSpPr>
          <a:xfrm>
            <a:off x="5658152" y="2815216"/>
            <a:ext cx="1878978" cy="865034"/>
            <a:chOff x="4687400" y="1874389"/>
            <a:chExt cx="1878978" cy="865034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5086940" y="1874389"/>
              <a:ext cx="1479438" cy="8650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Parallelization</a:t>
              </a:r>
            </a:p>
            <a:p>
              <a:r>
                <a:rPr lang="en-US" sz="1350" dirty="0"/>
                <a:t>and scaling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3C2FED-4441-0A47-BA46-6EEDF90149B1}"/>
                </a:ext>
              </a:extLst>
            </p:cNvPr>
            <p:cNvCxnSpPr>
              <a:stCxn id="18436" idx="3"/>
              <a:endCxn id="45" idx="1"/>
            </p:cNvCxnSpPr>
            <p:nvPr/>
          </p:nvCxnSpPr>
          <p:spPr>
            <a:xfrm flipV="1">
              <a:off x="4687400" y="2306906"/>
              <a:ext cx="399540" cy="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4B3861FC-15EF-0741-88B3-FDADB9E03747}"/>
              </a:ext>
            </a:extLst>
          </p:cNvPr>
          <p:cNvGrpSpPr/>
          <p:nvPr/>
        </p:nvGrpSpPr>
        <p:grpSpPr>
          <a:xfrm>
            <a:off x="5648780" y="5191612"/>
            <a:ext cx="1888350" cy="808870"/>
            <a:chOff x="4678028" y="4250785"/>
            <a:chExt cx="1888350" cy="808870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5086940" y="4250785"/>
              <a:ext cx="1479438" cy="8088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Memory</a:t>
              </a:r>
            </a:p>
            <a:p>
              <a:r>
                <a:rPr lang="en-US" sz="1350" dirty="0"/>
                <a:t>access and </a:t>
              </a:r>
            </a:p>
            <a:p>
              <a:r>
                <a:rPr lang="en-US" sz="1350" dirty="0"/>
                <a:t>compute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61A312-128E-454A-BBFE-0814F16984F6}"/>
                </a:ext>
              </a:extLst>
            </p:cNvPr>
            <p:cNvCxnSpPr>
              <a:stCxn id="39" idx="3"/>
              <a:endCxn id="18437" idx="1"/>
            </p:cNvCxnSpPr>
            <p:nvPr/>
          </p:nvCxnSpPr>
          <p:spPr>
            <a:xfrm>
              <a:off x="4678028" y="4655220"/>
              <a:ext cx="408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3170408" y="3676750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3827804" y="5590074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>
            <a:extLst>
              <a:ext uri="{FF2B5EF4-FFF2-40B4-BE49-F238E27FC236}">
                <a16:creationId xmlns:a16="http://schemas.microsoft.com/office/drawing/2014/main" id="{6B9CC41B-5715-904F-B8BD-6D612744D841}"/>
              </a:ext>
            </a:extLst>
          </p:cNvPr>
          <p:cNvSpPr txBox="1">
            <a:spLocks noChangeArrowheads="1"/>
          </p:cNvSpPr>
          <p:nvPr/>
        </p:nvSpPr>
        <p:spPr>
          <a:xfrm>
            <a:off x="2191883" y="1304767"/>
            <a:ext cx="7286364" cy="126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Virtual view of functionalities</a:t>
            </a:r>
          </a:p>
          <a:p>
            <a:r>
              <a:rPr lang="en-US" sz="2400" dirty="0"/>
              <a:t>Decomposition into units and definition of interfaces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1579048" cy="622548"/>
          </a:xfrm>
        </p:spPr>
        <p:txBody>
          <a:bodyPr>
            <a:noAutofit/>
          </a:bodyPr>
          <a:lstStyle/>
          <a:p>
            <a:r>
              <a:rPr lang="en-US" dirty="0"/>
              <a:t>Example: Multiphysics PDEs for Distributed Memory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9ABAB-132E-894D-B0EF-BF48DCC63C3F}"/>
              </a:ext>
            </a:extLst>
          </p:cNvPr>
          <p:cNvSpPr txBox="1"/>
          <p:nvPr/>
        </p:nvSpPr>
        <p:spPr>
          <a:xfrm>
            <a:off x="6016690" y="3786976"/>
            <a:ext cx="1945661" cy="1181862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Implemented by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domain experts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and applied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mathematicians</a:t>
            </a: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99C3632D-DEB6-CD4A-90C6-72DC51CD71D9}"/>
              </a:ext>
            </a:extLst>
          </p:cNvPr>
          <p:cNvSpPr/>
          <p:nvPr/>
        </p:nvSpPr>
        <p:spPr>
          <a:xfrm rot="-1800000">
            <a:off x="5658152" y="4860776"/>
            <a:ext cx="436260" cy="193628"/>
          </a:xfrm>
          <a:prstGeom prst="leftArrow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C4127-71FD-7945-9AC1-5B1CA0927B18}"/>
              </a:ext>
            </a:extLst>
          </p:cNvPr>
          <p:cNvSpPr txBox="1"/>
          <p:nvPr/>
        </p:nvSpPr>
        <p:spPr>
          <a:xfrm>
            <a:off x="8340073" y="3902880"/>
            <a:ext cx="1881541" cy="1181862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Implemented by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software and 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engineers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8A62EF0-D9D7-7741-88AF-0EA6352EC5B8}"/>
              </a:ext>
            </a:extLst>
          </p:cNvPr>
          <p:cNvSpPr/>
          <p:nvPr/>
        </p:nvSpPr>
        <p:spPr>
          <a:xfrm rot="-3600000">
            <a:off x="7920360" y="3154709"/>
            <a:ext cx="166884" cy="90121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74877546-FCBD-C14E-A5E8-C20AE75CA18E}"/>
              </a:ext>
            </a:extLst>
          </p:cNvPr>
          <p:cNvSpPr/>
          <p:nvPr/>
        </p:nvSpPr>
        <p:spPr>
          <a:xfrm rot="14400000">
            <a:off x="7987502" y="4884793"/>
            <a:ext cx="166884" cy="90121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819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2647</TotalTime>
  <Words>1554</Words>
  <Application>Microsoft Macintosh PowerPoint</Application>
  <PresentationFormat>Custom</PresentationFormat>
  <Paragraphs>463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Wingdings</vt:lpstr>
      <vt:lpstr>Presentations (Wide Screen)</vt:lpstr>
      <vt:lpstr>Scientific Software Design</vt:lpstr>
      <vt:lpstr>PowerPoint Presentation</vt:lpstr>
      <vt:lpstr>PowerPoint Presentation</vt:lpstr>
      <vt:lpstr>PowerPoint Presentation</vt:lpstr>
      <vt:lpstr>General Design Principles for HPC Scientific Software</vt:lpstr>
      <vt:lpstr>General Design Principles for HPC Scientific Software</vt:lpstr>
      <vt:lpstr>A Design Model for Separation of Concerns</vt:lpstr>
      <vt:lpstr>Example: Architecting Multiphysics PDEs</vt:lpstr>
      <vt:lpstr>Example: Multiphysics PDEs for Distributed Memory Parallelism</vt:lpstr>
      <vt:lpstr>Takeaways Until Now</vt:lpstr>
      <vt:lpstr>A New Paradigm Because of Platform Heterogeneity</vt:lpstr>
      <vt:lpstr>A New Paradigm Because of Platform Heterogeneity</vt:lpstr>
      <vt:lpstr>Handling Heterogeneity – Hardware and Software</vt:lpstr>
      <vt:lpstr>Platform Heterogeneity</vt:lpstr>
      <vt:lpstr>Platform Heterogeneity</vt:lpstr>
      <vt:lpstr>Platform Heterogeneity</vt:lpstr>
      <vt:lpstr>Platform Heterogeneity</vt:lpstr>
      <vt:lpstr>Platform Heterogeneity</vt:lpstr>
      <vt:lpstr>Mechanisms Needed by the Code </vt:lpstr>
      <vt:lpstr>Mechanisms Needed by the Code </vt:lpstr>
      <vt:lpstr>Mechanisms Needed by the Code </vt:lpstr>
      <vt:lpstr>Mechanisms Needed by the Code </vt:lpstr>
      <vt:lpstr>Underlying Ideas: Unification of Computational Expressions</vt:lpstr>
      <vt:lpstr>Underlying Ideas: Moving Work and Data to the Target</vt:lpstr>
      <vt:lpstr>Underlying Ideas: Mapping Work to Targets</vt:lpstr>
      <vt:lpstr>Mechanisms Needed by the Code : Example Flash-X</vt:lpstr>
      <vt:lpstr>Mechanisms Needed by the Code : Example Flash-X</vt:lpstr>
      <vt:lpstr>Mechanisms Needed by the Code : Example Flash-X</vt:lpstr>
      <vt:lpstr>Mechanisms Needed by the Code : Example Flash-X</vt:lpstr>
      <vt:lpstr>Overview of Flash-X Design Approach with Separation of Concerns in tools</vt:lpstr>
      <vt:lpstr>Final takeaways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Microsoft Office User</cp:lastModifiedBy>
  <cp:revision>240</cp:revision>
  <cp:lastPrinted>2017-11-02T18:35:01Z</cp:lastPrinted>
  <dcterms:created xsi:type="dcterms:W3CDTF">2018-11-06T17:28:56Z</dcterms:created>
  <dcterms:modified xsi:type="dcterms:W3CDTF">2022-10-28T20:19:33Z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