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627" r:id="rId6"/>
    <p:sldId id="308" r:id="rId7"/>
    <p:sldId id="327" r:id="rId8"/>
    <p:sldId id="324" r:id="rId9"/>
    <p:sldId id="329" r:id="rId10"/>
    <p:sldId id="619" r:id="rId11"/>
    <p:sldId id="620" r:id="rId12"/>
    <p:sldId id="622" r:id="rId13"/>
    <p:sldId id="626"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84" d="100"/>
          <a:sy n="84" d="100"/>
        </p:scale>
        <p:origin x="648"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4/17/2023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4/17/2023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4" Type="http://schemas.openxmlformats.org/officeDocument/2006/relationships/hyperlink" Target="https://bssw.io/events/sc22-software-related-event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3840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880768" cy="2855300"/>
          </a:xfrm>
        </p:spPr>
        <p:txBody>
          <a:bodyPr/>
          <a:lstStyle/>
          <a:p>
            <a:r>
              <a:rPr lang="en-US" dirty="0"/>
              <a:t>David E. Bernholdt, Anshu Dubey, </a:t>
            </a:r>
            <a:br>
              <a:rPr lang="en-US" dirty="0"/>
            </a:br>
            <a:r>
              <a:rPr lang="en-US" dirty="0"/>
              <a:t>Patricia A. Grubel</a:t>
            </a:r>
          </a:p>
          <a:p>
            <a:r>
              <a:rPr lang="en-US" dirty="0"/>
              <a:t>Better Scientific Software tutorial @ SC22</a:t>
            </a:r>
          </a:p>
        </p:txBody>
      </p:sp>
      <p:sp>
        <p:nvSpPr>
          <p:cNvPr id="5" name="Rectangle 4">
            <a:extLst>
              <a:ext uri="{FF2B5EF4-FFF2-40B4-BE49-F238E27FC236}">
                <a16:creationId xmlns:a16="http://schemas.microsoft.com/office/drawing/2014/main" id="{EB895E3C-760B-EDB4-B274-CF129AAB7B8A}"/>
              </a:ext>
            </a:extLst>
          </p:cNvPr>
          <p:cNvSpPr/>
          <p:nvPr/>
        </p:nvSpPr>
        <p:spPr>
          <a:xfrm>
            <a:off x="3177632" y="4156432"/>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
        <p:nvSpPr>
          <p:cNvPr id="4" name="TextBox 3">
            <a:extLst>
              <a:ext uri="{FF2B5EF4-FFF2-40B4-BE49-F238E27FC236}">
                <a16:creationId xmlns:a16="http://schemas.microsoft.com/office/drawing/2014/main" id="{A27B013D-2A37-394C-04C5-C2C1288435A5}"/>
              </a:ext>
            </a:extLst>
          </p:cNvPr>
          <p:cNvSpPr txBox="1"/>
          <p:nvPr/>
        </p:nvSpPr>
        <p:spPr>
          <a:xfrm>
            <a:off x="1523523" y="4456959"/>
            <a:ext cx="9141778" cy="1098762"/>
          </a:xfrm>
          <a:prstGeom prst="rect">
            <a:avLst/>
          </a:prstGeom>
          <a:solidFill>
            <a:srgbClr val="FFFF00"/>
          </a:solidFill>
          <a:ln w="28575">
            <a:solidFill>
              <a:schemeClr val="tx1"/>
            </a:solidFill>
          </a:ln>
        </p:spPr>
        <p:txBody>
          <a:bodyPr wrap="square" lIns="118872" tIns="91440" rIns="118872" bIns="91440" rtlCol="0" anchor="ctr" anchorCtr="0">
            <a:spAutoFit/>
          </a:bodyPr>
          <a:lstStyle/>
          <a:p>
            <a:pPr algn="ctr">
              <a:lnSpc>
                <a:spcPct val="90000"/>
              </a:lnSpc>
            </a:pPr>
            <a:r>
              <a:rPr lang="en-US" sz="2400" dirty="0"/>
              <a:t>You may also be interested in these other software-related events at SC22: </a:t>
            </a:r>
            <a:r>
              <a:rPr lang="en-US" sz="2400" dirty="0">
                <a:hlinkClick r:id="rId4"/>
              </a:rPr>
              <a:t>https://bssw.io/events/sc22-software-related-events</a:t>
            </a:r>
            <a:endParaRPr lang="en-US" sz="2400" dirty="0"/>
          </a:p>
          <a:p>
            <a:pPr algn="ctr">
              <a:lnSpc>
                <a:spcPct val="90000"/>
              </a:lnSpc>
            </a:pPr>
            <a:r>
              <a:rPr lang="en-US" dirty="0"/>
              <a:t>(link is also on tutorial webpage)</a:t>
            </a: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866432"/>
          <a:ext cx="11372472" cy="5699760"/>
        </p:xfrm>
        <a:graphic>
          <a:graphicData uri="http://schemas.openxmlformats.org/drawingml/2006/table">
            <a:tbl>
              <a:tblPr firstRow="1" bandRow="1">
                <a:tableStyleId>{5C22544A-7EE6-4342-B048-85BDC9FD1C3A}</a:tableStyleId>
              </a:tblPr>
              <a:tblGrid>
                <a:gridCol w="1786394">
                  <a:extLst>
                    <a:ext uri="{9D8B030D-6E8A-4147-A177-3AD203B41FA5}">
                      <a16:colId xmlns:a16="http://schemas.microsoft.com/office/drawing/2014/main" val="41390910"/>
                    </a:ext>
                  </a:extLst>
                </a:gridCol>
                <a:gridCol w="5170421">
                  <a:extLst>
                    <a:ext uri="{9D8B030D-6E8A-4147-A177-3AD203B41FA5}">
                      <a16:colId xmlns:a16="http://schemas.microsoft.com/office/drawing/2014/main" val="1261297711"/>
                    </a:ext>
                  </a:extLst>
                </a:gridCol>
                <a:gridCol w="4415657">
                  <a:extLst>
                    <a:ext uri="{9D8B030D-6E8A-4147-A177-3AD203B41FA5}">
                      <a16:colId xmlns:a16="http://schemas.microsoft.com/office/drawing/2014/main" val="3622604584"/>
                    </a:ext>
                  </a:extLst>
                </a:gridCol>
              </a:tblGrid>
              <a:tr h="393875">
                <a:tc>
                  <a:txBody>
                    <a:bodyPr/>
                    <a:lstStyle/>
                    <a:p>
                      <a:pPr algn="r"/>
                      <a:r>
                        <a:rPr lang="en-US" sz="1600" dirty="0">
                          <a:effectLst/>
                        </a:rPr>
                        <a:t>Time (CDT)</a:t>
                      </a:r>
                    </a:p>
                  </a:txBody>
                  <a:tcPr marL="142875" marR="142875" marT="95250" marB="95250" anchor="ctr"/>
                </a:tc>
                <a:tc>
                  <a:txBody>
                    <a:bodyPr/>
                    <a:lstStyle/>
                    <a:p>
                      <a:r>
                        <a:rPr lang="en-US" sz="1600" dirty="0">
                          <a:effectLst/>
                        </a:rPr>
                        <a:t>Title</a:t>
                      </a:r>
                    </a:p>
                  </a:txBody>
                  <a:tcPr marL="142875" marR="142875" marT="95250" marB="95250" anchor="ctr"/>
                </a:tc>
                <a:tc>
                  <a:txBody>
                    <a:bodyPr/>
                    <a:lstStyle/>
                    <a:p>
                      <a:r>
                        <a:rPr lang="en-US" sz="1600" dirty="0">
                          <a:effectLst/>
                        </a:rPr>
                        <a:t>Presenter</a:t>
                      </a:r>
                    </a:p>
                  </a:txBody>
                  <a:tcPr marL="142875" marR="142875" marT="95250" marB="95250" anchor="ctr"/>
                </a:tc>
                <a:extLst>
                  <a:ext uri="{0D108BD9-81ED-4DB2-BD59-A6C34878D82A}">
                    <a16:rowId xmlns:a16="http://schemas.microsoft.com/office/drawing/2014/main" val="2098024418"/>
                  </a:ext>
                </a:extLst>
              </a:tr>
              <a:tr h="393875">
                <a:tc>
                  <a:txBody>
                    <a:bodyPr/>
                    <a:lstStyle/>
                    <a:p>
                      <a:pPr algn="r"/>
                      <a:r>
                        <a:rPr lang="en-US" sz="1600" dirty="0">
                          <a:effectLst/>
                        </a:rPr>
                        <a:t>1:30 PM</a:t>
                      </a:r>
                    </a:p>
                  </a:txBody>
                  <a:tcPr marL="142875" marR="142875" marT="95250" marB="95250" anchor="ctr"/>
                </a:tc>
                <a:tc>
                  <a:txBody>
                    <a:bodyPr/>
                    <a:lstStyle/>
                    <a:p>
                      <a:r>
                        <a:rPr lang="en-US" sz="1600" dirty="0">
                          <a:effectLst/>
                        </a:rPr>
                        <a:t>Introduction</a:t>
                      </a:r>
                    </a:p>
                  </a:txBody>
                  <a:tcPr marL="142875" marR="142875" marT="95250" marB="95250" anchor="ctr"/>
                </a:tc>
                <a:tc>
                  <a:txBody>
                    <a:bodyPr/>
                    <a:lstStyle/>
                    <a:p>
                      <a:r>
                        <a:rPr lang="en-US" sz="1600" dirty="0">
                          <a:effectLst/>
                        </a:rPr>
                        <a:t>David E. Bernholdt (ORNL)</a:t>
                      </a:r>
                    </a:p>
                  </a:txBody>
                  <a:tcPr marL="142875" marR="142875" marT="95250" marB="95250" anchor="ctr"/>
                </a:tc>
                <a:extLst>
                  <a:ext uri="{0D108BD9-81ED-4DB2-BD59-A6C34878D82A}">
                    <a16:rowId xmlns:a16="http://schemas.microsoft.com/office/drawing/2014/main" val="763903436"/>
                  </a:ext>
                </a:extLst>
              </a:tr>
              <a:tr h="393875">
                <a:tc>
                  <a:txBody>
                    <a:bodyPr/>
                    <a:lstStyle/>
                    <a:p>
                      <a:pPr algn="r"/>
                      <a:r>
                        <a:rPr lang="en-US" sz="1600">
                          <a:effectLst/>
                        </a:rPr>
                        <a:t>1:40 PM</a:t>
                      </a:r>
                    </a:p>
                  </a:txBody>
                  <a:tcPr marL="142875" marR="142875" marT="95250" marB="95250" anchor="ctr"/>
                </a:tc>
                <a:tc>
                  <a:txBody>
                    <a:bodyPr/>
                    <a:lstStyle/>
                    <a:p>
                      <a:r>
                        <a:rPr lang="en-US" sz="1600">
                          <a:effectLst/>
                        </a:rPr>
                        <a:t>Motivation and Overview of Best Practices in HPC Software Development</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1954771440"/>
                  </a:ext>
                </a:extLst>
              </a:tr>
              <a:tr h="393875">
                <a:tc>
                  <a:txBody>
                    <a:bodyPr/>
                    <a:lstStyle/>
                    <a:p>
                      <a:pPr algn="r"/>
                      <a:r>
                        <a:rPr lang="en-US" sz="1600">
                          <a:effectLst/>
                        </a:rPr>
                        <a:t>2:10 PM</a:t>
                      </a:r>
                    </a:p>
                  </a:txBody>
                  <a:tcPr marL="142875" marR="142875" marT="95250" marB="95250" anchor="ctr"/>
                </a:tc>
                <a:tc>
                  <a:txBody>
                    <a:bodyPr/>
                    <a:lstStyle/>
                    <a:p>
                      <a:r>
                        <a:rPr lang="en-US" sz="1600">
                          <a:effectLst/>
                        </a:rPr>
                        <a:t>Scientific Software Design</a:t>
                      </a:r>
                    </a:p>
                  </a:txBody>
                  <a:tcPr marL="142875" marR="142875" marT="95250" marB="95250" anchor="ctr"/>
                </a:tc>
                <a:tc>
                  <a:txBody>
                    <a:bodyPr/>
                    <a:lstStyle/>
                    <a:p>
                      <a:r>
                        <a:rPr lang="en-US" sz="1600">
                          <a:effectLst/>
                        </a:rPr>
                        <a:t>Anshu Dubey (ANL)</a:t>
                      </a:r>
                    </a:p>
                  </a:txBody>
                  <a:tcPr marL="142875" marR="142875" marT="95250" marB="95250" anchor="ctr"/>
                </a:tc>
                <a:extLst>
                  <a:ext uri="{0D108BD9-81ED-4DB2-BD59-A6C34878D82A}">
                    <a16:rowId xmlns:a16="http://schemas.microsoft.com/office/drawing/2014/main" val="746396693"/>
                  </a:ext>
                </a:extLst>
              </a:tr>
              <a:tr h="393875">
                <a:tc>
                  <a:txBody>
                    <a:bodyPr/>
                    <a:lstStyle/>
                    <a:p>
                      <a:pPr algn="r"/>
                      <a:r>
                        <a:rPr lang="en-US" sz="1600">
                          <a:effectLst/>
                        </a:rPr>
                        <a:t>2:30 PM</a:t>
                      </a:r>
                    </a:p>
                  </a:txBody>
                  <a:tcPr marL="142875" marR="142875" marT="95250" marB="95250" anchor="ctr"/>
                </a:tc>
                <a:tc>
                  <a:txBody>
                    <a:bodyPr/>
                    <a:lstStyle/>
                    <a:p>
                      <a:r>
                        <a:rPr lang="en-US" sz="1600">
                          <a:effectLst/>
                        </a:rPr>
                        <a:t>Collaborative Software Development</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1592907298"/>
                  </a:ext>
                </a:extLst>
              </a:tr>
              <a:tr h="393875">
                <a:tc>
                  <a:txBody>
                    <a:bodyPr/>
                    <a:lstStyle/>
                    <a:p>
                      <a:pPr algn="r"/>
                      <a:r>
                        <a:rPr lang="en-US" sz="1600">
                          <a:effectLst/>
                        </a:rPr>
                        <a:t>3:00 PM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110245607"/>
                  </a:ext>
                </a:extLst>
              </a:tr>
              <a:tr h="393875">
                <a:tc>
                  <a:txBody>
                    <a:bodyPr/>
                    <a:lstStyle/>
                    <a:p>
                      <a:pPr algn="r"/>
                      <a:r>
                        <a:rPr lang="en-US" sz="1600">
                          <a:effectLst/>
                        </a:rPr>
                        <a:t>3:30 PM</a:t>
                      </a:r>
                    </a:p>
                  </a:txBody>
                  <a:tcPr marL="142875" marR="142875" marT="95250" marB="95250" anchor="ctr"/>
                </a:tc>
                <a:tc>
                  <a:txBody>
                    <a:bodyPr/>
                    <a:lstStyle/>
                    <a:p>
                      <a:r>
                        <a:rPr lang="en-US" sz="1600" dirty="0">
                          <a:effectLst/>
                        </a:rPr>
                        <a:t>Improving Reproducibility Through Better Software Practices</a:t>
                      </a:r>
                    </a:p>
                  </a:txBody>
                  <a:tcPr marL="142875" marR="142875" marT="95250" marB="95250" anchor="ctr"/>
                </a:tc>
                <a:tc>
                  <a:txBody>
                    <a:bodyPr/>
                    <a:lstStyle/>
                    <a:p>
                      <a:r>
                        <a:rPr lang="en-US" sz="1600" dirty="0">
                          <a:effectLst/>
                        </a:rPr>
                        <a:t>Patricia A. Grubel (LANL)</a:t>
                      </a:r>
                    </a:p>
                  </a:txBody>
                  <a:tcPr marL="142875" marR="142875" marT="95250" marB="95250" anchor="ctr"/>
                </a:tc>
                <a:extLst>
                  <a:ext uri="{0D108BD9-81ED-4DB2-BD59-A6C34878D82A}">
                    <a16:rowId xmlns:a16="http://schemas.microsoft.com/office/drawing/2014/main" val="1951011699"/>
                  </a:ext>
                </a:extLst>
              </a:tr>
              <a:tr h="393875">
                <a:tc>
                  <a:txBody>
                    <a:bodyPr/>
                    <a:lstStyle/>
                    <a:p>
                      <a:pPr algn="r"/>
                      <a:r>
                        <a:rPr lang="en-US" sz="1600" dirty="0">
                          <a:effectLst/>
                        </a:rPr>
                        <a:t>4:10 PM</a:t>
                      </a:r>
                    </a:p>
                  </a:txBody>
                  <a:tcPr marL="142875" marR="142875" marT="95250" marB="95250" anchor="ctr"/>
                </a:tc>
                <a:tc>
                  <a:txBody>
                    <a:bodyPr/>
                    <a:lstStyle/>
                    <a:p>
                      <a:r>
                        <a:rPr lang="en-US" sz="1600" dirty="0">
                          <a:effectLst/>
                        </a:rPr>
                        <a:t>Software Testing and Verification</a:t>
                      </a:r>
                    </a:p>
                  </a:txBody>
                  <a:tcPr marL="142875" marR="142875" marT="95250" marB="95250" anchor="ctr"/>
                </a:tc>
                <a:tc>
                  <a:txBody>
                    <a:bodyPr/>
                    <a:lstStyle/>
                    <a:p>
                      <a:r>
                        <a:rPr lang="en-US" sz="1600" dirty="0">
                          <a:effectLst/>
                        </a:rPr>
                        <a:t>Anshu Dubey (ANL)</a:t>
                      </a:r>
                    </a:p>
                  </a:txBody>
                  <a:tcPr marL="142875" marR="142875" marT="95250" marB="95250" anchor="ctr"/>
                </a:tc>
                <a:extLst>
                  <a:ext uri="{0D108BD9-81ED-4DB2-BD59-A6C34878D82A}">
                    <a16:rowId xmlns:a16="http://schemas.microsoft.com/office/drawing/2014/main" val="333202538"/>
                  </a:ext>
                </a:extLst>
              </a:tr>
              <a:tr h="393875">
                <a:tc>
                  <a:txBody>
                    <a:bodyPr/>
                    <a:lstStyle/>
                    <a:p>
                      <a:pPr algn="r"/>
                      <a:r>
                        <a:rPr lang="en-US" sz="1600">
                          <a:effectLst/>
                        </a:rPr>
                        <a:t>4:55 PM</a:t>
                      </a:r>
                    </a:p>
                  </a:txBody>
                  <a:tcPr marL="142875" marR="142875" marT="95250" marB="95250" anchor="ctr"/>
                </a:tc>
                <a:tc>
                  <a:txBody>
                    <a:bodyPr/>
                    <a:lstStyle/>
                    <a:p>
                      <a:r>
                        <a:rPr lang="en-US" sz="1600" dirty="0">
                          <a:effectLst/>
                        </a:rPr>
                        <a:t>Summary</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902307701"/>
                  </a:ext>
                </a:extLst>
              </a:tr>
              <a:tr h="393875">
                <a:tc>
                  <a:txBody>
                    <a:bodyPr/>
                    <a:lstStyle/>
                    <a:p>
                      <a:pPr algn="r"/>
                      <a:r>
                        <a:rPr lang="en-US" sz="1600">
                          <a:effectLst/>
                        </a:rPr>
                        <a:t>5:00 PM</a:t>
                      </a:r>
                    </a:p>
                  </a:txBody>
                  <a:tcPr marL="142875" marR="142875" marT="95250" marB="95250" anchor="ctr"/>
                </a:tc>
                <a:tc>
                  <a:txBody>
                    <a:bodyPr/>
                    <a:lstStyle/>
                    <a:p>
                      <a:r>
                        <a:rPr lang="en-US" sz="1600" i="1" dirty="0">
                          <a:effectLst/>
                        </a:rPr>
                        <a:t>Adjourn</a:t>
                      </a:r>
                      <a:endParaRPr lang="en-US" sz="1600" dirty="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1166125975"/>
                  </a:ext>
                </a:extLst>
              </a:tr>
              <a:tr h="393875">
                <a:tc>
                  <a:txBody>
                    <a:bodyPr/>
                    <a:lstStyle/>
                    <a:p>
                      <a:pPr algn="r"/>
                      <a:r>
                        <a:rPr lang="en-US" sz="1600">
                          <a:effectLst/>
                        </a:rPr>
                        <a:t>5:00 PM</a:t>
                      </a:r>
                    </a:p>
                  </a:txBody>
                  <a:tcPr marL="142875" marR="142875" marT="95250" marB="95250" anchor="ctr"/>
                </a:tc>
                <a:tc>
                  <a:txBody>
                    <a:bodyPr/>
                    <a:lstStyle/>
                    <a:p>
                      <a:r>
                        <a:rPr lang="en-US" sz="1600" i="1">
                          <a:effectLst/>
                        </a:rPr>
                        <a:t>Optional</a:t>
                      </a:r>
                      <a:r>
                        <a:rPr lang="en-US" sz="1600">
                          <a:effectLst/>
                        </a:rPr>
                        <a:t> Additional Q&amp;A</a:t>
                      </a:r>
                    </a:p>
                  </a:txBody>
                  <a:tcPr marL="142875" marR="142875" marT="95250" marB="95250" anchor="ctr"/>
                </a:tc>
                <a:tc>
                  <a:txBody>
                    <a:bodyPr/>
                    <a:lstStyle/>
                    <a:p>
                      <a:r>
                        <a:rPr lang="en-US" sz="1600" dirty="0">
                          <a:effectLst/>
                        </a:rPr>
                        <a:t>All</a:t>
                      </a:r>
                    </a:p>
                  </a:txBody>
                  <a:tcPr marL="142875" marR="142875" marT="95250" marB="95250" anchor="ctr"/>
                </a:tc>
                <a:extLst>
                  <a:ext uri="{0D108BD9-81ED-4DB2-BD59-A6C34878D82A}">
                    <a16:rowId xmlns:a16="http://schemas.microsoft.com/office/drawing/2014/main" val="4002252475"/>
                  </a:ext>
                </a:extLst>
              </a:tr>
              <a:tr h="393875">
                <a:tc>
                  <a:txBody>
                    <a:bodyPr/>
                    <a:lstStyle/>
                    <a:p>
                      <a:pPr algn="r"/>
                      <a:r>
                        <a:rPr lang="en-US" sz="1600">
                          <a:effectLst/>
                        </a:rPr>
                        <a:t>5:30 PM</a:t>
                      </a:r>
                    </a:p>
                  </a:txBody>
                  <a:tcPr marL="142875" marR="142875" marT="95250" marB="95250" anchor="ctr"/>
                </a:tc>
                <a:tc>
                  <a:txBody>
                    <a:bodyPr/>
                    <a:lstStyle/>
                    <a:p>
                      <a:r>
                        <a:rPr lang="en-US" sz="1600" i="1">
                          <a:effectLst/>
                        </a:rPr>
                        <a:t>Adjourn</a:t>
                      </a:r>
                      <a:endParaRPr lang="en-US" sz="1600">
                        <a:effectLst/>
                      </a:endParaRPr>
                    </a:p>
                  </a:txBody>
                  <a:tcPr marL="142875" marR="142875" marT="95250" marB="95250" anchor="ctr"/>
                </a:tc>
                <a:tc>
                  <a:txBody>
                    <a:bodyPr/>
                    <a:lstStyle/>
                    <a:p>
                      <a:endParaRPr lang="en-US" sz="1600" dirty="0"/>
                    </a:p>
                  </a:txBody>
                  <a:tcPr/>
                </a:tc>
                <a:extLst>
                  <a:ext uri="{0D108BD9-81ED-4DB2-BD59-A6C34878D82A}">
                    <a16:rowId xmlns:a16="http://schemas.microsoft.com/office/drawing/2014/main" val="383952017"/>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and Patricia A. Grubel, Better Scientific Software tutorial, in The International Conference for High-Performance Computing, Networking, Storage, and Analysis (SC22), Dallas, Texas, 2022. DOI: </a:t>
            </a:r>
            <a:r>
              <a:rPr lang="en-US" sz="1600" b="1" dirty="0">
                <a:hlinkClick r:id="rId4"/>
              </a:rPr>
              <a:t>10.6084/m9.figshare.21384057</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a:t>
            </a:r>
            <a:r>
              <a:rPr lang="en-US" sz="1400"/>
              <a:t>DE-NA0003525.</a:t>
            </a: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Patricia A. Grubel, LANL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3871110"/>
            <a:ext cx="10123321" cy="830997"/>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(present or past): </a:t>
            </a:r>
            <a:r>
              <a:rPr lang="en-US" sz="2400" dirty="0">
                <a:hlinkClick r:id="rId2"/>
              </a:rPr>
              <a:t>http://ideas-productivity.org</a:t>
            </a:r>
            <a:endParaRPr lang="en-US" sz="2400" dirty="0"/>
          </a:p>
        </p:txBody>
      </p:sp>
      <p:grpSp>
        <p:nvGrpSpPr>
          <p:cNvPr id="10" name="Group 9">
            <a:extLst>
              <a:ext uri="{FF2B5EF4-FFF2-40B4-BE49-F238E27FC236}">
                <a16:creationId xmlns:a16="http://schemas.microsoft.com/office/drawing/2014/main" id="{AC6B9C7B-6AB5-41B4-960E-6F9161F5FA49}"/>
              </a:ext>
            </a:extLst>
          </p:cNvPr>
          <p:cNvGrpSpPr/>
          <p:nvPr/>
        </p:nvGrpSpPr>
        <p:grpSpPr>
          <a:xfrm>
            <a:off x="5531650" y="1227416"/>
            <a:ext cx="1038027" cy="1797939"/>
            <a:chOff x="4187619" y="4211394"/>
            <a:chExt cx="1038027" cy="1797939"/>
          </a:xfrm>
        </p:grpSpPr>
        <p:pic>
          <p:nvPicPr>
            <p:cNvPr id="11" name="Picture 10" descr="A person wearing glasses&#10;&#10;Description automatically generated with low confidence">
              <a:extLst>
                <a:ext uri="{FF2B5EF4-FFF2-40B4-BE49-F238E27FC236}">
                  <a16:creationId xmlns:a16="http://schemas.microsoft.com/office/drawing/2014/main" id="{BD058ED5-595A-440D-A788-DADDDA888D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2" name="TextBox 11">
              <a:extLst>
                <a:ext uri="{FF2B5EF4-FFF2-40B4-BE49-F238E27FC236}">
                  <a16:creationId xmlns:a16="http://schemas.microsoft.com/office/drawing/2014/main" id="{43C0EAEF-6989-453E-B577-CE058B930C5E}"/>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7" name="Group 16">
            <a:extLst>
              <a:ext uri="{FF2B5EF4-FFF2-40B4-BE49-F238E27FC236}">
                <a16:creationId xmlns:a16="http://schemas.microsoft.com/office/drawing/2014/main" id="{DA272CFF-B9D9-4F3C-A9E0-85E20DE1D51F}"/>
              </a:ext>
            </a:extLst>
          </p:cNvPr>
          <p:cNvGrpSpPr/>
          <p:nvPr/>
        </p:nvGrpSpPr>
        <p:grpSpPr>
          <a:xfrm>
            <a:off x="6788753" y="1227416"/>
            <a:ext cx="954107" cy="1805497"/>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4" name="Group 3">
            <a:extLst>
              <a:ext uri="{FF2B5EF4-FFF2-40B4-BE49-F238E27FC236}">
                <a16:creationId xmlns:a16="http://schemas.microsoft.com/office/drawing/2014/main" id="{5AFCCAE3-152E-5936-F9ED-D5FBEA10EEAE}"/>
              </a:ext>
            </a:extLst>
          </p:cNvPr>
          <p:cNvGrpSpPr/>
          <p:nvPr/>
        </p:nvGrpSpPr>
        <p:grpSpPr>
          <a:xfrm>
            <a:off x="7961936" y="1227416"/>
            <a:ext cx="1009507" cy="1851663"/>
            <a:chOff x="8066531" y="1374891"/>
            <a:chExt cx="1009507" cy="1851663"/>
          </a:xfrm>
        </p:grpSpPr>
        <p:pic>
          <p:nvPicPr>
            <p:cNvPr id="5" name="Picture 4">
              <a:extLst>
                <a:ext uri="{FF2B5EF4-FFF2-40B4-BE49-F238E27FC236}">
                  <a16:creationId xmlns:a16="http://schemas.microsoft.com/office/drawing/2014/main" id="{B4980B66-5B4A-B980-FCE6-C6466D0812C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6" name="TextBox 5">
              <a:extLst>
                <a:ext uri="{FF2B5EF4-FFF2-40B4-BE49-F238E27FC236}">
                  <a16:creationId xmlns:a16="http://schemas.microsoft.com/office/drawing/2014/main" id="{0F2D70F7-2513-2A28-DA16-B2A49480D7D0}"/>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2855</TotalTime>
  <Words>1308</Words>
  <Application>Microsoft Office PowerPoint</Application>
  <PresentationFormat>Custom</PresentationFormat>
  <Paragraphs>140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349</cp:revision>
  <cp:lastPrinted>2017-11-02T18:35:01Z</cp:lastPrinted>
  <dcterms:created xsi:type="dcterms:W3CDTF">2018-11-06T17:28:56Z</dcterms:created>
  <dcterms:modified xsi:type="dcterms:W3CDTF">2023-04-17T19:33:09Z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