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84" d="100"/>
          <a:sy n="84" d="100"/>
        </p:scale>
        <p:origin x="648"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a:t>David E. Bernholdt, Patricia A. Grubel, and David M. Rogers</a:t>
            </a:r>
          </a:p>
          <a:p>
            <a:r>
              <a:rPr lang="en-US" b="0" i="0" dirty="0">
                <a:solidFill>
                  <a:srgbClr val="111111"/>
                </a:solidFill>
                <a:effectLst/>
                <a:latin typeface="-apple-system"/>
              </a:rPr>
              <a:t>Improving Scientific Software conference (2023)</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838353602"/>
              </p:ext>
            </p:extLst>
          </p:nvPr>
        </p:nvGraphicFramePr>
        <p:xfrm>
          <a:off x="408175" y="923337"/>
          <a:ext cx="11372473" cy="588894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998597">
                  <a:extLst>
                    <a:ext uri="{9D8B030D-6E8A-4147-A177-3AD203B41FA5}">
                      <a16:colId xmlns:a16="http://schemas.microsoft.com/office/drawing/2014/main" val="1261297711"/>
                    </a:ext>
                  </a:extLst>
                </a:gridCol>
                <a:gridCol w="2746631">
                  <a:extLst>
                    <a:ext uri="{9D8B030D-6E8A-4147-A177-3AD203B41FA5}">
                      <a16:colId xmlns:a16="http://schemas.microsoft.com/office/drawing/2014/main" val="3622604584"/>
                    </a:ext>
                  </a:extLst>
                </a:gridCol>
              </a:tblGrid>
              <a:tr h="676863">
                <a:tc>
                  <a:txBody>
                    <a:bodyPr/>
                    <a:lstStyle/>
                    <a:p>
                      <a:pPr algn="r"/>
                      <a:r>
                        <a:rPr lang="en-US" sz="1600" dirty="0">
                          <a:effectLst/>
                        </a:rPr>
                        <a:t>Time (MDT)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62476">
                <a:tc>
                  <a:txBody>
                    <a:bodyPr/>
                    <a:lstStyle/>
                    <a:p>
                      <a:pPr algn="r"/>
                      <a:r>
                        <a:rPr lang="en-US" sz="1600" dirty="0">
                          <a:effectLst/>
                        </a:rPr>
                        <a:t>9:00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3771408676"/>
                  </a:ext>
                </a:extLst>
              </a:tr>
              <a:tr h="254856">
                <a:tc>
                  <a:txBody>
                    <a:bodyPr/>
                    <a:lstStyle/>
                    <a:p>
                      <a:pPr algn="r"/>
                      <a:r>
                        <a:rPr lang="en-US" sz="1600">
                          <a:effectLst/>
                        </a:rPr>
                        <a:t>9:10 AM</a:t>
                      </a:r>
                    </a:p>
                  </a:txBody>
                  <a:tcPr marL="142875" marR="142875" marT="95250" marB="95250" anchor="ctr"/>
                </a:tc>
                <a:tc>
                  <a:txBody>
                    <a:bodyPr/>
                    <a:lstStyle/>
                    <a:p>
                      <a:r>
                        <a:rPr lang="en-US" sz="1600" dirty="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sz="1600">
                          <a:effectLst/>
                        </a:rPr>
                        <a:t>9:35 AM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sz="1600">
                          <a:effectLst/>
                        </a:rPr>
                        <a:t>10:00 AM</a:t>
                      </a:r>
                    </a:p>
                  </a:txBody>
                  <a:tcPr marL="142875" marR="142875" marT="95250" marB="95250" anchor="ctr"/>
                </a:tc>
                <a:tc>
                  <a:txBody>
                    <a:bodyPr/>
                    <a:lstStyle/>
                    <a:p>
                      <a:r>
                        <a:rPr lang="en-US" sz="1600">
                          <a:effectLst/>
                        </a:rPr>
                        <a:t>Refactoring Scientific Software</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sz="1600">
                          <a:effectLst/>
                        </a:rPr>
                        <a:t>10:30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sz="1600">
                          <a:effectLst/>
                        </a:rPr>
                        <a:t>11:00 AM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sz="1600">
                          <a:effectLst/>
                        </a:rPr>
                        <a:t>11:40 AM</a:t>
                      </a:r>
                    </a:p>
                  </a:txBody>
                  <a:tcPr marL="142875" marR="142875" marT="95250" marB="95250" anchor="ctr"/>
                </a:tc>
                <a:tc>
                  <a:txBody>
                    <a:bodyPr/>
                    <a:lstStyle/>
                    <a:p>
                      <a:r>
                        <a:rPr lang="en-US" sz="1600">
                          <a:effectLst/>
                        </a:rPr>
                        <a:t>Software Packaging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sz="1600">
                          <a:effectLst/>
                        </a:rPr>
                        <a:t>12:00 PM</a:t>
                      </a:r>
                    </a:p>
                  </a:txBody>
                  <a:tcPr marL="142875" marR="142875" marT="95250" marB="95250" anchor="ctr"/>
                </a:tc>
                <a:tc>
                  <a:txBody>
                    <a:bodyPr/>
                    <a:lstStyle/>
                    <a:p>
                      <a:r>
                        <a:rPr lang="en-US" sz="1600" i="1">
                          <a:effectLst/>
                        </a:rPr>
                        <a:t>Lunch 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sz="1600">
                          <a:effectLst/>
                        </a:rPr>
                        <a:t>1:00 PM</a:t>
                      </a:r>
                    </a:p>
                  </a:txBody>
                  <a:tcPr marL="142875" marR="142875" marT="95250" marB="95250" anchor="ctr"/>
                </a:tc>
                <a:tc>
                  <a:txBody>
                    <a:bodyPr/>
                    <a:lstStyle/>
                    <a:p>
                      <a:r>
                        <a:rPr lang="en-US" sz="1600">
                          <a:effectLst/>
                        </a:rPr>
                        <a:t>Testing Strategies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1954771440"/>
                  </a:ext>
                </a:extLst>
              </a:tr>
              <a:tr h="0">
                <a:tc>
                  <a:txBody>
                    <a:bodyPr/>
                    <a:lstStyle/>
                    <a:p>
                      <a:pPr algn="r"/>
                      <a:r>
                        <a:rPr lang="en-US" sz="1600">
                          <a:effectLst/>
                        </a:rPr>
                        <a:t>1:30 PM</a:t>
                      </a:r>
                    </a:p>
                  </a:txBody>
                  <a:tcPr marL="142875" marR="142875" marT="95250" marB="95250" anchor="ctr"/>
                </a:tc>
                <a:tc>
                  <a:txBody>
                    <a:bodyPr/>
                    <a:lstStyle/>
                    <a:p>
                      <a:r>
                        <a:rPr lang="en-US" sz="1600">
                          <a:effectLst/>
                        </a:rPr>
                        <a:t>Improving Reproducibility Through Better Software Practices</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746396693"/>
                  </a:ext>
                </a:extLst>
              </a:tr>
              <a:tr h="0">
                <a:tc>
                  <a:txBody>
                    <a:bodyPr/>
                    <a:lstStyle/>
                    <a:p>
                      <a:pPr algn="r"/>
                      <a:r>
                        <a:rPr lang="en-US" sz="1600">
                          <a:effectLst/>
                        </a:rPr>
                        <a:t>2:15 PM</a:t>
                      </a:r>
                    </a:p>
                  </a:txBody>
                  <a:tcPr marL="142875" marR="142875" marT="95250" marB="95250" anchor="ctr"/>
                </a:tc>
                <a:tc>
                  <a:txBody>
                    <a:bodyPr/>
                    <a:lstStyle/>
                    <a:p>
                      <a:r>
                        <a:rPr lang="en-US" sz="1600">
                          <a:effectLst/>
                        </a:rPr>
                        <a:t>Summary</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592907298"/>
                  </a:ext>
                </a:extLst>
              </a:tr>
              <a:tr h="412004">
                <a:tc>
                  <a:txBody>
                    <a:bodyPr/>
                    <a:lstStyle/>
                    <a:p>
                      <a:pPr algn="r"/>
                      <a:r>
                        <a:rPr lang="en-US" sz="1600">
                          <a:effectLst/>
                        </a:rPr>
                        <a:t>2:30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E47805-2E41-0D24-F0EF-0D9F68754C5D}"/>
              </a:ext>
            </a:extLst>
          </p:cNvPr>
          <p:cNvGrpSpPr/>
          <p:nvPr/>
        </p:nvGrpSpPr>
        <p:grpSpPr>
          <a:xfrm>
            <a:off x="7946256" y="1269264"/>
            <a:ext cx="1009507" cy="1851663"/>
            <a:chOff x="8066531" y="1374891"/>
            <a:chExt cx="1009507" cy="1851663"/>
          </a:xfrm>
        </p:grpSpPr>
        <p:pic>
          <p:nvPicPr>
            <p:cNvPr id="11" name="Picture 10">
              <a:extLst>
                <a:ext uri="{FF2B5EF4-FFF2-40B4-BE49-F238E27FC236}">
                  <a16:creationId xmlns:a16="http://schemas.microsoft.com/office/drawing/2014/main" id="{387C8B9B-A1D2-0E18-5DEA-3DCC2ECAD7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2" name="TextBox 11">
              <a:extLst>
                <a:ext uri="{FF2B5EF4-FFF2-40B4-BE49-F238E27FC236}">
                  <a16:creationId xmlns:a16="http://schemas.microsoft.com/office/drawing/2014/main" id="{F38E0A13-3968-EA98-857E-18B902325559}"/>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Patricia A. Grubel, LANL</a:t>
            </a:r>
          </a:p>
          <a:p>
            <a:pPr>
              <a:spcBef>
                <a:spcPts val="1000"/>
              </a:spcBef>
            </a:pPr>
            <a:r>
              <a:rPr lang="en-US" dirty="0"/>
              <a:t>David M. Rogers,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6108967" y="1269264"/>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9755024" y="1269264"/>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2819</TotalTime>
  <Words>1291</Words>
  <Application>Microsoft Office PowerPoint</Application>
  <PresentationFormat>Custom</PresentationFormat>
  <Paragraphs>140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342</cp:revision>
  <cp:lastPrinted>2017-11-02T18:35:01Z</cp:lastPrinted>
  <dcterms:created xsi:type="dcterms:W3CDTF">2018-11-06T17:28:56Z</dcterms:created>
  <dcterms:modified xsi:type="dcterms:W3CDTF">2023-04-17T19:32:45Z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