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320" r:id="rId6"/>
    <p:sldId id="308" r:id="rId7"/>
    <p:sldId id="327" r:id="rId8"/>
    <p:sldId id="324" r:id="rId9"/>
    <p:sldId id="329" r:id="rId10"/>
    <p:sldId id="620" r:id="rId11"/>
    <p:sldId id="622" r:id="rId12"/>
    <p:sldId id="62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30" d="100"/>
          <a:sy n="130" d="100"/>
        </p:scale>
        <p:origin x="306" y="12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Productivity and Sustainability</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880768" cy="2855300"/>
          </a:xfrm>
        </p:spPr>
        <p:txBody>
          <a:bodyPr/>
          <a:lstStyle/>
          <a:p>
            <a:r>
              <a:rPr lang="en-US" dirty="0"/>
              <a:t>David E. Bernholdt, Anshu Dubey, Todd Gamblin, Jared O’Neal, and </a:t>
            </a:r>
            <a:r>
              <a:rPr lang="en-US" dirty="0" err="1"/>
              <a:t>Boyana</a:t>
            </a:r>
            <a:r>
              <a:rPr lang="en-US" dirty="0"/>
              <a:t> R. Norris</a:t>
            </a:r>
          </a:p>
          <a:p>
            <a:r>
              <a:rPr lang="en-US" dirty="0"/>
              <a:t>Argonne Training Program for Extreme-Scale Computing summer school</a:t>
            </a:r>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200329"/>
          </a:xfrm>
          <a:prstGeom prst="rect">
            <a:avLst/>
          </a:prstGeom>
          <a:solidFill>
            <a:srgbClr val="FFFF00"/>
          </a:solidFill>
          <a:ln w="28575">
            <a:solidFill>
              <a:schemeClr val="tx1"/>
            </a:solidFill>
          </a:ln>
        </p:spPr>
        <p:txBody>
          <a:bodyPr wrap="square">
            <a:spAutoFit/>
          </a:bodyPr>
          <a:lstStyle/>
          <a:p>
            <a:r>
              <a:rPr lang="en-US" sz="2400" dirty="0"/>
              <a:t>Additional resources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316698016"/>
              </p:ext>
            </p:extLst>
          </p:nvPr>
        </p:nvGraphicFramePr>
        <p:xfrm>
          <a:off x="365759" y="836121"/>
          <a:ext cx="11372473" cy="59436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676863">
                <a:tc>
                  <a:txBody>
                    <a:bodyPr/>
                    <a:lstStyle/>
                    <a:p>
                      <a:pPr algn="r"/>
                      <a:r>
                        <a:rPr lang="en-US" sz="1800" dirty="0">
                          <a:effectLst/>
                        </a:rPr>
                        <a:t>Time (CEST)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412004">
                <a:tc>
                  <a:txBody>
                    <a:bodyPr/>
                    <a:lstStyle/>
                    <a:p>
                      <a:pPr algn="r"/>
                      <a:r>
                        <a:rPr lang="en-US">
                          <a:effectLst/>
                        </a:rPr>
                        <a:t>2:00 PM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1735798684"/>
                  </a:ext>
                </a:extLst>
              </a:tr>
              <a:tr h="676863">
                <a:tc>
                  <a:txBody>
                    <a:bodyPr/>
                    <a:lstStyle/>
                    <a:p>
                      <a:pPr algn="r"/>
                      <a:r>
                        <a:rPr lang="en-US">
                          <a:effectLst/>
                        </a:rPr>
                        <a:t>2:10 PM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a:effectLst/>
                        </a:rPr>
                        <a:t>Motivation and Overview of Best Practices in HPC Software Development</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4095277928"/>
                  </a:ext>
                </a:extLst>
              </a:tr>
              <a:tr h="412004">
                <a:tc>
                  <a:txBody>
                    <a:bodyPr/>
                    <a:lstStyle/>
                    <a:p>
                      <a:pPr algn="r"/>
                      <a:r>
                        <a:rPr lang="en-US">
                          <a:effectLst/>
                        </a:rPr>
                        <a:t>2:30 PM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763903436"/>
                  </a:ext>
                </a:extLst>
              </a:tr>
              <a:tr h="412004">
                <a:tc>
                  <a:txBody>
                    <a:bodyPr/>
                    <a:lstStyle/>
                    <a:p>
                      <a:pPr algn="r"/>
                      <a:r>
                        <a:rPr lang="en-US">
                          <a:effectLst/>
                        </a:rPr>
                        <a:t>3:00 PM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4771440"/>
                  </a:ext>
                </a:extLst>
              </a:tr>
              <a:tr h="412004">
                <a:tc>
                  <a:txBody>
                    <a:bodyPr/>
                    <a:lstStyle/>
                    <a:p>
                      <a:pPr algn="r"/>
                      <a:r>
                        <a:rPr lang="en-US">
                          <a:effectLst/>
                        </a:rPr>
                        <a:t>3:30 PM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412004">
                <a:tc>
                  <a:txBody>
                    <a:bodyPr/>
                    <a:lstStyle/>
                    <a:p>
                      <a:pPr algn="r"/>
                      <a:r>
                        <a:rPr lang="en-US">
                          <a:effectLst/>
                        </a:rPr>
                        <a:t>4:00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412004">
                <a:tc>
                  <a:txBody>
                    <a:bodyPr/>
                    <a:lstStyle/>
                    <a:p>
                      <a:pPr algn="r"/>
                      <a:r>
                        <a:rPr lang="en-US">
                          <a:effectLst/>
                        </a:rPr>
                        <a:t>4:30 PM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10245607"/>
                  </a:ext>
                </a:extLst>
              </a:tr>
              <a:tr h="412004">
                <a:tc>
                  <a:txBody>
                    <a:bodyPr/>
                    <a:lstStyle/>
                    <a:p>
                      <a:pPr algn="r"/>
                      <a:r>
                        <a:rPr lang="en-US">
                          <a:effectLst/>
                        </a:rPr>
                        <a:t>5:00 PM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1011699"/>
                  </a:ext>
                </a:extLst>
              </a:tr>
              <a:tr h="412004">
                <a:tc>
                  <a:txBody>
                    <a:bodyPr/>
                    <a:lstStyle/>
                    <a:p>
                      <a:pPr algn="r"/>
                      <a:r>
                        <a:rPr lang="en-US">
                          <a:effectLst/>
                        </a:rPr>
                        <a:t>5:20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2677893716"/>
                  </a:ext>
                </a:extLst>
              </a:tr>
              <a:tr h="412004">
                <a:tc>
                  <a:txBody>
                    <a:bodyPr/>
                    <a:lstStyle/>
                    <a:p>
                      <a:pPr algn="r"/>
                      <a:r>
                        <a:rPr lang="en-US" dirty="0">
                          <a:effectLst/>
                        </a:rPr>
                        <a:t>5:40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dirty="0">
                          <a:effectLst/>
                        </a:rPr>
                        <a:t>Anshu Dubey (ANL)</a:t>
                      </a:r>
                    </a:p>
                  </a:txBody>
                  <a:tcPr marL="114300" marR="114300" marT="76200" marB="76200" anchor="ctr"/>
                </a:tc>
                <a:extLst>
                  <a:ext uri="{0D108BD9-81ED-4DB2-BD59-A6C34878D82A}">
                    <a16:rowId xmlns:a16="http://schemas.microsoft.com/office/drawing/2014/main" val="1485688880"/>
                  </a:ext>
                </a:extLst>
              </a:tr>
              <a:tr h="412004">
                <a:tc>
                  <a:txBody>
                    <a:bodyPr/>
                    <a:lstStyle/>
                    <a:p>
                      <a:pPr algn="r"/>
                      <a:r>
                        <a:rPr lang="en-US" dirty="0">
                          <a:effectLst/>
                        </a:rPr>
                        <a:t>6:00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dirty="0">
                          <a:effectLst/>
                        </a:rPr>
                        <a:t>Adjourn</a:t>
                      </a:r>
                      <a:endParaRPr lang="en-US" dirty="0">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107996153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a:spcBef>
                <a:spcPts val="1000"/>
              </a:spcBef>
            </a:pPr>
            <a:r>
              <a:rPr lang="en-US" dirty="0" err="1"/>
              <a:t>Boyana</a:t>
            </a:r>
            <a:r>
              <a:rPr lang="en-US" dirty="0"/>
              <a:t> R. Norris, U. Oregon</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161069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(present or past) of the IDEAS Productivity Project: </a:t>
            </a:r>
            <a:r>
              <a:rPr lang="en-US" sz="2400" dirty="0">
                <a:hlinkClick r:id="rId2"/>
              </a:rPr>
              <a:t>http://ideas-productivity.org</a:t>
            </a:r>
            <a:endParaRPr lang="en-US" sz="2400" dirty="0"/>
          </a:p>
          <a:p>
            <a:pPr marL="227013" indent="-227013">
              <a:spcBef>
                <a:spcPts val="3200"/>
              </a:spcBef>
              <a:buFont typeface="Arial" panose="020B0604020202020204" pitchFamily="34" charset="0"/>
              <a:buChar char="•"/>
            </a:pPr>
            <a:r>
              <a:rPr lang="en-US" sz="2400" dirty="0"/>
              <a:t>Also members of…</a:t>
            </a:r>
          </a:p>
        </p:txBody>
      </p:sp>
      <p:grpSp>
        <p:nvGrpSpPr>
          <p:cNvPr id="10" name="Group 9">
            <a:extLst>
              <a:ext uri="{FF2B5EF4-FFF2-40B4-BE49-F238E27FC236}">
                <a16:creationId xmlns:a16="http://schemas.microsoft.com/office/drawing/2014/main" id="{AC6B9C7B-6AB5-41B4-960E-6F9161F5FA49}"/>
              </a:ext>
            </a:extLst>
          </p:cNvPr>
          <p:cNvGrpSpPr/>
          <p:nvPr/>
        </p:nvGrpSpPr>
        <p:grpSpPr>
          <a:xfrm>
            <a:off x="5056385" y="1280696"/>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BD058ED5-595A-440D-A788-DADDDA888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43C0EAEF-6989-453E-B577-CE058B930C5E}"/>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44C86D1C-D254-484F-8D67-2ECB9DDB209C}"/>
              </a:ext>
            </a:extLst>
          </p:cNvPr>
          <p:cNvGrpSpPr/>
          <p:nvPr/>
        </p:nvGrpSpPr>
        <p:grpSpPr>
          <a:xfrm>
            <a:off x="10682946" y="1273138"/>
            <a:ext cx="1052623" cy="1797939"/>
            <a:chOff x="9737690" y="1188494"/>
            <a:chExt cx="1052623" cy="1797939"/>
          </a:xfrm>
        </p:grpSpPr>
        <p:pic>
          <p:nvPicPr>
            <p:cNvPr id="15" name="Picture 14" descr="A person smiling for the camera&#10;&#10;Description automatically generated with medium confidence">
              <a:extLst>
                <a:ext uri="{FF2B5EF4-FFF2-40B4-BE49-F238E27FC236}">
                  <a16:creationId xmlns:a16="http://schemas.microsoft.com/office/drawing/2014/main" id="{A49977A1-FC74-4861-9162-14D5A9E5E1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7690" y="1188494"/>
              <a:ext cx="1052623" cy="1207008"/>
            </a:xfrm>
            <a:prstGeom prst="rect">
              <a:avLst/>
            </a:prstGeom>
          </p:spPr>
        </p:pic>
        <p:sp>
          <p:nvSpPr>
            <p:cNvPr id="16" name="TextBox 15">
              <a:extLst>
                <a:ext uri="{FF2B5EF4-FFF2-40B4-BE49-F238E27FC236}">
                  <a16:creationId xmlns:a16="http://schemas.microsoft.com/office/drawing/2014/main" id="{1B45E0C1-948D-4168-AD6E-F449E2ECAECE}"/>
                </a:ext>
              </a:extLst>
            </p:cNvPr>
            <p:cNvSpPr txBox="1"/>
            <p:nvPr/>
          </p:nvSpPr>
          <p:spPr>
            <a:xfrm>
              <a:off x="9767711" y="2395502"/>
              <a:ext cx="992580" cy="590931"/>
            </a:xfrm>
            <a:prstGeom prst="rect">
              <a:avLst/>
            </a:prstGeom>
            <a:noFill/>
          </p:spPr>
          <p:txBody>
            <a:bodyPr wrap="none" rtlCol="0">
              <a:spAutoFit/>
            </a:bodyPr>
            <a:lstStyle/>
            <a:p>
              <a:pPr algn="ctr">
                <a:lnSpc>
                  <a:spcPct val="90000"/>
                </a:lnSpc>
              </a:pPr>
              <a:r>
                <a:rPr lang="en-US" dirty="0" err="1"/>
                <a:t>Boyana</a:t>
              </a:r>
              <a:endParaRPr lang="en-US" dirty="0"/>
            </a:p>
            <a:p>
              <a:pPr algn="ctr">
                <a:lnSpc>
                  <a:spcPct val="90000"/>
                </a:lnSpc>
              </a:pPr>
              <a:r>
                <a:rPr lang="en-US" i="1" dirty="0"/>
                <a:t>she/her</a:t>
              </a:r>
            </a:p>
          </p:txBody>
        </p:sp>
      </p:grpSp>
      <p:grpSp>
        <p:nvGrpSpPr>
          <p:cNvPr id="17" name="Group 16">
            <a:extLst>
              <a:ext uri="{FF2B5EF4-FFF2-40B4-BE49-F238E27FC236}">
                <a16:creationId xmlns:a16="http://schemas.microsoft.com/office/drawing/2014/main" id="{DA272CFF-B9D9-4F3C-A9E0-85E20DE1D51F}"/>
              </a:ext>
            </a:extLst>
          </p:cNvPr>
          <p:cNvGrpSpPr/>
          <p:nvPr/>
        </p:nvGrpSpPr>
        <p:grpSpPr>
          <a:xfrm>
            <a:off x="6226495" y="1273138"/>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lvl="1">
              <a:spcBef>
                <a:spcPts val="400"/>
              </a:spcBef>
            </a:pPr>
            <a:r>
              <a:rPr lang="en-US" dirty="0"/>
              <a:t>Additional opportunities for Q&amp;A/discussion before and after dinner</a:t>
            </a:r>
          </a:p>
          <a:p>
            <a:pPr lvl="1">
              <a:spcBef>
                <a:spcPts val="400"/>
              </a:spcBef>
            </a:pPr>
            <a:r>
              <a:rPr lang="en-US" dirty="0"/>
              <a:t>We’ll also be keeping an eye on the track-7-software Slack channel</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2832</TotalTime>
  <Words>1238</Words>
  <Application>Microsoft Office PowerPoint</Application>
  <PresentationFormat>Custom</PresentationFormat>
  <Paragraphs>146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Presentations (Wide Screen)</vt:lpstr>
      <vt:lpstr>Software Productivity and Sustainability</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BSSw Tutorial Web Site</vt:lpstr>
      <vt:lpstr>Explaining Slide 2</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330</cp:revision>
  <cp:lastPrinted>2017-11-02T18:35:01Z</cp:lastPrinted>
  <dcterms:created xsi:type="dcterms:W3CDTF">2018-11-06T17:28:56Z</dcterms:created>
  <dcterms:modified xsi:type="dcterms:W3CDTF">2022-07-27T00:22:28Z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