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20" r:id="rId6"/>
    <p:sldId id="322" r:id="rId7"/>
    <p:sldId id="324" r:id="rId8"/>
    <p:sldId id="325" r:id="rId9"/>
    <p:sldId id="340" r:id="rId10"/>
    <p:sldId id="326" r:id="rId11"/>
    <p:sldId id="327" r:id="rId12"/>
    <p:sldId id="328" r:id="rId13"/>
    <p:sldId id="330" r:id="rId14"/>
    <p:sldId id="331" r:id="rId15"/>
    <p:sldId id="329" r:id="rId16"/>
    <p:sldId id="337" r:id="rId17"/>
    <p:sldId id="333" r:id="rId18"/>
    <p:sldId id="354" r:id="rId19"/>
    <p:sldId id="336" r:id="rId20"/>
    <p:sldId id="335" r:id="rId21"/>
    <p:sldId id="338" r:id="rId22"/>
    <p:sldId id="339" r:id="rId23"/>
    <p:sldId id="355" r:id="rId24"/>
    <p:sldId id="343" r:id="rId25"/>
    <p:sldId id="344" r:id="rId26"/>
    <p:sldId id="345" r:id="rId27"/>
    <p:sldId id="346" r:id="rId28"/>
    <p:sldId id="347" r:id="rId29"/>
    <p:sldId id="348" r:id="rId30"/>
    <p:sldId id="349" r:id="rId31"/>
    <p:sldId id="350" r:id="rId32"/>
    <p:sldId id="351" r:id="rId33"/>
    <p:sldId id="352" r:id="rId34"/>
    <p:sldId id="356" r:id="rId35"/>
    <p:sldId id="357" r:id="rId36"/>
    <p:sldId id="358" r:id="rId37"/>
    <p:sldId id="353"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5" autoAdjust="0"/>
    <p:restoredTop sz="82801" autoAdjust="0"/>
  </p:normalViewPr>
  <p:slideViewPr>
    <p:cSldViewPr snapToGrid="0" showGuides="1">
      <p:cViewPr varScale="1">
        <p:scale>
          <a:sx n="108" d="100"/>
          <a:sy n="108" d="100"/>
        </p:scale>
        <p:origin x="1056"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generation &amp; communication =&gt; less need for documentation.  At the observatory we had a team A and a team B and much work was multidisciplinary.  Therefore, need for documentation was greater.  Distributed &amp; multidisciplinary nature of CSME demands more documentation.</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in CSME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mentioning that we do this upfront effort to avoid ”inflight airplane repair”, EMPHASIZE that you’ll never be perfect.  That will likely happen every now and then.  You just hope that it happens less frequently and is less catastrophic.  Also, that it’s likely a bad idea to over design your environment to absolutely avoid this.  This is necessary to mesh better with what </a:t>
            </a:r>
            <a:r>
              <a:rPr lang="en-US" dirty="0" err="1"/>
              <a:t>Anshu</a:t>
            </a:r>
            <a:r>
              <a:rPr lang="en-US" dirty="0"/>
              <a:t> said on slide 19.</a:t>
            </a:r>
          </a:p>
          <a:p>
            <a:endParaRPr lang="en-US" dirty="0"/>
          </a:p>
          <a:p>
            <a:r>
              <a:rPr lang="en-US" dirty="0"/>
              <a:t>SW env should prefer platform-specific, expert—built modules, then </a:t>
            </a:r>
            <a:r>
              <a:rPr lang="en-US" dirty="0" err="1"/>
              <a:t>Spack</a:t>
            </a:r>
            <a:r>
              <a:rPr lang="en-US" dirty="0"/>
              <a:t>, then hand-built dependencies.</a:t>
            </a:r>
          </a:p>
          <a:p>
            <a:endParaRPr lang="en-US" dirty="0"/>
          </a:p>
          <a:p>
            <a:r>
              <a:rPr lang="en-US" dirty="0"/>
              <a:t>Motivate folder structure naming convention in terms of observatory.  Good tools allow for simple and cleaner file management.</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43061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 – create an environment/tool layer/workflow dedicated to EXECUTING work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 making sure that your diagnostics actually flag errors.</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102505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diverse experience is capable of doing this initially, but if people engage in meaningful conversations with other and with an open mind, they might be able to.</a:t>
            </a:r>
          </a:p>
          <a:p>
            <a:pPr marL="171450" indent="-171450">
              <a:buFont typeface="Arial" panose="020B0604020202020204" pitchFamily="34" charset="0"/>
              <a:buChar char="•"/>
            </a:pPr>
            <a:r>
              <a:rPr lang="en-US" dirty="0"/>
              <a:t>It’s easy to find differences</a:t>
            </a:r>
          </a:p>
          <a:p>
            <a:pPr marL="171450" indent="-171450">
              <a:buFont typeface="Arial" panose="020B0604020202020204" pitchFamily="34" charset="0"/>
              <a:buChar char="•"/>
            </a:pPr>
            <a:r>
              <a:rPr lang="en-US" dirty="0"/>
              <a:t>It’s harder to determine if those differences are important</a:t>
            </a:r>
          </a:p>
          <a:p>
            <a:pPr marL="171450" indent="-171450">
              <a:buFont typeface="Arial" panose="020B0604020202020204" pitchFamily="34" charset="0"/>
              <a:buChar char="•"/>
            </a:pPr>
            <a:r>
              <a:rPr lang="en-US" dirty="0"/>
              <a:t>It’s harder still to adapt commonalities to a different field</a:t>
            </a:r>
          </a:p>
          <a:p>
            <a:pPr marL="0" indent="0">
              <a:buFont typeface="Arial" panose="020B0604020202020204" pitchFamily="34" charset="0"/>
              <a:buNone/>
            </a:pPr>
            <a:r>
              <a:rPr lang="en-US" dirty="0"/>
              <a:t>Does this explain why people search out differences rather that commonalities?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heard of cases where documentation refer to an article to help explain role of ”optional” arguments,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/containers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a few times, I started to figure out what was “appropriate” level of planning.  For example, I would do dress rehearsals during day.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394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in which we just want to EXECUTE a study. It is an operational environment.  Everything is ready to go and we only concentrate on the task at hand.  If you are making big, decisions that require thought, something has gone deeply wrong.  From here forward, try to enforce that we are creating an operational environment for executing science. </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my study.  More work, but cleaner with obvious ownership and less communication/coordination needed.</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bssw-tutorial/lab-environment-2022-08-11-atpesc" TargetMode="Externa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234399" cy="936667"/>
          </a:xfrm>
        </p:spPr>
        <p:txBody>
          <a:bodyPr/>
          <a:lstStyle/>
          <a:p>
            <a:r>
              <a:rPr lang="en-US" dirty="0"/>
              <a:t>Jared O’Neal</a:t>
            </a:r>
            <a:r>
              <a:rPr lang="en-US" u="none" dirty="0"/>
              <a:t> </a:t>
            </a:r>
            <a:r>
              <a:rPr lang="en-US" sz="2000" u="none" dirty="0"/>
              <a:t>(he/him) &amp; </a:t>
            </a:r>
            <a:r>
              <a:rPr lang="en-US" dirty="0" err="1"/>
              <a:t>Anshu</a:t>
            </a:r>
            <a:r>
              <a:rPr lang="en-US"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exist &amp;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&amp;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&amp;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systems</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workflow</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&amp;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42B-63A3-D04F-DF9E-BB5B3AD53501}"/>
              </a:ext>
            </a:extLst>
          </p:cNvPr>
          <p:cNvSpPr>
            <a:spLocks noGrp="1"/>
          </p:cNvSpPr>
          <p:nvPr>
            <p:ph type="title"/>
          </p:nvPr>
        </p:nvSpPr>
        <p:spPr/>
        <p:txBody>
          <a:bodyPr/>
          <a:lstStyle/>
          <a:p>
            <a:r>
              <a:rPr lang="en-US" dirty="0"/>
              <a:t>Documentation: Version control tools</a:t>
            </a:r>
          </a:p>
        </p:txBody>
      </p:sp>
      <p:sp>
        <p:nvSpPr>
          <p:cNvPr id="3" name="Content Placeholder 2">
            <a:extLst>
              <a:ext uri="{FF2B5EF4-FFF2-40B4-BE49-F238E27FC236}">
                <a16:creationId xmlns:a16="http://schemas.microsoft.com/office/drawing/2014/main" id="{57645BD6-25F7-A3F2-523F-EE825B19A28F}"/>
              </a:ext>
            </a:extLst>
          </p:cNvPr>
          <p:cNvSpPr>
            <a:spLocks noGrp="1"/>
          </p:cNvSpPr>
          <p:nvPr>
            <p:ph idx="1"/>
          </p:nvPr>
        </p:nvSpPr>
        <p:spPr/>
        <p:txBody>
          <a:bodyPr/>
          <a:lstStyle/>
          <a:p>
            <a:pPr marL="0" indent="0">
              <a:buNone/>
            </a:pPr>
            <a:r>
              <a:rPr lang="en-US" dirty="0"/>
              <a:t>Locate lab notes associated with code “next” to the instrument</a:t>
            </a:r>
          </a:p>
          <a:p>
            <a:r>
              <a:rPr lang="en-US" dirty="0"/>
              <a:t>Commit messages</a:t>
            </a:r>
          </a:p>
          <a:p>
            <a:r>
              <a:rPr lang="en-US" dirty="0"/>
              <a:t>Issues to capture design discussions &amp; requirements?</a:t>
            </a:r>
          </a:p>
          <a:p>
            <a:r>
              <a:rPr lang="en-US" dirty="0"/>
              <a:t>Pull requests to document code review, verification/validation, </a:t>
            </a:r>
            <a:r>
              <a:rPr lang="en-US" i="1" dirty="0"/>
              <a:t>etc</a:t>
            </a:r>
            <a:r>
              <a:rPr lang="en-US" dirty="0"/>
              <a:t>.?</a:t>
            </a:r>
          </a:p>
        </p:txBody>
      </p:sp>
    </p:spTree>
    <p:extLst>
      <p:ext uri="{BB962C8B-B14F-4D97-AF65-F5344CB8AC3E}">
        <p14:creationId xmlns:p14="http://schemas.microsoft.com/office/powerpoint/2010/main" val="218348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Figuring how to structure work into notebooks helps structure lab env</a:t>
            </a:r>
          </a:p>
          <a:p>
            <a:r>
              <a:rPr lang="en-US" dirty="0"/>
              <a:t>Where do notebooks fit into the documentation hierarchy?</a:t>
            </a:r>
          </a:p>
        </p:txBody>
      </p:sp>
    </p:spTree>
    <p:extLst>
      <p:ext uri="{BB962C8B-B14F-4D97-AF65-F5344CB8AC3E}">
        <p14:creationId xmlns:p14="http://schemas.microsoft.com/office/powerpoint/2010/main" val="904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Work in progress (and always will be)</a:t>
            </a:r>
          </a:p>
          <a:p>
            <a:r>
              <a:rPr lang="en-US" dirty="0"/>
              <a:t>Used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a:p>
            <a:pPr lvl="2"/>
            <a:endParaRPr lang="en-US" dirty="0"/>
          </a:p>
          <a:p>
            <a:pPr marL="0" indent="0" algn="ctr">
              <a:buNone/>
            </a:pPr>
            <a:r>
              <a:rPr lang="en-US" sz="2000" dirty="0">
                <a:hlinkClick r:id="rId6">
                  <a:extLst>
                    <a:ext uri="{A12FA001-AC4F-418D-AE19-62706E023703}">
                      <ahyp:hlinkClr xmlns:ahyp="http://schemas.microsoft.com/office/drawing/2018/hyperlinkcolor" val="tx"/>
                    </a:ext>
                  </a:extLst>
                </a:hlinkClick>
              </a:rPr>
              <a:t>Computational Lab Environment Example</a:t>
            </a:r>
            <a:endParaRPr lang="en-US" sz="2000" dirty="0"/>
          </a:p>
        </p:txBody>
      </p:sp>
    </p:spTree>
    <p:extLst>
      <p:ext uri="{BB962C8B-B14F-4D97-AF65-F5344CB8AC3E}">
        <p14:creationId xmlns:p14="http://schemas.microsoft.com/office/powerpoint/2010/main" val="70191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Tree>
    <p:extLst>
      <p:ext uri="{BB962C8B-B14F-4D97-AF65-F5344CB8AC3E}">
        <p14:creationId xmlns:p14="http://schemas.microsoft.com/office/powerpoint/2010/main" val="73265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504148" y="3971683"/>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283419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a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marL="684212" lvl="2" indent="0">
              <a:buNone/>
            </a:pPr>
            <a:endParaRPr lang="en-US" dirty="0"/>
          </a:p>
          <a:p>
            <a:pPr lvl="2"/>
            <a:endParaRPr lang="en-US" dirty="0"/>
          </a:p>
          <a:p>
            <a:r>
              <a:rPr lang="en-US" dirty="0"/>
              <a:t>Develop hierarchy of analysis</a:t>
            </a:r>
          </a:p>
          <a:p>
            <a:pPr lvl="1"/>
            <a:r>
              <a:rPr lang="en-US" dirty="0"/>
              <a:t>Full analysis of runs is not feasible in flight</a:t>
            </a:r>
          </a:p>
          <a:p>
            <a:pPr lvl="1"/>
            <a:r>
              <a:rPr lang="en-US" dirty="0"/>
              <a:t>Intermediate level analysis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32588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a:t>
            </a:r>
            <a:endParaRPr lang="en-US" sz="1400" dirty="0"/>
          </a:p>
          <a:p>
            <a:pPr lvl="1"/>
            <a:r>
              <a:rPr lang="en-US" dirty="0"/>
              <a:t>Identify redundant refinement and get rid of it</a:t>
            </a:r>
          </a:p>
          <a:p>
            <a:pPr lvl="1"/>
            <a:r>
              <a:rPr lang="en-US" dirty="0"/>
              <a:t>Coarsen computations for some physics</a:t>
            </a:r>
          </a:p>
          <a:p>
            <a:pPr lvl="1"/>
            <a:r>
              <a:rPr lang="en-US" dirty="0"/>
              <a:t>Move some computations to post-processing</a:t>
            </a:r>
          </a:p>
          <a:p>
            <a:r>
              <a:rPr lang="en-US" b="1" dirty="0"/>
              <a:t>All optimizations were based on scientific and numerical intuitions</a:t>
            </a:r>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I try to adapt tips, tools, &amp; techniques to computational science world</a:t>
            </a:r>
          </a:p>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p:txBody>
      </p:sp>
    </p:spTree>
    <p:extLst>
      <p:ext uri="{BB962C8B-B14F-4D97-AF65-F5344CB8AC3E}">
        <p14:creationId xmlns:p14="http://schemas.microsoft.com/office/powerpoint/2010/main" val="6500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
        <p:nvSpPr>
          <p:cNvPr id="4" name="Rectangle 3">
            <a:extLst>
              <a:ext uri="{FF2B5EF4-FFF2-40B4-BE49-F238E27FC236}">
                <a16:creationId xmlns:a16="http://schemas.microsoft.com/office/drawing/2014/main" id="{6D03DCBB-BDFD-F644-B051-DDF0518DDE62}"/>
              </a:ext>
            </a:extLst>
          </p:cNvPr>
          <p:cNvSpPr/>
          <p:nvPr/>
        </p:nvSpPr>
        <p:spPr>
          <a:xfrm>
            <a:off x="6094412" y="2023889"/>
            <a:ext cx="4829402" cy="388705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Lab notebook artifacts</a:t>
            </a:r>
          </a:p>
          <a:p>
            <a:pPr>
              <a:lnSpc>
                <a:spcPct val="90000"/>
              </a:lnSpc>
            </a:pPr>
            <a:endParaRPr lang="en-US" sz="2000" b="1"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every run registers all configurations and runtime parameters in a logfile.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logfiles are cumulative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dedicate space for storing all results in a preconfigured directory structure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scripts to move output from scratch to the dedicated space</a:t>
            </a:r>
          </a:p>
        </p:txBody>
      </p:sp>
    </p:spTree>
    <p:extLst>
      <p:ext uri="{BB962C8B-B14F-4D97-AF65-F5344CB8AC3E}">
        <p14:creationId xmlns:p14="http://schemas.microsoft.com/office/powerpoint/2010/main" val="4115728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pPr marL="0" indent="0">
              <a:buNone/>
            </a:pPr>
            <a:endParaRPr lang="en-US" dirty="0"/>
          </a:p>
        </p:txBody>
      </p:sp>
    </p:spTree>
    <p:extLst>
      <p:ext uri="{BB962C8B-B14F-4D97-AF65-F5344CB8AC3E}">
        <p14:creationId xmlns:p14="http://schemas.microsoft.com/office/powerpoint/2010/main" val="2354399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r>
              <a:rPr lang="en-US" dirty="0"/>
              <a:t>For the paper the referee asked for details from optimizations</a:t>
            </a:r>
          </a:p>
          <a:p>
            <a:pPr lvl="1"/>
            <a:r>
              <a:rPr lang="en-US" dirty="0"/>
              <a:t>We did not have them</a:t>
            </a:r>
          </a:p>
          <a:p>
            <a:pPr lvl="1"/>
            <a:r>
              <a:rPr lang="en-US" dirty="0"/>
              <a:t>Fortunately the referee was satisfied with reasoning and other supporting evidence we produced </a:t>
            </a:r>
          </a:p>
        </p:txBody>
      </p:sp>
    </p:spTree>
    <p:extLst>
      <p:ext uri="{BB962C8B-B14F-4D97-AF65-F5344CB8AC3E}">
        <p14:creationId xmlns:p14="http://schemas.microsoft.com/office/powerpoint/2010/main" val="243732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and Takeaways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a:xfrm>
            <a:off x="453256" y="1149532"/>
            <a:ext cx="11369809" cy="2704011"/>
          </a:xfrm>
        </p:spPr>
        <p:txBody>
          <a:bodyPr/>
          <a:lstStyle/>
          <a:p>
            <a:r>
              <a:rPr lang="en-US" dirty="0"/>
              <a:t>Good science with computation is a craft -- training is needed in how to do it</a:t>
            </a:r>
          </a:p>
          <a:p>
            <a:r>
              <a:rPr lang="en-US" dirty="0"/>
              <a:t>Machines are expensive to build and expensive to run</a:t>
            </a:r>
          </a:p>
          <a:p>
            <a:pPr lvl="1"/>
            <a:r>
              <a:rPr lang="en-US" dirty="0"/>
              <a:t>They provide opportunity for great work</a:t>
            </a:r>
          </a:p>
          <a:p>
            <a:pPr lvl="1"/>
            <a:r>
              <a:rPr lang="en-US" dirty="0"/>
              <a:t>Care is needed to ensure that the outcome meets expectations</a:t>
            </a:r>
          </a:p>
          <a:p>
            <a:r>
              <a:rPr lang="en-US" dirty="0"/>
              <a:t>Reproducible results are a necessity, not a luxury</a:t>
            </a:r>
          </a:p>
          <a:p>
            <a:pPr lvl="1"/>
            <a:r>
              <a:rPr lang="en-US" dirty="0"/>
              <a:t>There is no credible science without provenance</a:t>
            </a:r>
          </a:p>
        </p:txBody>
      </p:sp>
      <p:sp>
        <p:nvSpPr>
          <p:cNvPr id="4" name="TextBox 3">
            <a:extLst>
              <a:ext uri="{FF2B5EF4-FFF2-40B4-BE49-F238E27FC236}">
                <a16:creationId xmlns:a16="http://schemas.microsoft.com/office/drawing/2014/main" id="{199C730F-8998-E41D-234B-0323600B41F6}"/>
              </a:ext>
            </a:extLst>
          </p:cNvPr>
          <p:cNvSpPr txBox="1"/>
          <p:nvPr/>
        </p:nvSpPr>
        <p:spPr>
          <a:xfrm>
            <a:off x="620486" y="4364252"/>
            <a:ext cx="10072886" cy="849463"/>
          </a:xfrm>
          <a:prstGeom prst="rect">
            <a:avLst/>
          </a:prstGeom>
          <a:noFill/>
        </p:spPr>
        <p:txBody>
          <a:bodyPr wrap="none" lIns="118872" tIns="91440" rIns="118872" bIns="91440" rtlCol="0" anchor="ctr" anchorCtr="0">
            <a:spAutoFit/>
          </a:bodyPr>
          <a:lstStyle/>
          <a:p>
            <a:pPr>
              <a:lnSpc>
                <a:spcPct val="90000"/>
              </a:lnSpc>
            </a:pPr>
            <a:r>
              <a:rPr lang="en-US" sz="2400" dirty="0"/>
              <a:t>https://</a:t>
            </a:r>
            <a:r>
              <a:rPr lang="en-US" sz="2400" dirty="0" err="1"/>
              <a:t>aip.scitation.org</a:t>
            </a:r>
            <a:r>
              <a:rPr lang="en-US" sz="2400" dirty="0"/>
              <a:t>/</a:t>
            </a:r>
            <a:r>
              <a:rPr lang="en-US" sz="2400" dirty="0" err="1"/>
              <a:t>doi</a:t>
            </a:r>
            <a:r>
              <a:rPr lang="en-US" sz="2400" dirty="0"/>
              <a:t>/10.1063/1.476021 "a parameter combination </a:t>
            </a:r>
          </a:p>
          <a:p>
            <a:pPr>
              <a:lnSpc>
                <a:spcPct val="90000"/>
              </a:lnSpc>
            </a:pPr>
            <a:r>
              <a:rPr lang="en-US" sz="2400" dirty="0"/>
              <a:t>that induces erroneous results is easily selected"</a:t>
            </a:r>
          </a:p>
        </p:txBody>
      </p:sp>
    </p:spTree>
    <p:extLst>
      <p:ext uri="{BB962C8B-B14F-4D97-AF65-F5344CB8AC3E}">
        <p14:creationId xmlns:p14="http://schemas.microsoft.com/office/powerpoint/2010/main" val="203509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 / Right tool for the job</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high-level productivity tools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3379900"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Slow down!</a:t>
            </a:r>
          </a:p>
          <a:p>
            <a:r>
              <a:rPr lang="en-US" dirty="0"/>
              <a:t>Think before you act</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&amp; docs up-to-date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10054</TotalTime>
  <Words>4343</Words>
  <Application>Microsoft Office PowerPoint</Application>
  <PresentationFormat>Custom</PresentationFormat>
  <Paragraphs>413</Paragraphs>
  <Slides>34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American Typewriter</vt:lpstr>
      <vt:lpstr>Arial</vt:lpstr>
      <vt:lpstr>Arial Black</vt:lpstr>
      <vt:lpstr>Calibri</vt:lpstr>
      <vt:lpstr>Presentations (Wide Screen)</vt:lpstr>
      <vt:lpstr>Managing Computational Experiments</vt:lpstr>
      <vt:lpstr>License, Citation and Acknowledgements</vt:lpstr>
      <vt:lpstr>My high-level experience</vt:lpstr>
      <vt:lpstr>We never discussed the W in DIKUW! The accumulated wisdom of a community</vt:lpstr>
      <vt:lpstr>Know your tools / Right tool for the job</vt:lpstr>
      <vt:lpstr>Know your tools: Example</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Version control tools</vt:lpstr>
      <vt:lpstr>Documentation: Data context &amp; metadata</vt:lpstr>
      <vt:lpstr>Documentation: Jupyter notebooks</vt:lpstr>
      <vt:lpstr>Is this working?</vt:lpstr>
      <vt:lpstr>PowerPoint Presentation</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Preparation Steps</vt:lpstr>
      <vt:lpstr>Outcome</vt:lpstr>
      <vt:lpstr>Outcome</vt:lpstr>
      <vt:lpstr>Summary and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1070</cp:revision>
  <cp:lastPrinted>2017-11-02T18:35:01Z</cp:lastPrinted>
  <dcterms:created xsi:type="dcterms:W3CDTF">2018-11-06T17:28:56Z</dcterms:created>
  <dcterms:modified xsi:type="dcterms:W3CDTF">2022-08-10T00:22:12Z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