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318" r:id="rId5"/>
    <p:sldId id="320" r:id="rId6"/>
    <p:sldId id="675" r:id="rId7"/>
    <p:sldId id="640" r:id="rId8"/>
    <p:sldId id="638" r:id="rId9"/>
    <p:sldId id="676" r:id="rId10"/>
    <p:sldId id="677" r:id="rId11"/>
    <p:sldId id="674" r:id="rId12"/>
    <p:sldId id="678" r:id="rId13"/>
    <p:sldId id="679" r:id="rId14"/>
    <p:sldId id="680" r:id="rId15"/>
    <p:sldId id="5556" r:id="rId16"/>
    <p:sldId id="684" r:id="rId17"/>
    <p:sldId id="685" r:id="rId18"/>
    <p:sldId id="686" r:id="rId19"/>
    <p:sldId id="687" r:id="rId20"/>
    <p:sldId id="635" r:id="rId21"/>
    <p:sldId id="688" r:id="rId22"/>
    <p:sldId id="689" r:id="rId23"/>
    <p:sldId id="5557" r:id="rId24"/>
    <p:sldId id="5560" r:id="rId25"/>
    <p:sldId id="5559" r:id="rId26"/>
    <p:sldId id="5558" r:id="rId27"/>
    <p:sldId id="270" r:id="rId28"/>
    <p:sldId id="5553" r:id="rId29"/>
    <p:sldId id="5554" r:id="rId30"/>
    <p:sldId id="5555" r:id="rId31"/>
    <p:sldId id="664" r:id="rId32"/>
    <p:sldId id="673"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6" autoAdjust="0"/>
    <p:restoredTop sz="95246" autoAdjust="0"/>
  </p:normalViewPr>
  <p:slideViewPr>
    <p:cSldViewPr snapToGrid="0" showGuides="1">
      <p:cViewPr varScale="1">
        <p:scale>
          <a:sx n="124" d="100"/>
          <a:sy n="124" d="100"/>
        </p:scale>
        <p:origin x="522"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6520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16692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24</a:t>
            </a:fld>
            <a:endParaRPr lang="en-US"/>
          </a:p>
        </p:txBody>
      </p:sp>
    </p:spTree>
    <p:extLst>
      <p:ext uri="{BB962C8B-B14F-4D97-AF65-F5344CB8AC3E}">
        <p14:creationId xmlns:p14="http://schemas.microsoft.com/office/powerpoint/2010/main" val="25589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25</a:t>
            </a:fld>
            <a:endParaRPr lang="en-US"/>
          </a:p>
        </p:txBody>
      </p:sp>
    </p:spTree>
    <p:extLst>
      <p:ext uri="{BB962C8B-B14F-4D97-AF65-F5344CB8AC3E}">
        <p14:creationId xmlns:p14="http://schemas.microsoft.com/office/powerpoint/2010/main" val="183568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26</a:t>
            </a:fld>
            <a:endParaRPr lang="en-US"/>
          </a:p>
        </p:txBody>
      </p:sp>
    </p:spTree>
    <p:extLst>
      <p:ext uri="{BB962C8B-B14F-4D97-AF65-F5344CB8AC3E}">
        <p14:creationId xmlns:p14="http://schemas.microsoft.com/office/powerpoint/2010/main" val="354766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27</a:t>
            </a:fld>
            <a:endParaRPr lang="en-US"/>
          </a:p>
        </p:txBody>
      </p:sp>
    </p:spTree>
    <p:extLst>
      <p:ext uri="{BB962C8B-B14F-4D97-AF65-F5344CB8AC3E}">
        <p14:creationId xmlns:p14="http://schemas.microsoft.com/office/powerpoint/2010/main" val="148163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Software Productivity and Sustainability track @ Argonne Training Program on Extreme-Scale Computing summer school</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960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88422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3" name="TextBox 2">
            <a:extLst>
              <a:ext uri="{FF2B5EF4-FFF2-40B4-BE49-F238E27FC236}">
                <a16:creationId xmlns:a16="http://schemas.microsoft.com/office/drawing/2014/main" id="{704DFC27-87EC-DFA9-9485-9630ECB94A75}"/>
              </a:ext>
            </a:extLst>
          </p:cNvPr>
          <p:cNvSpPr txBox="1"/>
          <p:nvPr/>
        </p:nvSpPr>
        <p:spPr>
          <a:xfrm>
            <a:off x="2676848" y="5527833"/>
            <a:ext cx="7806240" cy="433965"/>
          </a:xfrm>
          <a:prstGeom prst="rect">
            <a:avLst/>
          </a:prstGeom>
          <a:noFill/>
        </p:spPr>
        <p:txBody>
          <a:bodyPr wrap="none" lIns="118872" tIns="91440" rIns="118872" bIns="91440" rtlCol="0" anchor="ctr" anchorCtr="0">
            <a:spAutoFit/>
          </a:bodyPr>
          <a:lstStyle/>
          <a:p>
            <a:pPr algn="l">
              <a:lnSpc>
                <a:spcPct val="90000"/>
              </a:lnSpc>
            </a:pPr>
            <a:r>
              <a:rPr lang="en-US" dirty="0"/>
              <a:t>And memory access models: unified memory / </a:t>
            </a:r>
            <a:r>
              <a:rPr lang="en-US" dirty="0" err="1"/>
              <a:t>gpu</a:t>
            </a:r>
            <a:r>
              <a:rPr lang="en-US" dirty="0"/>
              <a:t>-direct /explicit transfer </a:t>
            </a:r>
          </a:p>
        </p:txBody>
      </p:sp>
    </p:spTree>
    <p:extLst>
      <p:ext uri="{BB962C8B-B14F-4D97-AF65-F5344CB8AC3E}">
        <p14:creationId xmlns:p14="http://schemas.microsoft.com/office/powerpoint/2010/main" val="384576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46886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90534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55009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182141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377695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508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60740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2157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42645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3019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31717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400565"/>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0" name="Title 1">
            <a:extLst>
              <a:ext uri="{FF2B5EF4-FFF2-40B4-BE49-F238E27FC236}">
                <a16:creationId xmlns:a16="http://schemas.microsoft.com/office/drawing/2014/main" id="{3A01DC83-43F1-244F-9429-8F2B874B3E47}"/>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
        <p:nvSpPr>
          <p:cNvPr id="2" name="Rectangle 1">
            <a:extLst>
              <a:ext uri="{FF2B5EF4-FFF2-40B4-BE49-F238E27FC236}">
                <a16:creationId xmlns:a16="http://schemas.microsoft.com/office/drawing/2014/main" id="{3461973C-5E07-744D-ACC2-94780D76AABE}"/>
              </a:ext>
            </a:extLst>
          </p:cNvPr>
          <p:cNvSpPr/>
          <p:nvPr/>
        </p:nvSpPr>
        <p:spPr>
          <a:xfrm>
            <a:off x="1209918" y="1362279"/>
            <a:ext cx="7748868"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Tree>
    <p:extLst>
      <p:ext uri="{BB962C8B-B14F-4D97-AF65-F5344CB8AC3E}">
        <p14:creationId xmlns:p14="http://schemas.microsoft.com/office/powerpoint/2010/main" val="360355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2" name="Rectangle 1">
            <a:extLst>
              <a:ext uri="{FF2B5EF4-FFF2-40B4-BE49-F238E27FC236}">
                <a16:creationId xmlns:a16="http://schemas.microsoft.com/office/drawing/2014/main" id="{3461973C-5E07-744D-ACC2-94780D76AABE}"/>
              </a:ext>
            </a:extLst>
          </p:cNvPr>
          <p:cNvSpPr/>
          <p:nvPr/>
        </p:nvSpPr>
        <p:spPr>
          <a:xfrm>
            <a:off x="3783656" y="1362279"/>
            <a:ext cx="5175130"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
        <p:nvSpPr>
          <p:cNvPr id="74" name="Title 1">
            <a:extLst>
              <a:ext uri="{FF2B5EF4-FFF2-40B4-BE49-F238E27FC236}">
                <a16:creationId xmlns:a16="http://schemas.microsoft.com/office/drawing/2014/main" id="{35B1A0F7-3D62-89D7-9C85-1CFC596CADF4}"/>
              </a:ext>
            </a:extLst>
          </p:cNvPr>
          <p:cNvSpPr txBox="1">
            <a:spLocks/>
          </p:cNvSpPr>
          <p:nvPr/>
        </p:nvSpPr>
        <p:spPr bwMode="auto">
          <a:xfrm>
            <a:off x="335862" y="71985"/>
            <a:ext cx="10512862" cy="1325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Overview of Flash-X Design Approach with Separation of Concerns in tools</a:t>
            </a:r>
            <a:endParaRPr lang="en-US" dirty="0"/>
          </a:p>
        </p:txBody>
      </p:sp>
    </p:spTree>
    <p:extLst>
      <p:ext uri="{BB962C8B-B14F-4D97-AF65-F5344CB8AC3E}">
        <p14:creationId xmlns:p14="http://schemas.microsoft.com/office/powerpoint/2010/main" val="374271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2" name="Rectangle 1">
            <a:extLst>
              <a:ext uri="{FF2B5EF4-FFF2-40B4-BE49-F238E27FC236}">
                <a16:creationId xmlns:a16="http://schemas.microsoft.com/office/drawing/2014/main" id="{3461973C-5E07-744D-ACC2-94780D76AABE}"/>
              </a:ext>
            </a:extLst>
          </p:cNvPr>
          <p:cNvSpPr/>
          <p:nvPr/>
        </p:nvSpPr>
        <p:spPr>
          <a:xfrm>
            <a:off x="5827608" y="1362279"/>
            <a:ext cx="3131178"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
        <p:nvSpPr>
          <p:cNvPr id="73" name="Title 1">
            <a:extLst>
              <a:ext uri="{FF2B5EF4-FFF2-40B4-BE49-F238E27FC236}">
                <a16:creationId xmlns:a16="http://schemas.microsoft.com/office/drawing/2014/main" id="{14AF287D-48D9-5BA4-3DC8-C75C193B8B30}"/>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412872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3" name="Slide Number Placeholder 2">
            <a:extLst>
              <a:ext uri="{FF2B5EF4-FFF2-40B4-BE49-F238E27FC236}">
                <a16:creationId xmlns:a16="http://schemas.microsoft.com/office/drawing/2014/main" id="{1BC793DC-1946-1143-B100-C611A9300E27}"/>
              </a:ext>
            </a:extLst>
          </p:cNvPr>
          <p:cNvSpPr>
            <a:spLocks noGrp="1"/>
          </p:cNvSpPr>
          <p:nvPr>
            <p:ph type="sldNum" sz="quarter" idx="12"/>
          </p:nvPr>
        </p:nvSpPr>
        <p:spPr>
          <a:xfrm>
            <a:off x="4241800" y="633518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E5A07-6625-D64E-8002-18C3A600922F}" type="slidenum">
              <a:rPr lang="en-US" smtClean="0"/>
              <a:pPr/>
              <a:t>27</a:t>
            </a:fld>
            <a:endParaRPr lang="en-US"/>
          </a:p>
        </p:txBody>
      </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67989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Other Rules of Thumb</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08D-0313-9F16-9616-8634EA4E10D9}"/>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FFC9EE56-B116-B138-7097-CD2CD65752D3}"/>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54BD2A10-1453-9FE9-4A7A-14FF711A4E43}"/>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BA174EE7-B693-4FAC-187B-CED136867B29}"/>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5F8DF678-21FE-9C7D-D1A4-8792F8492EC3}"/>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61D0400C-A32D-E2CB-413E-0B8C0E01D571}"/>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86630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8FE45F2-03F4-F2CB-AF3E-B2968E068ED4}"/>
              </a:ext>
            </a:extLst>
          </p:cNvPr>
          <p:cNvSpPr>
            <a:spLocks noGrp="1"/>
          </p:cNvSpPr>
          <p:nvPr>
            <p:ph type="title"/>
          </p:nvPr>
        </p:nvSpPr>
        <p:spPr>
          <a:xfrm>
            <a:off x="365760" y="411480"/>
            <a:ext cx="11372473" cy="914400"/>
          </a:xfrm>
        </p:spPr>
        <p:txBody>
          <a:bodyPr/>
          <a:lstStyle/>
          <a:p>
            <a:r>
              <a:rPr lang="en-US" dirty="0"/>
              <a:t>General Design Principles for HPC Scientific Software</a:t>
            </a:r>
          </a:p>
        </p:txBody>
      </p:sp>
    </p:spTree>
    <p:extLst>
      <p:ext uri="{BB962C8B-B14F-4D97-AF65-F5344CB8AC3E}">
        <p14:creationId xmlns:p14="http://schemas.microsoft.com/office/powerpoint/2010/main" val="17602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30398" y="168524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F52D-5FA3-DD5A-B410-D0B7538A6CD3}"/>
              </a:ext>
            </a:extLst>
          </p:cNvPr>
          <p:cNvSpPr>
            <a:spLocks noGrp="1"/>
          </p:cNvSpPr>
          <p:nvPr>
            <p:ph type="title"/>
          </p:nvPr>
        </p:nvSpPr>
        <p:spPr/>
        <p:txBody>
          <a:bodyPr/>
          <a:lstStyle/>
          <a:p>
            <a:r>
              <a:rPr lang="en-US" dirty="0"/>
              <a:t>A Design Model for Separation of Concerns</a:t>
            </a:r>
          </a:p>
        </p:txBody>
      </p:sp>
      <p:grpSp>
        <p:nvGrpSpPr>
          <p:cNvPr id="4" name="Group 3">
            <a:extLst>
              <a:ext uri="{FF2B5EF4-FFF2-40B4-BE49-F238E27FC236}">
                <a16:creationId xmlns:a16="http://schemas.microsoft.com/office/drawing/2014/main" id="{D467CDED-3F75-F63C-1958-318177C920A5}"/>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4FC0FEB5-894B-0532-43AA-8376E769B823}"/>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6B18788C-2F38-EE4C-0309-B66C96158729}"/>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0775147B-B4B8-CC40-7B80-B183A5685600}"/>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7FD2EFEE-348E-5EB9-E4DB-698388156F61}"/>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8120CB79-E819-0FE5-D46D-4BD7BDA5457B}"/>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F109D7F2-2907-57D2-4592-047765B21723}"/>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809E3BED-FCDD-C74F-0E85-683D4AADD892}"/>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565EB37-1D8E-161B-398C-0BD776997D88}"/>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5B968A-38BD-4D87-A525-0ABE1D77BD46}"/>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7BD5D57-FB96-E8D3-7695-330A6FA68BF9}"/>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C4F51F7-539F-DF2D-EB0D-054BB6615840}"/>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F8F25A01-5380-E940-0134-FF57426F5562}"/>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8BAD5670-9412-003A-9102-7717BD07106D}"/>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B2165787-733F-F630-CC46-E8288D2F9BE0}"/>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D2A46B20-BEA0-B920-2A28-B59699CB9F0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83DBB7B4-BD2E-FDE4-9753-3C0C53DA2851}"/>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2D9FA4EC-D789-2947-04F8-7DF7C141DE93}"/>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6E173527-B0EE-8244-25B0-20A05F787676}"/>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72D09B1-66E3-D625-08F8-72E384096BA3}"/>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27508C-BFC5-71DA-15FC-CAB812AF835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23D9B3-8AFD-6ABA-E74C-17F3034B93C3}"/>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1B68ABFF-CAA8-56CF-2FDE-FEAB9C8DEBC2}"/>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A0BC5F08-C52E-13C4-12FA-FEB9677FD1AD}"/>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61BAD937-6DF8-4142-5229-197C6272816A}"/>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EA6118FA-46EA-ED6A-B293-23E530C0272A}"/>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247BC0E0-5566-858C-5A15-739B9576B378}"/>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136D627-981B-839E-3A7B-18FBE29F20DD}"/>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5ADBEF75-CEFC-172A-B015-C9DF9066EC6E}"/>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6DF91D8A-A46B-8CE4-DC70-D90357CF1293}"/>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75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206E-0300-0134-BA4C-42AC98725665}"/>
              </a:ext>
            </a:extLst>
          </p:cNvPr>
          <p:cNvSpPr>
            <a:spLocks noGrp="1"/>
          </p:cNvSpPr>
          <p:nvPr>
            <p:ph type="title"/>
          </p:nvPr>
        </p:nvSpPr>
        <p:spPr/>
        <p:txBody>
          <a:bodyPr/>
          <a:lstStyle/>
          <a:p>
            <a:r>
              <a:rPr lang="en-US" dirty="0"/>
              <a:t>Handling Heterogeneity – Hardware and Software</a:t>
            </a:r>
          </a:p>
        </p:txBody>
      </p:sp>
      <p:grpSp>
        <p:nvGrpSpPr>
          <p:cNvPr id="4" name="Group 3">
            <a:extLst>
              <a:ext uri="{FF2B5EF4-FFF2-40B4-BE49-F238E27FC236}">
                <a16:creationId xmlns:a16="http://schemas.microsoft.com/office/drawing/2014/main" id="{3063B970-4CAD-3AF4-27FD-C3944A8DCB61}"/>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ED4D259D-3228-1A6B-AE31-99529F338B10}"/>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34315D18-792C-3355-901A-414B9877C09E}"/>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4044699A-EB4C-93E6-3ADA-08E69F9C2675}"/>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5A53A741-A69C-1C6B-DF9C-407010D00903}"/>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59342531-2594-4194-F23F-F24FFB0F5FD0}"/>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77DF762A-136A-966F-FDB3-146AC4D43B85}"/>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C0D3D740-4F55-4091-E344-48CEE03A2751}"/>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8B96FF5-1512-55B0-B6C4-6FDD8F9E4287}"/>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F422AD8-CE7B-7E17-53C4-F375949A372E}"/>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B99E0E7-83E9-EB7B-40D1-FD63DBA987F1}"/>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FDCAD5-AF5F-30D8-0807-7566EBEE97DB}"/>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69D5FB72-A93C-5923-686F-91CCCC843046}"/>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E1922694-8B27-70D3-9306-105C4A28E124}"/>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9266604D-1258-7ACE-5D39-367B97F0E66D}"/>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654481C3-7339-AF9B-9886-A28337175E4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ABEA8A34-90DB-2C05-0DE6-318B64AEE068}"/>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4EF7BDC4-52BC-B859-6D4B-138A748F8D01}"/>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A11CAA27-F048-D798-A332-8BEE54306783}"/>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65011F-3CEF-4B73-FF9A-691F0C9DAA0E}"/>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983388D-1439-C219-2863-AF85CE75742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0DD79D-4ECA-3CE0-A5B8-B5F14D07B788}"/>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8BFBFCC6-2545-9DD7-5C75-3518C682027F}"/>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507546A4-6528-37CE-91DC-A6DB6BCB9665}"/>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8DD9E77-7171-531A-EEB5-907018158EB0}"/>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1DB9CE47-58CB-BF35-F0BF-D567083E49CD}"/>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B481D7CD-B372-F8FB-366C-C4C9548B1125}"/>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EE710046-982F-53D5-53C7-F560D4104406}"/>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4B2ECE61-0E71-A20B-633F-FCE31A7A6CEA}"/>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84AE216B-222E-FF95-A7C3-CB813D3D9775}"/>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934FAB50-E75A-18D1-06A6-54237F80EB58}"/>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5" name="Oval 34">
            <a:extLst>
              <a:ext uri="{FF2B5EF4-FFF2-40B4-BE49-F238E27FC236}">
                <a16:creationId xmlns:a16="http://schemas.microsoft.com/office/drawing/2014/main" id="{1A310F2B-9A5D-0E93-EB71-9FF6CCB8787D}"/>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9670A73B-95B5-E450-B90E-8E8E8C854D62}"/>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TextBox 36">
            <a:extLst>
              <a:ext uri="{FF2B5EF4-FFF2-40B4-BE49-F238E27FC236}">
                <a16:creationId xmlns:a16="http://schemas.microsoft.com/office/drawing/2014/main" id="{4681B7F7-D1C8-954E-6078-B1914B032E0A}"/>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38" name="Straight Arrow Connector 37">
            <a:extLst>
              <a:ext uri="{FF2B5EF4-FFF2-40B4-BE49-F238E27FC236}">
                <a16:creationId xmlns:a16="http://schemas.microsoft.com/office/drawing/2014/main" id="{6CD5F671-C3B5-29A1-8B2C-9BCCD1938120}"/>
              </a:ext>
            </a:extLst>
          </p:cNvPr>
          <p:cNvCxnSpPr>
            <a:cxnSpLocks/>
            <a:stCxn id="37"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69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Tree>
    <p:extLst>
      <p:ext uri="{BB962C8B-B14F-4D97-AF65-F5344CB8AC3E}">
        <p14:creationId xmlns:p14="http://schemas.microsoft.com/office/powerpoint/2010/main" val="33170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Tree>
    <p:extLst>
      <p:ext uri="{BB962C8B-B14F-4D97-AF65-F5344CB8AC3E}">
        <p14:creationId xmlns:p14="http://schemas.microsoft.com/office/powerpoint/2010/main" val="79936956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2642</TotalTime>
  <Words>2041</Words>
  <Application>Microsoft Office PowerPoint</Application>
  <PresentationFormat>Custom</PresentationFormat>
  <Paragraphs>417</Paragraphs>
  <Slides>29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Wingdings</vt:lpstr>
      <vt:lpstr>Presentations (Wide Screen)</vt:lpstr>
      <vt:lpstr>Scientific Software Design</vt:lpstr>
      <vt:lpstr>License, Citation and Acknowledgements</vt:lpstr>
      <vt:lpstr>General Design Principles for HPC Scientific Software</vt:lpstr>
      <vt:lpstr>General Design Principles for HPC Scientific Software</vt:lpstr>
      <vt:lpstr>Example: Design for Extensibility from FLASH, Now Flash-X</vt:lpstr>
      <vt:lpstr>A Design Model for Separation of Concerns</vt:lpstr>
      <vt:lpstr>Handling Heterogeneity – Hardware and Software</vt:lpstr>
      <vt:lpstr>Platform Heterogeneity</vt:lpstr>
      <vt:lpstr>Platform Heterogeneity</vt:lpstr>
      <vt:lpstr>Platform Heterogeneity</vt:lpstr>
      <vt:lpstr>Platform Heterogeneity</vt:lpstr>
      <vt:lpstr>Platform Heterogeneity</vt:lpstr>
      <vt:lpstr>Mechanisms Needed by the Code </vt:lpstr>
      <vt:lpstr>Mechanisms Needed by the Code </vt:lpstr>
      <vt:lpstr>Mechanisms Needed by the Code </vt:lpstr>
      <vt:lpstr>Mechanisms Needed by the Code </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Overview of Flash-X Design Approach with Separation of Concerns in tools</vt:lpstr>
      <vt:lpstr>PowerPoint Presentation</vt:lpstr>
      <vt:lpstr>Overview of Flash-X Design Approach with Separation of Concerns in tools</vt:lpstr>
      <vt:lpstr>Overview of Flash-X Design Approach with Separation of Concerns in tools</vt:lpstr>
      <vt:lpstr>Other Rules of Thumb</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235</cp:revision>
  <cp:lastPrinted>2017-11-02T18:35:01Z</cp:lastPrinted>
  <dcterms:created xsi:type="dcterms:W3CDTF">2018-11-06T17:28:56Z</dcterms:created>
  <dcterms:modified xsi:type="dcterms:W3CDTF">2022-08-10T00:12:03Z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