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notesSlides/notesSlide14.xml" ContentType="application/vnd.openxmlformats-officedocument.presentationml.notesSlide+xml"/>
  <Override PartName="/ppt/tags/tag2.xml" ContentType="application/vnd.openxmlformats-officedocument.presentationml.tags+xml"/>
  <Override PartName="/ppt/notesSlides/notesSlide15.xml" ContentType="application/vnd.openxmlformats-officedocument.presentationml.notesSlide+xml"/>
  <Override PartName="/ppt/tags/tag3.xml" ContentType="application/vnd.openxmlformats-officedocument.presentationml.tags+xml"/>
  <Override PartName="/ppt/notesSlides/notesSlide16.xml" ContentType="application/vnd.openxmlformats-officedocument.presentationml.notesSlide+xml"/>
  <Override PartName="/ppt/tags/tag4.xml" ContentType="application/vnd.openxmlformats-officedocument.presentationml.tags+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ppt/tags/tag6.xml" ContentType="application/vnd.openxmlformats-officedocument.presentationml.tags+xml"/>
  <Override PartName="/ppt/notesSlides/notesSlide19.xml" ContentType="application/vnd.openxmlformats-officedocument.presentationml.notesSlide+xml"/>
  <Override PartName="/ppt/tags/tag7.xml" ContentType="application/vnd.openxmlformats-officedocument.presentationml.tags+xml"/>
  <Override PartName="/ppt/notesSlides/notesSlide20.xml" ContentType="application/vnd.openxmlformats-officedocument.presentationml.notesSlide+xml"/>
  <Override PartName="/ppt/tags/tag8.xml" ContentType="application/vnd.openxmlformats-officedocument.presentationml.tags+xml"/>
  <Override PartName="/ppt/notesSlides/notesSlide21.xml" ContentType="application/vnd.openxmlformats-officedocument.presentationml.notesSlide+xml"/>
  <Override PartName="/ppt/tags/tag9.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0.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8"/>
  </p:notesMasterIdLst>
  <p:handoutMasterIdLst>
    <p:handoutMasterId r:id="rId39"/>
  </p:handoutMasterIdLst>
  <p:sldIdLst>
    <p:sldId id="256" r:id="rId5"/>
    <p:sldId id="320" r:id="rId6"/>
    <p:sldId id="1823" r:id="rId7"/>
    <p:sldId id="276" r:id="rId8"/>
    <p:sldId id="628" r:id="rId9"/>
    <p:sldId id="662" r:id="rId10"/>
    <p:sldId id="637" r:id="rId11"/>
    <p:sldId id="1871" r:id="rId12"/>
    <p:sldId id="1877" r:id="rId13"/>
    <p:sldId id="1876" r:id="rId14"/>
    <p:sldId id="1875" r:id="rId15"/>
    <p:sldId id="1874" r:id="rId16"/>
    <p:sldId id="1873" r:id="rId17"/>
    <p:sldId id="1872" r:id="rId18"/>
    <p:sldId id="1862" r:id="rId19"/>
    <p:sldId id="1879" r:id="rId20"/>
    <p:sldId id="1855" r:id="rId21"/>
    <p:sldId id="1864" r:id="rId22"/>
    <p:sldId id="1863" r:id="rId23"/>
    <p:sldId id="1867" r:id="rId24"/>
    <p:sldId id="1868" r:id="rId25"/>
    <p:sldId id="1865" r:id="rId26"/>
    <p:sldId id="1866" r:id="rId27"/>
    <p:sldId id="486" r:id="rId28"/>
    <p:sldId id="1869" r:id="rId29"/>
    <p:sldId id="299" r:id="rId30"/>
    <p:sldId id="487" r:id="rId31"/>
    <p:sldId id="1878" r:id="rId32"/>
    <p:sldId id="611" r:id="rId33"/>
    <p:sldId id="586" r:id="rId34"/>
    <p:sldId id="1870" r:id="rId35"/>
    <p:sldId id="636" r:id="rId36"/>
    <p:sldId id="654" r:id="rId37"/>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A00"/>
    <a:srgbClr val="C39C2F"/>
    <a:srgbClr val="C59C27"/>
    <a:srgbClr val="D13940"/>
    <a:srgbClr val="EF9A1A"/>
    <a:srgbClr val="907262"/>
    <a:srgbClr val="B3CD1F"/>
    <a:srgbClr val="43B1E5"/>
    <a:srgbClr val="00B8BB"/>
    <a:srgbClr val="426F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429" autoAdjust="0"/>
    <p:restoredTop sz="86441" autoAdjust="0"/>
  </p:normalViewPr>
  <p:slideViewPr>
    <p:cSldViewPr snapToGrid="0" showGuides="1">
      <p:cViewPr varScale="1">
        <p:scale>
          <a:sx n="103" d="100"/>
          <a:sy n="103" d="100"/>
        </p:scale>
        <p:origin x="114" y="312"/>
      </p:cViewPr>
      <p:guideLst>
        <p:guide orient="horz" pos="888"/>
        <p:guide pos="3839"/>
      </p:guideLst>
    </p:cSldViewPr>
  </p:slideViewPr>
  <p:outlineViewPr>
    <p:cViewPr>
      <p:scale>
        <a:sx n="33" d="100"/>
        <a:sy n="33" d="100"/>
      </p:scale>
      <p:origin x="0" y="-1111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8/9/2022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8/9/2022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60257ae959_0_0:notes"/>
          <p:cNvSpPr>
            <a:spLocks noGrp="1" noRot="1" noChangeAspect="1"/>
          </p:cNvSpPr>
          <p:nvPr>
            <p:ph type="sldImg" idx="2"/>
          </p:nvPr>
        </p:nvSpPr>
        <p:spPr>
          <a:xfrm>
            <a:off x="407988" y="696913"/>
            <a:ext cx="6194425"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 name="Google Shape;47;g60257ae959_0_0:notes"/>
          <p:cNvSpPr txBox="1">
            <a:spLocks noGrp="1"/>
          </p:cNvSpPr>
          <p:nvPr>
            <p:ph type="body" idx="1"/>
          </p:nvPr>
        </p:nvSpPr>
        <p:spPr>
          <a:xfrm>
            <a:off x="701675" y="4416425"/>
            <a:ext cx="5607000" cy="41832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sz="1200" kern="1200" dirty="0">
                <a:solidFill>
                  <a:schemeClr val="tx1"/>
                </a:solidFill>
                <a:effectLst/>
                <a:latin typeface="+mn-lt"/>
                <a:ea typeface="+mn-ea"/>
                <a:cs typeface="+mn-cs"/>
              </a:rPr>
              <a:t>Hello, everyone.  I'm _from.  ___.  In this module I’m going to be talking about software testing and how it is used in the development process for scientific computing.</a:t>
            </a:r>
          </a:p>
        </p:txBody>
      </p:sp>
      <p:sp>
        <p:nvSpPr>
          <p:cNvPr id="48" name="Google Shape;48;g60257ae959_0_0:notes"/>
          <p:cNvSpPr txBox="1">
            <a:spLocks noGrp="1"/>
          </p:cNvSpPr>
          <p:nvPr>
            <p:ph type="sldNum" idx="12"/>
          </p:nvPr>
        </p:nvSpPr>
        <p:spPr>
          <a:xfrm>
            <a:off x="3970338" y="8829675"/>
            <a:ext cx="3038400" cy="465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1071552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1273653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491680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321824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3987682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3272258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16</a:t>
            </a:fld>
            <a:endParaRPr lang="en-US"/>
          </a:p>
        </p:txBody>
      </p:sp>
    </p:spTree>
    <p:extLst>
      <p:ext uri="{BB962C8B-B14F-4D97-AF65-F5344CB8AC3E}">
        <p14:creationId xmlns:p14="http://schemas.microsoft.com/office/powerpoint/2010/main" val="3528238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Once those basic unit tests are done, we can create a unit test at the next level.  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blast wave is simulated using the cell grid and equation of state previously tested.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wave has a known analytical solution, which provides an error estimate for the implementation.  Out-of-tolerance errors at this stage indicate a problem specific to hydrodynamics, since the cells and equation of state are already tested.  In addition, plotting errors vs. space and time helps to train graduate students.</a:t>
            </a:r>
          </a:p>
        </p:txBody>
      </p:sp>
      <p:sp>
        <p:nvSpPr>
          <p:cNvPr id="4" name="Slide Number Placeholder 3"/>
          <p:cNvSpPr>
            <a:spLocks noGrp="1"/>
          </p:cNvSpPr>
          <p:nvPr>
            <p:ph type="sldNum" sz="quarter" idx="5"/>
          </p:nvPr>
        </p:nvSpPr>
        <p:spPr/>
        <p:txBody>
          <a:bodyPr/>
          <a:lstStyle/>
          <a:p>
            <a:fld id="{54E672D7-8E2D-4611-973D-F4591A707C34}" type="slidenum">
              <a:rPr lang="en-US" smtClean="0"/>
              <a:t>17</a:t>
            </a:fld>
            <a:endParaRPr lang="en-US"/>
          </a:p>
        </p:txBody>
      </p:sp>
    </p:spTree>
    <p:extLst>
      <p:ext uri="{BB962C8B-B14F-4D97-AF65-F5344CB8AC3E}">
        <p14:creationId xmlns:p14="http://schemas.microsoft.com/office/powerpoint/2010/main" val="2981216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4146054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3944756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20</a:t>
            </a:fld>
            <a:endParaRPr lang="en-US"/>
          </a:p>
        </p:txBody>
      </p:sp>
    </p:spTree>
    <p:extLst>
      <p:ext uri="{BB962C8B-B14F-4D97-AF65-F5344CB8AC3E}">
        <p14:creationId xmlns:p14="http://schemas.microsoft.com/office/powerpoint/2010/main" val="2399205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Slides from reproducibility talk</a:t>
            </a:r>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167379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21</a:t>
            </a:fld>
            <a:endParaRPr lang="en-US"/>
          </a:p>
        </p:txBody>
      </p:sp>
    </p:spTree>
    <p:extLst>
      <p:ext uri="{BB962C8B-B14F-4D97-AF65-F5344CB8AC3E}">
        <p14:creationId xmlns:p14="http://schemas.microsoft.com/office/powerpoint/2010/main" val="3269118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22</a:t>
            </a:fld>
            <a:endParaRPr lang="en-US"/>
          </a:p>
        </p:txBody>
      </p:sp>
    </p:spTree>
    <p:extLst>
      <p:ext uri="{BB962C8B-B14F-4D97-AF65-F5344CB8AC3E}">
        <p14:creationId xmlns:p14="http://schemas.microsoft.com/office/powerpoint/2010/main" val="5111102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23</a:t>
            </a:fld>
            <a:endParaRPr lang="en-US"/>
          </a:p>
        </p:txBody>
      </p:sp>
    </p:spTree>
    <p:extLst>
      <p:ext uri="{BB962C8B-B14F-4D97-AF65-F5344CB8AC3E}">
        <p14:creationId xmlns:p14="http://schemas.microsoft.com/office/powerpoint/2010/main" val="3107481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24</a:t>
            </a:fld>
            <a:endParaRPr lang="en-US"/>
          </a:p>
        </p:txBody>
      </p:sp>
    </p:spTree>
    <p:extLst>
      <p:ext uri="{BB962C8B-B14F-4D97-AF65-F5344CB8AC3E}">
        <p14:creationId xmlns:p14="http://schemas.microsoft.com/office/powerpoint/2010/main" val="1179370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25</a:t>
            </a:fld>
            <a:endParaRPr lang="en-US"/>
          </a:p>
        </p:txBody>
      </p:sp>
    </p:spTree>
    <p:extLst>
      <p:ext uri="{BB962C8B-B14F-4D97-AF65-F5344CB8AC3E}">
        <p14:creationId xmlns:p14="http://schemas.microsoft.com/office/powerpoint/2010/main" val="42798483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an example from the E3SM code, the </a:t>
            </a:r>
            <a:r>
              <a:rPr lang="en-US" sz="1200" kern="1200" dirty="0" err="1">
                <a:solidFill>
                  <a:schemeClr val="tx1"/>
                </a:solidFill>
                <a:effectLst/>
                <a:latin typeface="+mn-lt"/>
                <a:ea typeface="+mn-ea"/>
                <a:cs typeface="+mn-cs"/>
              </a:rPr>
              <a:t>Exascale</a:t>
            </a:r>
            <a:r>
              <a:rPr lang="en-US" sz="1200" kern="1200" dirty="0">
                <a:solidFill>
                  <a:schemeClr val="tx1"/>
                </a:solidFill>
                <a:effectLst/>
                <a:latin typeface="+mn-lt"/>
                <a:ea typeface="+mn-ea"/>
                <a:cs typeface="+mn-cs"/>
              </a:rPr>
              <a:t> Earth System Model.  Although advanced now, it originated in a combination of Fortran codes dealing with various aspects of climate modeling.  The project came together from a collection of independent projects and development practices. They imposed structure on the code through the use of Fortran modules. However, the focus was on running whole models, so their architecture and testing strategies evolved to work with that goal. That led to an unforeseen difficulty. For several sections of the code, even the simplest modification would take running the entire model to test. This meant enqueuing the job in a batch queue that would take non-trivial amount of time to run. What was missing was granular testing. And it wasn’t easy to separate out code sections for testing independently because one Fortran module gets data from another, that in turn gets data from yet another and so on … This is an example of a methodology used to generate an independent test for a code section. </a:t>
            </a:r>
          </a:p>
          <a:p>
            <a:endParaRPr lang="en-US" sz="1200" kern="1200" dirty="0">
              <a:solidFill>
                <a:schemeClr val="tx1"/>
              </a:solidFill>
              <a:effectLst/>
              <a:latin typeface="+mn-lt"/>
              <a:ea typeface="+mn-ea"/>
              <a:cs typeface="+mn-cs"/>
            </a:endParaRPr>
          </a:p>
          <a:p>
            <a:pPr marL="228600" indent="-228600">
              <a:buAutoNum type="alphaLcParenR"/>
            </a:pPr>
            <a:r>
              <a:rPr lang="en-US" sz="1200" kern="1200" dirty="0">
                <a:solidFill>
                  <a:schemeClr val="tx1"/>
                </a:solidFill>
                <a:effectLst/>
                <a:latin typeface="+mn-lt"/>
                <a:ea typeface="+mn-ea"/>
                <a:cs typeface="+mn-cs"/>
              </a:rPr>
              <a:t>Review the dependencies. Here the model needs to be at a certain ”state” to invoke the target code.</a:t>
            </a:r>
          </a:p>
          <a:p>
            <a:pPr marL="228600" indent="-228600">
              <a:buAutoNum type="alphaLcParenR"/>
            </a:pPr>
            <a:r>
              <a:rPr lang="en-US" sz="1200" kern="1200" dirty="0">
                <a:solidFill>
                  <a:schemeClr val="tx1"/>
                </a:solidFill>
                <a:effectLst/>
                <a:latin typeface="+mn-lt"/>
                <a:ea typeface="+mn-ea"/>
                <a:cs typeface="+mn-cs"/>
              </a:rPr>
              <a:t>Look for dependencies on Fortran data modules that are outside the sub-tree containing the source code for this section</a:t>
            </a:r>
          </a:p>
          <a:p>
            <a:pPr marL="228600" indent="-228600">
              <a:buAutoNum type="alphaLcParenR"/>
            </a:pPr>
            <a:r>
              <a:rPr lang="en-US" sz="1200" kern="1200" dirty="0">
                <a:solidFill>
                  <a:schemeClr val="tx1"/>
                </a:solidFill>
                <a:effectLst/>
                <a:latin typeface="+mn-lt"/>
                <a:ea typeface="+mn-ea"/>
                <a:cs typeface="+mn-cs"/>
              </a:rPr>
              <a:t>For each of the data modules determine where the dependencies can be pruned. </a:t>
            </a:r>
          </a:p>
          <a:p>
            <a:r>
              <a:rPr lang="en-US" sz="1200" kern="1200" dirty="0">
                <a:solidFill>
                  <a:schemeClr val="tx1"/>
                </a:solidFill>
                <a:effectLst/>
                <a:latin typeface="+mn-lt"/>
                <a:ea typeface="+mn-ea"/>
                <a:cs typeface="+mn-cs"/>
              </a:rPr>
              <a:t>d) Run the full model and capture the “state” just before the invocation of the target section.</a:t>
            </a:r>
          </a:p>
          <a:p>
            <a:r>
              <a:rPr lang="en-US" sz="1200" kern="1200" dirty="0">
                <a:solidFill>
                  <a:schemeClr val="tx1"/>
                </a:solidFill>
                <a:effectLst/>
                <a:latin typeface="+mn-lt"/>
                <a:ea typeface="+mn-ea"/>
                <a:cs typeface="+mn-cs"/>
              </a:rPr>
              <a:t>e) Create a separate working directory for the test</a:t>
            </a:r>
          </a:p>
          <a:p>
            <a:r>
              <a:rPr lang="en-US" sz="1200" kern="1200" dirty="0">
                <a:solidFill>
                  <a:schemeClr val="tx1"/>
                </a:solidFill>
                <a:effectLst/>
                <a:latin typeface="+mn-lt"/>
                <a:ea typeface="+mn-ea"/>
                <a:cs typeface="+mn-cs"/>
              </a:rPr>
              <a:t>f) In this working area create soft links to the files that have dependencies</a:t>
            </a:r>
          </a:p>
          <a:p>
            <a:r>
              <a:rPr lang="en-US" sz="1200" kern="1200" dirty="0">
                <a:solidFill>
                  <a:schemeClr val="tx1"/>
                </a:solidFill>
                <a:effectLst/>
                <a:latin typeface="+mn-lt"/>
                <a:ea typeface="+mn-ea"/>
                <a:cs typeface="+mn-cs"/>
              </a:rPr>
              <a:t>g) Where the dependence is to be pruned create a copy of the corresponding file in the working area and modify it as needed.</a:t>
            </a:r>
          </a:p>
          <a:p>
            <a:r>
              <a:rPr lang="en-US" sz="1200" kern="1200" dirty="0">
                <a:solidFill>
                  <a:schemeClr val="tx1"/>
                </a:solidFill>
                <a:effectLst/>
                <a:latin typeface="+mn-lt"/>
                <a:ea typeface="+mn-ea"/>
                <a:cs typeface="+mn-cs"/>
              </a:rPr>
              <a:t>e) Create a test driver to load the state and exercise the unit.</a:t>
            </a:r>
          </a:p>
          <a:p>
            <a:r>
              <a:rPr lang="en-US" sz="1200" kern="1200" dirty="0">
                <a:solidFill>
                  <a:schemeClr val="tx1"/>
                </a:solidFill>
                <a:effectLst/>
                <a:latin typeface="+mn-lt"/>
                <a:ea typeface="+mn-ea"/>
                <a:cs typeface="+mn-cs"/>
              </a:rPr>
              <a:t>d) If extra functions from the code were accessed, these were </a:t>
            </a:r>
            <a:r>
              <a:rPr lang="en-US" sz="1200" kern="1200" dirty="0" err="1">
                <a:solidFill>
                  <a:schemeClr val="tx1"/>
                </a:solidFill>
                <a:effectLst/>
                <a:latin typeface="+mn-lt"/>
                <a:ea typeface="+mn-ea"/>
                <a:cs typeface="+mn-cs"/>
              </a:rPr>
              <a:t>sym</a:t>
            </a:r>
            <a:r>
              <a:rPr lang="en-US" sz="1200" kern="1200" dirty="0">
                <a:solidFill>
                  <a:schemeClr val="tx1"/>
                </a:solidFill>
                <a:effectLst/>
                <a:latin typeface="+mn-lt"/>
                <a:ea typeface="+mn-ea"/>
                <a:cs typeface="+mn-cs"/>
              </a:rPr>
              <a:t>-linked into the test directory.  Here, the branch at the right represents some helper functions that can be imported easily.</a:t>
            </a:r>
          </a:p>
          <a:p>
            <a:r>
              <a:rPr lang="en-US" sz="1200" kern="1200" dirty="0">
                <a:solidFill>
                  <a:schemeClr val="tx1"/>
                </a:solidFill>
                <a:effectLst/>
                <a:latin typeface="+mn-lt"/>
                <a:ea typeface="+mn-ea"/>
                <a:cs typeface="+mn-cs"/>
              </a:rPr>
              <a:t>e) That doesn't always work.  The red dot represents a module with lots of dependencies - not needed for this test.  In these cases, the module was modified to remove unnecessary dependencies.</a:t>
            </a:r>
          </a:p>
          <a:p>
            <a:r>
              <a:rPr lang="en-US" sz="1200" kern="1200" dirty="0">
                <a:solidFill>
                  <a:schemeClr val="tx1"/>
                </a:solidFill>
                <a:effectLst/>
                <a:latin typeface="+mn-lt"/>
                <a:ea typeface="+mn-ea"/>
                <a:cs typeface="+mn-cs"/>
              </a:rPr>
              <a:t>f) With all the code dependencies sorted out, the test driver itself becomes an isolated unit.  For this example, the original test took hours to run through the batch queue of a cluster.  The new unit test ran in 20 seconds on a developer's laptop.</a:t>
            </a:r>
          </a:p>
        </p:txBody>
      </p:sp>
      <p:sp>
        <p:nvSpPr>
          <p:cNvPr id="4" name="Slide Number Placeholder 3"/>
          <p:cNvSpPr>
            <a:spLocks noGrp="1"/>
          </p:cNvSpPr>
          <p:nvPr>
            <p:ph type="sldNum" sz="quarter" idx="5"/>
          </p:nvPr>
        </p:nvSpPr>
        <p:spPr/>
        <p:txBody>
          <a:bodyPr/>
          <a:lstStyle/>
          <a:p>
            <a:fld id="{54E672D7-8E2D-4611-973D-F4591A707C34}" type="slidenum">
              <a:rPr lang="en-US" smtClean="0"/>
              <a:t>26</a:t>
            </a:fld>
            <a:endParaRPr lang="en-US"/>
          </a:p>
        </p:txBody>
      </p:sp>
    </p:spTree>
    <p:extLst>
      <p:ext uri="{BB962C8B-B14F-4D97-AF65-F5344CB8AC3E}">
        <p14:creationId xmlns:p14="http://schemas.microsoft.com/office/powerpoint/2010/main" val="17385237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think about this problem as "selecting the right tests."  Taking a step back, there are two 'levels' of tests (regression testing and CI-type tests), and there are multiple 'granularities' of tests (from unit to integration).  Computer scientists tend to gravitate towards tests that run quickly and check data structures, types, definitions, syntax, and error reporting.  These quick tests are great for a continuous integration suite.  Domain scientists tend to think of ways to compare program outputs to external measures - like known solutions and example run cases.  These tests can be long-running, and need interpretation to understand what's going on.  Such tests are often better suited for scheduled testing - which can be set up to run on dedicated servers on a nightly or weekly schedule. And there is a range of intermediate levels of testing pertaining to interoperability in component-based software systems, verification of non-trivial functionality such as transparent restart from a checkpoint etc. Since testing is so broad, individual tests can also vary in complexity.  As a rule of thumb, complicated tests get -100 points.  Tests should be as simple as possible, and always provide information on what went wrong.  If a test can't help to diagnose an error condition, it's not a useful test.</a:t>
            </a:r>
          </a:p>
        </p:txBody>
      </p:sp>
      <p:sp>
        <p:nvSpPr>
          <p:cNvPr id="4" name="Slide Number Placeholder 3"/>
          <p:cNvSpPr>
            <a:spLocks noGrp="1"/>
          </p:cNvSpPr>
          <p:nvPr>
            <p:ph type="sldNum" sz="quarter" idx="5"/>
          </p:nvPr>
        </p:nvSpPr>
        <p:spPr/>
        <p:txBody>
          <a:bodyPr/>
          <a:lstStyle/>
          <a:p>
            <a:fld id="{54E672D7-8E2D-4611-973D-F4591A707C34}" type="slidenum">
              <a:rPr lang="en-US" smtClean="0"/>
              <a:t>27</a:t>
            </a:fld>
            <a:endParaRPr lang="en-US"/>
          </a:p>
        </p:txBody>
      </p:sp>
    </p:spTree>
    <p:extLst>
      <p:ext uri="{BB962C8B-B14F-4D97-AF65-F5344CB8AC3E}">
        <p14:creationId xmlns:p14="http://schemas.microsoft.com/office/powerpoint/2010/main" val="30341006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think about this problem as "selecting the right tests."  Taking a step back, there are two 'levels' of tests (regression testing and CI-type tests), and there are multiple 'granularities' of tests (from unit to integration).  Computer scientists tend to gravitate towards tests that run quickly and check data structures, types, definitions, syntax, and error reporting.  These quick tests are great for a continuous integration suite.  Domain scientists tend to think of ways to compare program outputs to external measures - like known solutions and example run cases.  These tests can be long-running, and need interpretation to understand what's going on.  Such tests are often better suited for scheduled testing - which can be set up to run on dedicated servers on a nightly or weekly schedule. And there is a range of intermediate levels of testing pertaining to interoperability in component-based software systems, verification of non-trivial functionality such as transparent restart from a checkpoint etc. Since testing is so broad, individual tests can also vary in complexity.  As a rule of thumb, complicated tests get -100 points.  Tests should be as simple as possible, and always provide information on what went wrong.  If a test can't help to diagnose an error condition, it's not a useful test.</a:t>
            </a:r>
          </a:p>
        </p:txBody>
      </p:sp>
      <p:sp>
        <p:nvSpPr>
          <p:cNvPr id="4" name="Slide Number Placeholder 3"/>
          <p:cNvSpPr>
            <a:spLocks noGrp="1"/>
          </p:cNvSpPr>
          <p:nvPr>
            <p:ph type="sldNum" sz="quarter" idx="5"/>
          </p:nvPr>
        </p:nvSpPr>
        <p:spPr/>
        <p:txBody>
          <a:bodyPr/>
          <a:lstStyle/>
          <a:p>
            <a:fld id="{54E672D7-8E2D-4611-973D-F4591A707C34}" type="slidenum">
              <a:rPr lang="en-US" smtClean="0"/>
              <a:t>28</a:t>
            </a:fld>
            <a:endParaRPr lang="en-US"/>
          </a:p>
        </p:txBody>
      </p:sp>
    </p:spTree>
    <p:extLst>
      <p:ext uri="{BB962C8B-B14F-4D97-AF65-F5344CB8AC3E}">
        <p14:creationId xmlns:p14="http://schemas.microsoft.com/office/powerpoint/2010/main" val="2761583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Even if you follow the TDD methodology, it is useful to know how much code is actually being tested. </a:t>
            </a:r>
          </a:p>
        </p:txBody>
      </p:sp>
      <p:sp>
        <p:nvSpPr>
          <p:cNvPr id="4" name="Slide Number Placeholder 3"/>
          <p:cNvSpPr>
            <a:spLocks noGrp="1"/>
          </p:cNvSpPr>
          <p:nvPr>
            <p:ph type="sldNum" sz="quarter" idx="5"/>
          </p:nvPr>
        </p:nvSpPr>
        <p:spPr/>
        <p:txBody>
          <a:bodyPr/>
          <a:lstStyle/>
          <a:p>
            <a:fld id="{54E672D7-8E2D-4611-973D-F4591A707C34}" type="slidenum">
              <a:rPr lang="en-US" smtClean="0"/>
              <a:t>29</a:t>
            </a:fld>
            <a:endParaRPr lang="en-US"/>
          </a:p>
        </p:txBody>
      </p:sp>
    </p:spTree>
    <p:extLst>
      <p:ext uri="{BB962C8B-B14F-4D97-AF65-F5344CB8AC3E}">
        <p14:creationId xmlns:p14="http://schemas.microsoft.com/office/powerpoint/2010/main" val="20390899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final example shows a graphical way to "map" areas of your code for testing.  The x-axis has physical </a:t>
            </a:r>
            <a:r>
              <a:rPr lang="en-US" sz="1200" kern="1200" dirty="0" err="1">
                <a:solidFill>
                  <a:schemeClr val="tx1"/>
                </a:solidFill>
                <a:effectLst/>
                <a:latin typeface="+mn-lt"/>
                <a:ea typeface="+mn-ea"/>
                <a:cs typeface="+mn-cs"/>
              </a:rPr>
              <a:t>capabiliies</a:t>
            </a:r>
            <a:r>
              <a:rPr lang="en-US" sz="1200" kern="1200" dirty="0">
                <a:solidFill>
                  <a:schemeClr val="tx1"/>
                </a:solidFill>
                <a:effectLst/>
                <a:latin typeface="+mn-lt"/>
                <a:ea typeface="+mn-ea"/>
                <a:cs typeface="+mn-cs"/>
              </a:rPr>
              <a:t>.  The y-axis has infrastructure and generic solvers.  List out all test and mark the corresponding squares in the matrix if the two corresponding features are exercised together in the test. For example here SV stands for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test run with Uniform grid and includes tracer particles. Similarly the </a:t>
            </a:r>
            <a:r>
              <a:rPr lang="en-US" sz="1200" kern="1200" dirty="0" err="1">
                <a:solidFill>
                  <a:schemeClr val="tx1"/>
                </a:solidFill>
                <a:effectLst/>
                <a:latin typeface="+mn-lt"/>
                <a:ea typeface="+mn-ea"/>
                <a:cs typeface="+mn-cs"/>
              </a:rPr>
              <a:t>celluar</a:t>
            </a:r>
            <a:r>
              <a:rPr lang="en-US" sz="1200" kern="1200" dirty="0">
                <a:solidFill>
                  <a:schemeClr val="tx1"/>
                </a:solidFill>
                <a:effectLst/>
                <a:latin typeface="+mn-lt"/>
                <a:ea typeface="+mn-ea"/>
                <a:cs typeface="+mn-cs"/>
              </a:rPr>
              <a:t> test (CL) runs with AMR and also includes nuclear burning and particles in addition to Hydro and EOS.  The idea is to know which of these squares need to be marked to have sufficient amount of interoperability coverage needed by the code.   Not every square needs to be covered, though.  It also helps document areas of your code that are needed for each science scenario.</a:t>
            </a:r>
          </a:p>
          <a:p>
            <a:r>
              <a:rPr lang="en-US" sz="1200" kern="1200" dirty="0">
                <a:solidFill>
                  <a:schemeClr val="tx1"/>
                </a:solidFill>
                <a:effectLst/>
                <a:latin typeface="+mn-lt"/>
                <a:ea typeface="+mn-ea"/>
                <a:cs typeface="+mn-cs"/>
              </a:rPr>
              <a:t>This type of map is complementary to code coverage.  If your program is well-structured, there should be some correspondence between this map and the files that coverage shows as "tested".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Order described here gives guidelines for how to select the tests to maximize the needed coverage while minimizing the cost. It is always desirable to run the fastest and most lightweight tests that can pinpoint the error</a:t>
            </a:r>
            <a:r>
              <a:rPr lang="en-US" sz="1200" kern="120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30</a:t>
            </a:fld>
            <a:endParaRPr lang="en-US"/>
          </a:p>
        </p:txBody>
      </p:sp>
    </p:spTree>
    <p:extLst>
      <p:ext uri="{BB962C8B-B14F-4D97-AF65-F5344CB8AC3E}">
        <p14:creationId xmlns:p14="http://schemas.microsoft.com/office/powerpoint/2010/main" val="1762549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how does testing relate to verification and validation? Unfortunately the terminology is different if you’re talking about scientific computing or software engineering. Software verification is checking that the software conforms to the requirements and design. Software verification is not just testing, but testing plays a role in the verification process to check that each aspect of the software is working the way it is supposed to. For scientific computing, verification aims to ensure that the code is a correct representation of an underlying mathematical model. Thus verification will involve comparing model solutions to reference solutions, checking for convergence, etc.  The aim of software validation is to determine if the code meets the customer’s needs, so requires system-level or acceptance testing to be performed. Validation in scientific computing is more complex. It involves determining the accuracy of the model by comparing outputs with experimental results. It may also involve using the computational model to make predictions that can be verified.</a:t>
            </a:r>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24733729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Slides from reproducibility talk</a:t>
            </a:r>
          </a:p>
        </p:txBody>
      </p:sp>
      <p:sp>
        <p:nvSpPr>
          <p:cNvPr id="4" name="Slide Number Placeholder 3"/>
          <p:cNvSpPr>
            <a:spLocks noGrp="1"/>
          </p:cNvSpPr>
          <p:nvPr>
            <p:ph type="sldNum" sz="quarter" idx="5"/>
          </p:nvPr>
        </p:nvSpPr>
        <p:spPr/>
        <p:txBody>
          <a:bodyPr/>
          <a:lstStyle/>
          <a:p>
            <a:fld id="{54E672D7-8E2D-4611-973D-F4591A707C34}" type="slidenum">
              <a:rPr lang="en-US" smtClean="0"/>
              <a:t>31</a:t>
            </a:fld>
            <a:endParaRPr lang="en-US"/>
          </a:p>
        </p:txBody>
      </p:sp>
    </p:spTree>
    <p:extLst>
      <p:ext uri="{BB962C8B-B14F-4D97-AF65-F5344CB8AC3E}">
        <p14:creationId xmlns:p14="http://schemas.microsoft.com/office/powerpoint/2010/main" val="39311301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32</a:t>
            </a:fld>
            <a:endParaRPr lang="en-US"/>
          </a:p>
        </p:txBody>
      </p:sp>
    </p:spTree>
    <p:extLst>
      <p:ext uri="{BB962C8B-B14F-4D97-AF65-F5344CB8AC3E}">
        <p14:creationId xmlns:p14="http://schemas.microsoft.com/office/powerpoint/2010/main" val="19994279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33</a:t>
            </a:fld>
            <a:endParaRPr lang="en-US"/>
          </a:p>
        </p:txBody>
      </p:sp>
    </p:spTree>
    <p:extLst>
      <p:ext uri="{BB962C8B-B14F-4D97-AF65-F5344CB8AC3E}">
        <p14:creationId xmlns:p14="http://schemas.microsoft.com/office/powerpoint/2010/main" val="3037598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Testing is required at many points during the software development lifecycle. But when do you actually write tests? Often testing is left until last. The code is written and then tests are added either to meet requirements, or to address deficiencies, or perhaps a bug has been encountered and the vendor requires tests the demonstrate the issue. However rather than adding tests as an afterthought, best practice in software engineering encourages tests to be written before the code. This is known as test driven development. One of the advantages of this approach is that developers think about what it means for the program to be correct, not just what it should do. Another advantage is that the tests become the specification. There are some challenges to this approach however...</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3800058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methodology has been found to be successful broadly across the software engineering community. First a test describing an aspect of the program is written. The tests a run, and this new test will fail because the feature doesn't exist. Just enough code to make the test pass is then written. We do this to ensure that we're not implementing more functionality than the test will be able to check. The tests are re-run and additional code changes made until the test passes. Once the test passes, the code is refactored to tidy it up, remove any redundant code, and make sure it conforms to any project requirements. </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420887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Scientific software development is a complex process, involving expertise in many different subject areas.  Domain experts have a set of models in mind, and will propose equations required to solve the problem.  They should also have considered validation checks arising from physical and mathematical properties of their models: like conserved quantities and analytical solutions.  Applied mathematicians work with solvers and </a:t>
            </a:r>
            <a:r>
              <a:rPr lang="en-US" sz="1200" kern="1200" dirty="0" err="1">
                <a:solidFill>
                  <a:schemeClr val="tx1"/>
                </a:solidFill>
                <a:effectLst/>
                <a:latin typeface="+mn-lt"/>
                <a:ea typeface="+mn-ea"/>
                <a:cs typeface="+mn-cs"/>
              </a:rPr>
              <a:t>discretizations</a:t>
            </a:r>
            <a:r>
              <a:rPr lang="en-US" sz="1200" kern="1200" dirty="0">
                <a:solidFill>
                  <a:schemeClr val="tx1"/>
                </a:solidFill>
                <a:effectLst/>
                <a:latin typeface="+mn-lt"/>
                <a:ea typeface="+mn-ea"/>
                <a:cs typeface="+mn-cs"/>
              </a:rPr>
              <a:t>.  They should contribute a good understanding of function spaces and convergence criteria - which address model fidelity, accuracy, and stability.  Computer scientists map problem details into programming languages.  They contribute extensible and interoperable frameworks that maximize both productivity and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the project team to work together effectively, they need to iterate on features that move toward their science objectives.  Testing happens at many points in this process, and is essential for ensuring that the desired outcomes are achieved.</a:t>
            </a:r>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3061595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1596434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3895421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15574425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442" y="1699995"/>
            <a:ext cx="11160961" cy="4422776"/>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609442" y="1168749"/>
            <a:ext cx="11160961" cy="499715"/>
          </a:xfrm>
        </p:spPr>
        <p:txBody>
          <a:bodyPr bIns="0">
            <a:noAutofit/>
          </a:bodyPr>
          <a:lstStyle>
            <a:lvl1pPr marL="0" indent="0">
              <a:lnSpc>
                <a:spcPct val="90000"/>
              </a:lnSpc>
              <a:spcBef>
                <a:spcPts val="0"/>
              </a:spcBef>
              <a:buNone/>
              <a:defRPr sz="2000" b="1" baseline="0">
                <a:solidFill>
                  <a:schemeClr val="accent2"/>
                </a:solidFill>
              </a:defRPr>
            </a:lvl1pPr>
          </a:lstStyle>
          <a:p>
            <a:r>
              <a:rPr lang="en-US" dirty="0"/>
              <a:t>Slide subtitle optional -  delete as needed</a:t>
            </a:r>
          </a:p>
        </p:txBody>
      </p:sp>
      <p:sp>
        <p:nvSpPr>
          <p:cNvPr id="2" name="Title 1">
            <a:extLst>
              <a:ext uri="{FF2B5EF4-FFF2-40B4-BE49-F238E27FC236}">
                <a16:creationId xmlns:a16="http://schemas.microsoft.com/office/drawing/2014/main" id="{3578AEED-62FF-45A4-9B5A-29E8EB7AE3B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96936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3"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0416215" TargetMode="Externa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hyperlink" Target="https://ideas-productivity.org/resources/howtos/"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microsoft.com/office/2007/relationships/hdphoto" Target="../media/hdphoto4.wdp"/><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0.png"/><Relationship Id="rId5" Type="http://schemas.microsoft.com/office/2007/relationships/hdphoto" Target="../media/hdphoto3.wdp"/><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doi.org/10.1002/spe.2220"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g60257ae959_0_0"/>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r>
              <a:rPr lang="en-US" dirty="0"/>
              <a:t>Software Testing and Verification</a:t>
            </a:r>
            <a:endParaRPr lang="en-US" sz="2800" dirty="0">
              <a:effectLst/>
            </a:endParaRPr>
          </a:p>
        </p:txBody>
      </p:sp>
      <p:sp>
        <p:nvSpPr>
          <p:cNvPr id="51" name="Google Shape;51;g60257ae959_0_0"/>
          <p:cNvSpPr txBox="1">
            <a:spLocks noGrp="1"/>
          </p:cNvSpPr>
          <p:nvPr>
            <p:ph type="subTitle" idx="1"/>
          </p:nvPr>
        </p:nvSpPr>
        <p:spPr>
          <a:prstGeom prst="rect">
            <a:avLst/>
          </a:prstGeom>
          <a:noFill/>
          <a:ln>
            <a:noFill/>
          </a:ln>
        </p:spPr>
        <p:txBody>
          <a:bodyPr spcFirstLastPara="1" wrap="square" lIns="109725" tIns="45700" rIns="91425" bIns="45700" anchor="t" anchorCtr="0">
            <a:noAutofit/>
          </a:bodyPr>
          <a:lstStyle/>
          <a:p>
            <a:pPr marL="0" indent="0">
              <a:lnSpc>
                <a:spcPct val="100000"/>
              </a:lnSpc>
              <a:spcBef>
                <a:spcPts val="0"/>
              </a:spcBef>
              <a:buSzPts val="2000"/>
            </a:pPr>
            <a:r>
              <a:rPr lang="en-US" u="sng" dirty="0" err="1"/>
              <a:t>Anshu</a:t>
            </a:r>
            <a:r>
              <a:rPr lang="en-US" u="sng" dirty="0"/>
              <a:t> Dubey </a:t>
            </a:r>
            <a:r>
              <a:rPr lang="en-US" sz="2000" dirty="0"/>
              <a:t>(she/her) </a:t>
            </a:r>
          </a:p>
          <a:p>
            <a:pPr marL="0" indent="0">
              <a:lnSpc>
                <a:spcPct val="100000"/>
              </a:lnSpc>
              <a:spcBef>
                <a:spcPts val="0"/>
              </a:spcBef>
              <a:buSzPts val="2000"/>
            </a:pPr>
            <a:r>
              <a:rPr lang="en-US" sz="2000" dirty="0">
                <a:solidFill>
                  <a:srgbClr val="000000"/>
                </a:solidFill>
              </a:rPr>
              <a:t>Argonne National Laboratory</a:t>
            </a:r>
            <a:endParaRPr lang="en-US" sz="1800" dirty="0">
              <a:solidFill>
                <a:srgbClr val="000000"/>
              </a:solidFill>
            </a:endParaRPr>
          </a:p>
          <a:p>
            <a:r>
              <a:rPr lang="en-US" sz="2000" dirty="0"/>
              <a:t>Software Productivity and Sustainability track @ Argonne Training Program on Extreme-Scale Computing summer school</a:t>
            </a:r>
          </a:p>
          <a:p>
            <a:pPr marL="0" lvl="0" indent="0" algn="l" rtl="0">
              <a:lnSpc>
                <a:spcPct val="90000"/>
              </a:lnSpc>
              <a:spcBef>
                <a:spcPts val="2800"/>
              </a:spcBef>
              <a:spcAft>
                <a:spcPts val="0"/>
              </a:spcAft>
              <a:buSzPts val="2000"/>
              <a:buNone/>
            </a:pPr>
            <a:r>
              <a:rPr lang="en-US" sz="2000" dirty="0">
                <a:solidFill>
                  <a:srgbClr val="000000"/>
                </a:solidFill>
              </a:rPr>
              <a:t>Contributors: Anshu Dubey (ANL), Patricia Grubel (LANL), Rinku Gupta (ANL), Alicia </a:t>
            </a:r>
            <a:r>
              <a:rPr lang="en-US" sz="2000" dirty="0" err="1">
                <a:solidFill>
                  <a:srgbClr val="000000"/>
                </a:solidFill>
              </a:rPr>
              <a:t>Klinvex</a:t>
            </a:r>
            <a:r>
              <a:rPr lang="en-US" sz="2000" dirty="0">
                <a:solidFill>
                  <a:srgbClr val="000000"/>
                </a:solidFill>
              </a:rPr>
              <a:t> (SNL), Mark C. Miller (LLNL), Jared O’Neal (ANL), David M. Rogers (ORNL), Gregory R. Watson (ORNL)</a:t>
            </a:r>
            <a:endParaRPr lang="en-US" dirty="0">
              <a:solidFill>
                <a:srgbClr val="000000"/>
              </a:solidFill>
            </a:endParaRPr>
          </a:p>
        </p:txBody>
      </p:sp>
    </p:spTree>
    <p:extLst>
      <p:ext uri="{BB962C8B-B14F-4D97-AF65-F5344CB8AC3E}">
        <p14:creationId xmlns:p14="http://schemas.microsoft.com/office/powerpoint/2010/main" val="3567305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p:txBody>
          <a:bodyPr/>
          <a:lstStyle/>
          <a:p>
            <a:r>
              <a:rPr lang="en-US" dirty="0"/>
              <a:t>Developing Tests</a:t>
            </a:r>
          </a:p>
        </p:txBody>
      </p:sp>
      <p:sp>
        <p:nvSpPr>
          <p:cNvPr id="3" name="Rounded Rectangle 2">
            <a:extLst>
              <a:ext uri="{FF2B5EF4-FFF2-40B4-BE49-F238E27FC236}">
                <a16:creationId xmlns:a16="http://schemas.microsoft.com/office/drawing/2014/main" id="{DC74BD74-D77A-B3A0-E636-1F86AC14DAC6}"/>
              </a:ext>
            </a:extLst>
          </p:cNvPr>
          <p:cNvSpPr/>
          <p:nvPr/>
        </p:nvSpPr>
        <p:spPr>
          <a:xfrm>
            <a:off x="510837" y="1441172"/>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verify correct behavior</a:t>
            </a:r>
          </a:p>
          <a:p>
            <a:pPr algn="ctr">
              <a:lnSpc>
                <a:spcPct val="90000"/>
              </a:lnSpc>
            </a:pPr>
            <a:endParaRPr lang="en-US" sz="2000" dirty="0">
              <a:solidFill>
                <a:schemeClr val="bg1"/>
              </a:solidFill>
            </a:endParaRPr>
          </a:p>
        </p:txBody>
      </p:sp>
      <p:sp>
        <p:nvSpPr>
          <p:cNvPr id="5" name="Rounded Rectangle 4">
            <a:extLst>
              <a:ext uri="{FF2B5EF4-FFF2-40B4-BE49-F238E27FC236}">
                <a16:creationId xmlns:a16="http://schemas.microsoft.com/office/drawing/2014/main" id="{6907B775-1020-01DF-0BB7-47381C4B6BE4}"/>
              </a:ext>
            </a:extLst>
          </p:cNvPr>
          <p:cNvSpPr/>
          <p:nvPr/>
        </p:nvSpPr>
        <p:spPr>
          <a:xfrm>
            <a:off x="3076799" y="2796209"/>
            <a:ext cx="4780114" cy="1364974"/>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think of ways in which we can tell whether the code is doing what it is supposed to do  </a:t>
            </a:r>
          </a:p>
        </p:txBody>
      </p:sp>
      <p:sp>
        <p:nvSpPr>
          <p:cNvPr id="6" name="Rounded Rectangle 5">
            <a:extLst>
              <a:ext uri="{FF2B5EF4-FFF2-40B4-BE49-F238E27FC236}">
                <a16:creationId xmlns:a16="http://schemas.microsoft.com/office/drawing/2014/main" id="{971F79A8-936E-E19F-69DA-47AC4E387FC1}"/>
              </a:ext>
            </a:extLst>
          </p:cNvPr>
          <p:cNvSpPr/>
          <p:nvPr/>
        </p:nvSpPr>
        <p:spPr>
          <a:xfrm>
            <a:off x="3076799" y="824978"/>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Compare against a known analytical solution</a:t>
            </a:r>
          </a:p>
        </p:txBody>
      </p:sp>
      <p:sp>
        <p:nvSpPr>
          <p:cNvPr id="7" name="Rounded Rectangle 6">
            <a:extLst>
              <a:ext uri="{FF2B5EF4-FFF2-40B4-BE49-F238E27FC236}">
                <a16:creationId xmlns:a16="http://schemas.microsoft.com/office/drawing/2014/main" id="{CCABCB36-5883-DE8C-2BBD-CCE2E0438D5A}"/>
              </a:ext>
            </a:extLst>
          </p:cNvPr>
          <p:cNvSpPr/>
          <p:nvPr/>
        </p:nvSpPr>
        <p:spPr>
          <a:xfrm>
            <a:off x="5579000" y="843575"/>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Compare against a manufactured solution</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1189209" y="3262680"/>
            <a:ext cx="1308790" cy="117281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How ?</a:t>
            </a:r>
          </a:p>
        </p:txBody>
      </p:sp>
    </p:spTree>
    <p:extLst>
      <p:ext uri="{BB962C8B-B14F-4D97-AF65-F5344CB8AC3E}">
        <p14:creationId xmlns:p14="http://schemas.microsoft.com/office/powerpoint/2010/main" val="2110374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p:txBody>
          <a:bodyPr/>
          <a:lstStyle/>
          <a:p>
            <a:r>
              <a:rPr lang="en-US" dirty="0"/>
              <a:t>Developing Tests</a:t>
            </a:r>
          </a:p>
        </p:txBody>
      </p:sp>
      <p:sp>
        <p:nvSpPr>
          <p:cNvPr id="3" name="Rounded Rectangle 2">
            <a:extLst>
              <a:ext uri="{FF2B5EF4-FFF2-40B4-BE49-F238E27FC236}">
                <a16:creationId xmlns:a16="http://schemas.microsoft.com/office/drawing/2014/main" id="{DC74BD74-D77A-B3A0-E636-1F86AC14DAC6}"/>
              </a:ext>
            </a:extLst>
          </p:cNvPr>
          <p:cNvSpPr/>
          <p:nvPr/>
        </p:nvSpPr>
        <p:spPr>
          <a:xfrm>
            <a:off x="510837" y="1441172"/>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verify correct behavior</a:t>
            </a:r>
          </a:p>
          <a:p>
            <a:pPr algn="ctr">
              <a:lnSpc>
                <a:spcPct val="90000"/>
              </a:lnSpc>
            </a:pPr>
            <a:endParaRPr lang="en-US" sz="2000" dirty="0">
              <a:solidFill>
                <a:schemeClr val="bg1"/>
              </a:solidFill>
            </a:endParaRPr>
          </a:p>
        </p:txBody>
      </p:sp>
      <p:sp>
        <p:nvSpPr>
          <p:cNvPr id="5" name="Rounded Rectangle 4">
            <a:extLst>
              <a:ext uri="{FF2B5EF4-FFF2-40B4-BE49-F238E27FC236}">
                <a16:creationId xmlns:a16="http://schemas.microsoft.com/office/drawing/2014/main" id="{6907B775-1020-01DF-0BB7-47381C4B6BE4}"/>
              </a:ext>
            </a:extLst>
          </p:cNvPr>
          <p:cNvSpPr/>
          <p:nvPr/>
        </p:nvSpPr>
        <p:spPr>
          <a:xfrm>
            <a:off x="3076799" y="2796209"/>
            <a:ext cx="4780114" cy="1364974"/>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think of ways in which we can tell whether the code is doing what it is supposed to do  </a:t>
            </a:r>
          </a:p>
        </p:txBody>
      </p:sp>
      <p:sp>
        <p:nvSpPr>
          <p:cNvPr id="6" name="Rounded Rectangle 5">
            <a:extLst>
              <a:ext uri="{FF2B5EF4-FFF2-40B4-BE49-F238E27FC236}">
                <a16:creationId xmlns:a16="http://schemas.microsoft.com/office/drawing/2014/main" id="{971F79A8-936E-E19F-69DA-47AC4E387FC1}"/>
              </a:ext>
            </a:extLst>
          </p:cNvPr>
          <p:cNvSpPr/>
          <p:nvPr/>
        </p:nvSpPr>
        <p:spPr>
          <a:xfrm>
            <a:off x="3076799" y="824978"/>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Compare against a known analytical solution</a:t>
            </a:r>
          </a:p>
        </p:txBody>
      </p:sp>
      <p:sp>
        <p:nvSpPr>
          <p:cNvPr id="7" name="Rounded Rectangle 6">
            <a:extLst>
              <a:ext uri="{FF2B5EF4-FFF2-40B4-BE49-F238E27FC236}">
                <a16:creationId xmlns:a16="http://schemas.microsoft.com/office/drawing/2014/main" id="{CCABCB36-5883-DE8C-2BBD-CCE2E0438D5A}"/>
              </a:ext>
            </a:extLst>
          </p:cNvPr>
          <p:cNvSpPr/>
          <p:nvPr/>
        </p:nvSpPr>
        <p:spPr>
          <a:xfrm>
            <a:off x="5579000" y="843575"/>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Compare against a manufactured solution</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1189209" y="3262680"/>
            <a:ext cx="1308790" cy="117281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How ?</a:t>
            </a:r>
          </a:p>
        </p:txBody>
      </p:sp>
      <p:sp>
        <p:nvSpPr>
          <p:cNvPr id="4" name="Rounded Rectangle 3">
            <a:extLst>
              <a:ext uri="{FF2B5EF4-FFF2-40B4-BE49-F238E27FC236}">
                <a16:creationId xmlns:a16="http://schemas.microsoft.com/office/drawing/2014/main" id="{0C2438E2-D939-8BC7-C952-86A47632FD7A}"/>
              </a:ext>
            </a:extLst>
          </p:cNvPr>
          <p:cNvSpPr/>
          <p:nvPr/>
        </p:nvSpPr>
        <p:spPr>
          <a:xfrm>
            <a:off x="8165262" y="824979"/>
            <a:ext cx="3240241" cy="2604022"/>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Right there are all the ingredients for building tests</a:t>
            </a:r>
          </a:p>
          <a:p>
            <a:pPr algn="ctr">
              <a:lnSpc>
                <a:spcPct val="90000"/>
              </a:lnSpc>
            </a:pPr>
            <a:endParaRPr lang="en-US" sz="2000" dirty="0">
              <a:solidFill>
                <a:schemeClr val="bg1"/>
              </a:solidFill>
            </a:endParaRPr>
          </a:p>
          <a:p>
            <a:pPr algn="ctr">
              <a:lnSpc>
                <a:spcPct val="90000"/>
              </a:lnSpc>
            </a:pPr>
            <a:r>
              <a:rPr lang="en-US" sz="2000" dirty="0">
                <a:solidFill>
                  <a:schemeClr val="bg1"/>
                </a:solidFill>
              </a:rPr>
              <a:t>All that is needed is automating directly or indirectly</a:t>
            </a:r>
          </a:p>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997833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p:txBody>
          <a:bodyPr/>
          <a:lstStyle/>
          <a:p>
            <a:r>
              <a:rPr lang="en-US" dirty="0"/>
              <a:t>Developing Tests</a:t>
            </a:r>
          </a:p>
        </p:txBody>
      </p:sp>
      <p:sp>
        <p:nvSpPr>
          <p:cNvPr id="3" name="Rounded Rectangle 2">
            <a:extLst>
              <a:ext uri="{FF2B5EF4-FFF2-40B4-BE49-F238E27FC236}">
                <a16:creationId xmlns:a16="http://schemas.microsoft.com/office/drawing/2014/main" id="{DC74BD74-D77A-B3A0-E636-1F86AC14DAC6}"/>
              </a:ext>
            </a:extLst>
          </p:cNvPr>
          <p:cNvSpPr/>
          <p:nvPr/>
        </p:nvSpPr>
        <p:spPr>
          <a:xfrm>
            <a:off x="510837" y="1441172"/>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verify correct behavior</a:t>
            </a:r>
          </a:p>
          <a:p>
            <a:pPr algn="ctr">
              <a:lnSpc>
                <a:spcPct val="90000"/>
              </a:lnSpc>
            </a:pPr>
            <a:endParaRPr lang="en-US" sz="2000" dirty="0">
              <a:solidFill>
                <a:schemeClr val="bg1"/>
              </a:solidFill>
            </a:endParaRPr>
          </a:p>
        </p:txBody>
      </p:sp>
      <p:sp>
        <p:nvSpPr>
          <p:cNvPr id="5" name="Rounded Rectangle 4">
            <a:extLst>
              <a:ext uri="{FF2B5EF4-FFF2-40B4-BE49-F238E27FC236}">
                <a16:creationId xmlns:a16="http://schemas.microsoft.com/office/drawing/2014/main" id="{6907B775-1020-01DF-0BB7-47381C4B6BE4}"/>
              </a:ext>
            </a:extLst>
          </p:cNvPr>
          <p:cNvSpPr/>
          <p:nvPr/>
        </p:nvSpPr>
        <p:spPr>
          <a:xfrm>
            <a:off x="3076799" y="2796209"/>
            <a:ext cx="4780114" cy="1364974"/>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think of ways in which we can tell whether the code is doing what it is supposed to do  </a:t>
            </a:r>
          </a:p>
        </p:txBody>
      </p:sp>
      <p:sp>
        <p:nvSpPr>
          <p:cNvPr id="6" name="Rounded Rectangle 5">
            <a:extLst>
              <a:ext uri="{FF2B5EF4-FFF2-40B4-BE49-F238E27FC236}">
                <a16:creationId xmlns:a16="http://schemas.microsoft.com/office/drawing/2014/main" id="{971F79A8-936E-E19F-69DA-47AC4E387FC1}"/>
              </a:ext>
            </a:extLst>
          </p:cNvPr>
          <p:cNvSpPr/>
          <p:nvPr/>
        </p:nvSpPr>
        <p:spPr>
          <a:xfrm>
            <a:off x="3076799" y="824978"/>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Compare against a known analytical solution</a:t>
            </a:r>
          </a:p>
        </p:txBody>
      </p:sp>
      <p:sp>
        <p:nvSpPr>
          <p:cNvPr id="7" name="Rounded Rectangle 6">
            <a:extLst>
              <a:ext uri="{FF2B5EF4-FFF2-40B4-BE49-F238E27FC236}">
                <a16:creationId xmlns:a16="http://schemas.microsoft.com/office/drawing/2014/main" id="{CCABCB36-5883-DE8C-2BBD-CCE2E0438D5A}"/>
              </a:ext>
            </a:extLst>
          </p:cNvPr>
          <p:cNvSpPr/>
          <p:nvPr/>
        </p:nvSpPr>
        <p:spPr>
          <a:xfrm>
            <a:off x="5579000" y="843575"/>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Compare against a manufactured solution</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1189209" y="3262680"/>
            <a:ext cx="1308790" cy="117281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How ?</a:t>
            </a:r>
          </a:p>
        </p:txBody>
      </p:sp>
      <p:sp>
        <p:nvSpPr>
          <p:cNvPr id="10" name="Rounded Rectangle 9">
            <a:extLst>
              <a:ext uri="{FF2B5EF4-FFF2-40B4-BE49-F238E27FC236}">
                <a16:creationId xmlns:a16="http://schemas.microsoft.com/office/drawing/2014/main" id="{C567CBD7-E124-077C-651F-DC989B79CBD8}"/>
              </a:ext>
            </a:extLst>
          </p:cNvPr>
          <p:cNvSpPr/>
          <p:nvPr/>
        </p:nvSpPr>
        <p:spPr>
          <a:xfrm>
            <a:off x="3076799" y="4347634"/>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Visualize and inspect output</a:t>
            </a:r>
          </a:p>
        </p:txBody>
      </p:sp>
      <p:sp>
        <p:nvSpPr>
          <p:cNvPr id="8" name="Rounded Rectangle 7">
            <a:extLst>
              <a:ext uri="{FF2B5EF4-FFF2-40B4-BE49-F238E27FC236}">
                <a16:creationId xmlns:a16="http://schemas.microsoft.com/office/drawing/2014/main" id="{34B41F51-A8E4-0ADC-3D0A-CADEF6C75C29}"/>
              </a:ext>
            </a:extLst>
          </p:cNvPr>
          <p:cNvSpPr/>
          <p:nvPr/>
        </p:nvSpPr>
        <p:spPr>
          <a:xfrm>
            <a:off x="8165262" y="824979"/>
            <a:ext cx="3240241" cy="2604022"/>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Right there are all the ingredients for building tests</a:t>
            </a:r>
          </a:p>
          <a:p>
            <a:pPr algn="ctr">
              <a:lnSpc>
                <a:spcPct val="90000"/>
              </a:lnSpc>
            </a:pPr>
            <a:endParaRPr lang="en-US" sz="2000" dirty="0">
              <a:solidFill>
                <a:schemeClr val="bg1"/>
              </a:solidFill>
            </a:endParaRPr>
          </a:p>
          <a:p>
            <a:pPr algn="ctr">
              <a:lnSpc>
                <a:spcPct val="90000"/>
              </a:lnSpc>
            </a:pPr>
            <a:r>
              <a:rPr lang="en-US" sz="2000" dirty="0">
                <a:solidFill>
                  <a:schemeClr val="bg1"/>
                </a:solidFill>
              </a:rPr>
              <a:t>All that is needed is automating directly or indirectly</a:t>
            </a:r>
          </a:p>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4236936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p:txBody>
          <a:bodyPr/>
          <a:lstStyle/>
          <a:p>
            <a:r>
              <a:rPr lang="en-US" dirty="0"/>
              <a:t>Developing Tests</a:t>
            </a:r>
          </a:p>
        </p:txBody>
      </p:sp>
      <p:sp>
        <p:nvSpPr>
          <p:cNvPr id="3" name="Rounded Rectangle 2">
            <a:extLst>
              <a:ext uri="{FF2B5EF4-FFF2-40B4-BE49-F238E27FC236}">
                <a16:creationId xmlns:a16="http://schemas.microsoft.com/office/drawing/2014/main" id="{DC74BD74-D77A-B3A0-E636-1F86AC14DAC6}"/>
              </a:ext>
            </a:extLst>
          </p:cNvPr>
          <p:cNvSpPr/>
          <p:nvPr/>
        </p:nvSpPr>
        <p:spPr>
          <a:xfrm>
            <a:off x="510837" y="1441172"/>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verify correct behavior</a:t>
            </a:r>
          </a:p>
          <a:p>
            <a:pPr algn="ctr">
              <a:lnSpc>
                <a:spcPct val="90000"/>
              </a:lnSpc>
            </a:pPr>
            <a:endParaRPr lang="en-US" sz="2000" dirty="0">
              <a:solidFill>
                <a:schemeClr val="bg1"/>
              </a:solidFill>
            </a:endParaRPr>
          </a:p>
        </p:txBody>
      </p:sp>
      <p:sp>
        <p:nvSpPr>
          <p:cNvPr id="5" name="Rounded Rectangle 4">
            <a:extLst>
              <a:ext uri="{FF2B5EF4-FFF2-40B4-BE49-F238E27FC236}">
                <a16:creationId xmlns:a16="http://schemas.microsoft.com/office/drawing/2014/main" id="{6907B775-1020-01DF-0BB7-47381C4B6BE4}"/>
              </a:ext>
            </a:extLst>
          </p:cNvPr>
          <p:cNvSpPr/>
          <p:nvPr/>
        </p:nvSpPr>
        <p:spPr>
          <a:xfrm>
            <a:off x="3076799" y="2796209"/>
            <a:ext cx="4780114" cy="1364974"/>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think of ways in which we can tell whether the code is doing what it is supposed to do  </a:t>
            </a:r>
          </a:p>
        </p:txBody>
      </p:sp>
      <p:sp>
        <p:nvSpPr>
          <p:cNvPr id="6" name="Rounded Rectangle 5">
            <a:extLst>
              <a:ext uri="{FF2B5EF4-FFF2-40B4-BE49-F238E27FC236}">
                <a16:creationId xmlns:a16="http://schemas.microsoft.com/office/drawing/2014/main" id="{971F79A8-936E-E19F-69DA-47AC4E387FC1}"/>
              </a:ext>
            </a:extLst>
          </p:cNvPr>
          <p:cNvSpPr/>
          <p:nvPr/>
        </p:nvSpPr>
        <p:spPr>
          <a:xfrm>
            <a:off x="3076799" y="824978"/>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Compare against a known analytical solution</a:t>
            </a:r>
          </a:p>
        </p:txBody>
      </p:sp>
      <p:sp>
        <p:nvSpPr>
          <p:cNvPr id="7" name="Rounded Rectangle 6">
            <a:extLst>
              <a:ext uri="{FF2B5EF4-FFF2-40B4-BE49-F238E27FC236}">
                <a16:creationId xmlns:a16="http://schemas.microsoft.com/office/drawing/2014/main" id="{CCABCB36-5883-DE8C-2BBD-CCE2E0438D5A}"/>
              </a:ext>
            </a:extLst>
          </p:cNvPr>
          <p:cNvSpPr/>
          <p:nvPr/>
        </p:nvSpPr>
        <p:spPr>
          <a:xfrm>
            <a:off x="5579000" y="843575"/>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Compare against a manufactured solution</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1189209" y="3262680"/>
            <a:ext cx="1308790" cy="117281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How ?</a:t>
            </a:r>
          </a:p>
        </p:txBody>
      </p:sp>
      <p:sp>
        <p:nvSpPr>
          <p:cNvPr id="10" name="Rounded Rectangle 9">
            <a:extLst>
              <a:ext uri="{FF2B5EF4-FFF2-40B4-BE49-F238E27FC236}">
                <a16:creationId xmlns:a16="http://schemas.microsoft.com/office/drawing/2014/main" id="{C567CBD7-E124-077C-651F-DC989B79CBD8}"/>
              </a:ext>
            </a:extLst>
          </p:cNvPr>
          <p:cNvSpPr/>
          <p:nvPr/>
        </p:nvSpPr>
        <p:spPr>
          <a:xfrm>
            <a:off x="3076799" y="4347634"/>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Visualize and inspect output</a:t>
            </a:r>
          </a:p>
        </p:txBody>
      </p:sp>
      <p:sp>
        <p:nvSpPr>
          <p:cNvPr id="11" name="Rounded Rectangle 10">
            <a:extLst>
              <a:ext uri="{FF2B5EF4-FFF2-40B4-BE49-F238E27FC236}">
                <a16:creationId xmlns:a16="http://schemas.microsoft.com/office/drawing/2014/main" id="{44863933-04EF-B7E5-3B8C-13BAC274DFB9}"/>
              </a:ext>
            </a:extLst>
          </p:cNvPr>
          <p:cNvSpPr/>
          <p:nvPr/>
        </p:nvSpPr>
        <p:spPr>
          <a:xfrm>
            <a:off x="5636017" y="4331805"/>
            <a:ext cx="2220896"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Develop diagnostics</a:t>
            </a:r>
          </a:p>
          <a:p>
            <a:pPr algn="ctr">
              <a:lnSpc>
                <a:spcPct val="90000"/>
              </a:lnSpc>
            </a:pPr>
            <a:r>
              <a:rPr lang="en-US" sz="2000" dirty="0">
                <a:solidFill>
                  <a:sysClr val="windowText" lastClr="000000"/>
                </a:solidFill>
              </a:rPr>
              <a:t>(indirect ways of verification)</a:t>
            </a:r>
          </a:p>
        </p:txBody>
      </p:sp>
      <p:sp>
        <p:nvSpPr>
          <p:cNvPr id="8" name="Rounded Rectangle 7">
            <a:extLst>
              <a:ext uri="{FF2B5EF4-FFF2-40B4-BE49-F238E27FC236}">
                <a16:creationId xmlns:a16="http://schemas.microsoft.com/office/drawing/2014/main" id="{34B41F51-A8E4-0ADC-3D0A-CADEF6C75C29}"/>
              </a:ext>
            </a:extLst>
          </p:cNvPr>
          <p:cNvSpPr/>
          <p:nvPr/>
        </p:nvSpPr>
        <p:spPr>
          <a:xfrm>
            <a:off x="8165262" y="824979"/>
            <a:ext cx="3240241" cy="2604022"/>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Right there are all the ingredients for building tests</a:t>
            </a:r>
          </a:p>
          <a:p>
            <a:pPr algn="ctr">
              <a:lnSpc>
                <a:spcPct val="90000"/>
              </a:lnSpc>
            </a:pPr>
            <a:endParaRPr lang="en-US" sz="2000" dirty="0">
              <a:solidFill>
                <a:schemeClr val="bg1"/>
              </a:solidFill>
            </a:endParaRPr>
          </a:p>
          <a:p>
            <a:pPr algn="ctr">
              <a:lnSpc>
                <a:spcPct val="90000"/>
              </a:lnSpc>
            </a:pPr>
            <a:r>
              <a:rPr lang="en-US" sz="2000" dirty="0">
                <a:solidFill>
                  <a:schemeClr val="bg1"/>
                </a:solidFill>
              </a:rPr>
              <a:t>All that is needed is automating directly or indirectly</a:t>
            </a:r>
          </a:p>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4071965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p:txBody>
          <a:bodyPr/>
          <a:lstStyle/>
          <a:p>
            <a:r>
              <a:rPr lang="en-US" dirty="0"/>
              <a:t>Developing Tests</a:t>
            </a:r>
          </a:p>
        </p:txBody>
      </p:sp>
      <p:sp>
        <p:nvSpPr>
          <p:cNvPr id="3" name="Rounded Rectangle 2">
            <a:extLst>
              <a:ext uri="{FF2B5EF4-FFF2-40B4-BE49-F238E27FC236}">
                <a16:creationId xmlns:a16="http://schemas.microsoft.com/office/drawing/2014/main" id="{DC74BD74-D77A-B3A0-E636-1F86AC14DAC6}"/>
              </a:ext>
            </a:extLst>
          </p:cNvPr>
          <p:cNvSpPr/>
          <p:nvPr/>
        </p:nvSpPr>
        <p:spPr>
          <a:xfrm>
            <a:off x="510837" y="1441172"/>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verify correct behavior</a:t>
            </a:r>
          </a:p>
          <a:p>
            <a:pPr algn="ctr">
              <a:lnSpc>
                <a:spcPct val="90000"/>
              </a:lnSpc>
            </a:pPr>
            <a:endParaRPr lang="en-US" sz="2000" dirty="0">
              <a:solidFill>
                <a:schemeClr val="bg1"/>
              </a:solidFill>
            </a:endParaRPr>
          </a:p>
        </p:txBody>
      </p:sp>
      <p:sp>
        <p:nvSpPr>
          <p:cNvPr id="5" name="Rounded Rectangle 4">
            <a:extLst>
              <a:ext uri="{FF2B5EF4-FFF2-40B4-BE49-F238E27FC236}">
                <a16:creationId xmlns:a16="http://schemas.microsoft.com/office/drawing/2014/main" id="{6907B775-1020-01DF-0BB7-47381C4B6BE4}"/>
              </a:ext>
            </a:extLst>
          </p:cNvPr>
          <p:cNvSpPr/>
          <p:nvPr/>
        </p:nvSpPr>
        <p:spPr>
          <a:xfrm>
            <a:off x="3076799" y="2796209"/>
            <a:ext cx="4780114" cy="1364974"/>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think of ways in which we can tell whether the code is doing what it is supposed to do  </a:t>
            </a:r>
          </a:p>
        </p:txBody>
      </p:sp>
      <p:sp>
        <p:nvSpPr>
          <p:cNvPr id="6" name="Rounded Rectangle 5">
            <a:extLst>
              <a:ext uri="{FF2B5EF4-FFF2-40B4-BE49-F238E27FC236}">
                <a16:creationId xmlns:a16="http://schemas.microsoft.com/office/drawing/2014/main" id="{971F79A8-936E-E19F-69DA-47AC4E387FC1}"/>
              </a:ext>
            </a:extLst>
          </p:cNvPr>
          <p:cNvSpPr/>
          <p:nvPr/>
        </p:nvSpPr>
        <p:spPr>
          <a:xfrm>
            <a:off x="3076799" y="824978"/>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Compare against a known analytical solution</a:t>
            </a:r>
          </a:p>
        </p:txBody>
      </p:sp>
      <p:sp>
        <p:nvSpPr>
          <p:cNvPr id="7" name="Rounded Rectangle 6">
            <a:extLst>
              <a:ext uri="{FF2B5EF4-FFF2-40B4-BE49-F238E27FC236}">
                <a16:creationId xmlns:a16="http://schemas.microsoft.com/office/drawing/2014/main" id="{CCABCB36-5883-DE8C-2BBD-CCE2E0438D5A}"/>
              </a:ext>
            </a:extLst>
          </p:cNvPr>
          <p:cNvSpPr/>
          <p:nvPr/>
        </p:nvSpPr>
        <p:spPr>
          <a:xfrm>
            <a:off x="5579000" y="843575"/>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Compare against a manufactured solution</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1189209" y="3262680"/>
            <a:ext cx="1308790" cy="117281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How ?</a:t>
            </a:r>
          </a:p>
        </p:txBody>
      </p:sp>
      <p:sp>
        <p:nvSpPr>
          <p:cNvPr id="10" name="Rounded Rectangle 9">
            <a:extLst>
              <a:ext uri="{FF2B5EF4-FFF2-40B4-BE49-F238E27FC236}">
                <a16:creationId xmlns:a16="http://schemas.microsoft.com/office/drawing/2014/main" id="{C567CBD7-E124-077C-651F-DC989B79CBD8}"/>
              </a:ext>
            </a:extLst>
          </p:cNvPr>
          <p:cNvSpPr/>
          <p:nvPr/>
        </p:nvSpPr>
        <p:spPr>
          <a:xfrm>
            <a:off x="3076799" y="4347634"/>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Visualize and inspect output</a:t>
            </a:r>
          </a:p>
        </p:txBody>
      </p:sp>
      <p:sp>
        <p:nvSpPr>
          <p:cNvPr id="11" name="Rounded Rectangle 10">
            <a:extLst>
              <a:ext uri="{FF2B5EF4-FFF2-40B4-BE49-F238E27FC236}">
                <a16:creationId xmlns:a16="http://schemas.microsoft.com/office/drawing/2014/main" id="{44863933-04EF-B7E5-3B8C-13BAC274DFB9}"/>
              </a:ext>
            </a:extLst>
          </p:cNvPr>
          <p:cNvSpPr/>
          <p:nvPr/>
        </p:nvSpPr>
        <p:spPr>
          <a:xfrm>
            <a:off x="5636017" y="4331805"/>
            <a:ext cx="2220896"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Develop diagnostics</a:t>
            </a:r>
          </a:p>
          <a:p>
            <a:pPr algn="ctr">
              <a:lnSpc>
                <a:spcPct val="90000"/>
              </a:lnSpc>
            </a:pPr>
            <a:r>
              <a:rPr lang="en-US" sz="2000" dirty="0">
                <a:solidFill>
                  <a:sysClr val="windowText" lastClr="000000"/>
                </a:solidFill>
              </a:rPr>
              <a:t>(indirect ways of verification)</a:t>
            </a:r>
          </a:p>
        </p:txBody>
      </p:sp>
      <p:sp>
        <p:nvSpPr>
          <p:cNvPr id="8" name="Rounded Rectangle 7">
            <a:extLst>
              <a:ext uri="{FF2B5EF4-FFF2-40B4-BE49-F238E27FC236}">
                <a16:creationId xmlns:a16="http://schemas.microsoft.com/office/drawing/2014/main" id="{34B41F51-A8E4-0ADC-3D0A-CADEF6C75C29}"/>
              </a:ext>
            </a:extLst>
          </p:cNvPr>
          <p:cNvSpPr/>
          <p:nvPr/>
        </p:nvSpPr>
        <p:spPr>
          <a:xfrm>
            <a:off x="8165262" y="824979"/>
            <a:ext cx="3240241" cy="2604022"/>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Right there are all the ingredients for building tests</a:t>
            </a:r>
          </a:p>
          <a:p>
            <a:pPr algn="ctr">
              <a:lnSpc>
                <a:spcPct val="90000"/>
              </a:lnSpc>
            </a:pPr>
            <a:endParaRPr lang="en-US" sz="2000" dirty="0">
              <a:solidFill>
                <a:schemeClr val="bg1"/>
              </a:solidFill>
            </a:endParaRPr>
          </a:p>
          <a:p>
            <a:pPr algn="ctr">
              <a:lnSpc>
                <a:spcPct val="90000"/>
              </a:lnSpc>
            </a:pPr>
            <a:r>
              <a:rPr lang="en-US" sz="2000" dirty="0">
                <a:solidFill>
                  <a:schemeClr val="bg1"/>
                </a:solidFill>
              </a:rPr>
              <a:t>All that is needed is automating directly or indirectly</a:t>
            </a:r>
          </a:p>
          <a:p>
            <a:pPr algn="ctr">
              <a:lnSpc>
                <a:spcPct val="90000"/>
              </a:lnSpc>
            </a:pPr>
            <a:endParaRPr lang="en-US" sz="2000" dirty="0">
              <a:solidFill>
                <a:schemeClr val="bg1"/>
              </a:solidFill>
            </a:endParaRPr>
          </a:p>
        </p:txBody>
      </p:sp>
      <p:sp>
        <p:nvSpPr>
          <p:cNvPr id="12" name="Rounded Rectangle 11">
            <a:extLst>
              <a:ext uri="{FF2B5EF4-FFF2-40B4-BE49-F238E27FC236}">
                <a16:creationId xmlns:a16="http://schemas.microsoft.com/office/drawing/2014/main" id="{E3A1E368-C8DE-AC7E-30DC-02722CB16FBE}"/>
              </a:ext>
            </a:extLst>
          </p:cNvPr>
          <p:cNvSpPr/>
          <p:nvPr/>
        </p:nvSpPr>
        <p:spPr>
          <a:xfrm>
            <a:off x="8165262" y="3478726"/>
            <a:ext cx="3240241" cy="2604022"/>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Including these through automation is equally important</a:t>
            </a:r>
          </a:p>
          <a:p>
            <a:pPr algn="ctr">
              <a:lnSpc>
                <a:spcPct val="90000"/>
              </a:lnSpc>
            </a:pPr>
            <a:endParaRPr lang="en-US" sz="2000" dirty="0">
              <a:solidFill>
                <a:schemeClr val="bg1"/>
              </a:solidFill>
            </a:endParaRPr>
          </a:p>
          <a:p>
            <a:pPr algn="ctr">
              <a:lnSpc>
                <a:spcPct val="90000"/>
              </a:lnSpc>
            </a:pPr>
            <a:r>
              <a:rPr lang="en-US" sz="2000" dirty="0">
                <a:solidFill>
                  <a:schemeClr val="bg1"/>
                </a:solidFill>
              </a:rPr>
              <a:t>Comparison utility  </a:t>
            </a:r>
          </a:p>
          <a:p>
            <a:pPr algn="ctr">
              <a:lnSpc>
                <a:spcPct val="90000"/>
              </a:lnSpc>
            </a:pPr>
            <a:r>
              <a:rPr lang="en-US" sz="2000" dirty="0">
                <a:solidFill>
                  <a:schemeClr val="bg1"/>
                </a:solidFill>
              </a:rPr>
              <a:t>Conserved quantities</a:t>
            </a:r>
          </a:p>
          <a:p>
            <a:pPr algn="ctr">
              <a:lnSpc>
                <a:spcPct val="90000"/>
              </a:lnSpc>
            </a:pPr>
            <a:r>
              <a:rPr lang="en-US" sz="2000" dirty="0">
                <a:solidFill>
                  <a:schemeClr val="bg1"/>
                </a:solidFill>
              </a:rPr>
              <a:t>Error bars</a:t>
            </a:r>
          </a:p>
          <a:p>
            <a:pPr algn="ctr">
              <a:lnSpc>
                <a:spcPct val="90000"/>
              </a:lnSpc>
            </a:pPr>
            <a:r>
              <a:rPr lang="en-US" sz="2000" dirty="0">
                <a:solidFill>
                  <a:schemeClr val="bg1"/>
                </a:solidFill>
              </a:rPr>
              <a:t>Statistical analysis</a:t>
            </a:r>
          </a:p>
        </p:txBody>
      </p:sp>
    </p:spTree>
    <p:extLst>
      <p:ext uri="{BB962C8B-B14F-4D97-AF65-F5344CB8AC3E}">
        <p14:creationId xmlns:p14="http://schemas.microsoft.com/office/powerpoint/2010/main" val="3711682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1">
            <a:extLst>
              <a:ext uri="{FF2B5EF4-FFF2-40B4-BE49-F238E27FC236}">
                <a16:creationId xmlns:a16="http://schemas.microsoft.com/office/drawing/2014/main" id="{0087BD33-70F0-2C46-B0E3-8296A066D74A}"/>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Test Development For a New Code</a:t>
            </a:r>
          </a:p>
        </p:txBody>
      </p:sp>
      <p:sp>
        <p:nvSpPr>
          <p:cNvPr id="4" name="Rounded Rectangle 3">
            <a:extLst>
              <a:ext uri="{FF2B5EF4-FFF2-40B4-BE49-F238E27FC236}">
                <a16:creationId xmlns:a16="http://schemas.microsoft.com/office/drawing/2014/main" id="{A217991B-E8E9-DF48-E9BF-3085D1551750}"/>
              </a:ext>
            </a:extLst>
          </p:cNvPr>
          <p:cNvSpPr/>
          <p:nvPr/>
        </p:nvSpPr>
        <p:spPr>
          <a:xfrm>
            <a:off x="535336" y="1987165"/>
            <a:ext cx="2397318" cy="2497372"/>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For every new functionality being added, think about its verification</a:t>
            </a:r>
          </a:p>
        </p:txBody>
      </p:sp>
      <p:sp>
        <p:nvSpPr>
          <p:cNvPr id="6" name="Rounded Rectangle 5">
            <a:extLst>
              <a:ext uri="{FF2B5EF4-FFF2-40B4-BE49-F238E27FC236}">
                <a16:creationId xmlns:a16="http://schemas.microsoft.com/office/drawing/2014/main" id="{76FFB62E-3F9F-3060-E8D7-55285AEE6D8F}"/>
              </a:ext>
            </a:extLst>
          </p:cNvPr>
          <p:cNvSpPr/>
          <p:nvPr/>
        </p:nvSpPr>
        <p:spPr>
          <a:xfrm>
            <a:off x="5917242" y="3429000"/>
            <a:ext cx="2397318" cy="2497372"/>
          </a:xfrm>
          <a:prstGeom prst="roundRect">
            <a:avLst/>
          </a:prstGeom>
          <a:solidFill>
            <a:srgbClr val="7030A0"/>
          </a:solidFill>
          <a:ln>
            <a:solidFill>
              <a:srgbClr val="7030A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If manufacturing input is too difficult, again apply scaffolding</a:t>
            </a:r>
          </a:p>
        </p:txBody>
      </p:sp>
      <p:sp>
        <p:nvSpPr>
          <p:cNvPr id="7" name="Rounded Rectangle 6">
            <a:extLst>
              <a:ext uri="{FF2B5EF4-FFF2-40B4-BE49-F238E27FC236}">
                <a16:creationId xmlns:a16="http://schemas.microsoft.com/office/drawing/2014/main" id="{24E56B43-A3F2-26B1-8D6E-1DADE8D503FB}"/>
              </a:ext>
            </a:extLst>
          </p:cNvPr>
          <p:cNvSpPr/>
          <p:nvPr/>
        </p:nvSpPr>
        <p:spPr>
          <a:xfrm>
            <a:off x="3196301" y="3429000"/>
            <a:ext cx="2397318" cy="2497372"/>
          </a:xfrm>
          <a:prstGeom prst="roundRect">
            <a:avLst/>
          </a:prstGeom>
          <a:solidFill>
            <a:srgbClr val="7030A0"/>
          </a:solidFill>
          <a:ln>
            <a:solidFill>
              <a:srgbClr val="7030A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If it has limited dependencies, manufacturing input for known output will give you a self test</a:t>
            </a:r>
          </a:p>
        </p:txBody>
      </p:sp>
      <p:sp>
        <p:nvSpPr>
          <p:cNvPr id="8" name="Rounded Rectangle 7">
            <a:extLst>
              <a:ext uri="{FF2B5EF4-FFF2-40B4-BE49-F238E27FC236}">
                <a16:creationId xmlns:a16="http://schemas.microsoft.com/office/drawing/2014/main" id="{D2AEFE27-BDEC-7773-272B-814763760506}"/>
              </a:ext>
            </a:extLst>
          </p:cNvPr>
          <p:cNvSpPr/>
          <p:nvPr/>
        </p:nvSpPr>
        <p:spPr>
          <a:xfrm>
            <a:off x="3183049" y="1477619"/>
            <a:ext cx="2410570"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Simple functions: relation between input and output =&gt; unit test</a:t>
            </a:r>
          </a:p>
        </p:txBody>
      </p:sp>
      <p:sp>
        <p:nvSpPr>
          <p:cNvPr id="9" name="Rounded Rectangle 8">
            <a:extLst>
              <a:ext uri="{FF2B5EF4-FFF2-40B4-BE49-F238E27FC236}">
                <a16:creationId xmlns:a16="http://schemas.microsoft.com/office/drawing/2014/main" id="{F2D69661-F390-5F2F-3FD3-A67B9BF6CEC3}"/>
              </a:ext>
            </a:extLst>
          </p:cNvPr>
          <p:cNvSpPr/>
          <p:nvPr/>
        </p:nvSpPr>
        <p:spPr>
          <a:xfrm>
            <a:off x="5990467" y="1477618"/>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functions: build scaffolding </a:t>
            </a:r>
          </a:p>
        </p:txBody>
      </p:sp>
    </p:spTree>
    <p:custDataLst>
      <p:tags r:id="rId1"/>
    </p:custDataLst>
    <p:extLst>
      <p:ext uri="{BB962C8B-B14F-4D97-AF65-F5344CB8AC3E}">
        <p14:creationId xmlns:p14="http://schemas.microsoft.com/office/powerpoint/2010/main" val="113407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1">
            <a:extLst>
              <a:ext uri="{FF2B5EF4-FFF2-40B4-BE49-F238E27FC236}">
                <a16:creationId xmlns:a16="http://schemas.microsoft.com/office/drawing/2014/main" id="{0087BD33-70F0-2C46-B0E3-8296A066D74A}"/>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Test Development For a New Code</a:t>
            </a:r>
          </a:p>
        </p:txBody>
      </p:sp>
      <p:sp>
        <p:nvSpPr>
          <p:cNvPr id="4" name="Rounded Rectangle 3">
            <a:extLst>
              <a:ext uri="{FF2B5EF4-FFF2-40B4-BE49-F238E27FC236}">
                <a16:creationId xmlns:a16="http://schemas.microsoft.com/office/drawing/2014/main" id="{A217991B-E8E9-DF48-E9BF-3085D1551750}"/>
              </a:ext>
            </a:extLst>
          </p:cNvPr>
          <p:cNvSpPr/>
          <p:nvPr/>
        </p:nvSpPr>
        <p:spPr>
          <a:xfrm>
            <a:off x="535336" y="1987165"/>
            <a:ext cx="2397318" cy="2497372"/>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For every new functionality being added, think about its verification</a:t>
            </a:r>
          </a:p>
        </p:txBody>
      </p:sp>
      <p:sp>
        <p:nvSpPr>
          <p:cNvPr id="7" name="Rounded Rectangle 6">
            <a:extLst>
              <a:ext uri="{FF2B5EF4-FFF2-40B4-BE49-F238E27FC236}">
                <a16:creationId xmlns:a16="http://schemas.microsoft.com/office/drawing/2014/main" id="{24E56B43-A3F2-26B1-8D6E-1DADE8D503FB}"/>
              </a:ext>
            </a:extLst>
          </p:cNvPr>
          <p:cNvSpPr/>
          <p:nvPr/>
        </p:nvSpPr>
        <p:spPr>
          <a:xfrm>
            <a:off x="3196301" y="3429000"/>
            <a:ext cx="2397318" cy="2497372"/>
          </a:xfrm>
          <a:prstGeom prst="roundRect">
            <a:avLst/>
          </a:prstGeom>
          <a:solidFill>
            <a:srgbClr val="7030A0"/>
          </a:solidFill>
          <a:ln>
            <a:solidFill>
              <a:srgbClr val="7030A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If it has limited dependencies, manufacturing input for known output will give you a self test</a:t>
            </a:r>
          </a:p>
        </p:txBody>
      </p:sp>
      <p:sp>
        <p:nvSpPr>
          <p:cNvPr id="8" name="Rounded Rectangle 7">
            <a:extLst>
              <a:ext uri="{FF2B5EF4-FFF2-40B4-BE49-F238E27FC236}">
                <a16:creationId xmlns:a16="http://schemas.microsoft.com/office/drawing/2014/main" id="{D2AEFE27-BDEC-7773-272B-814763760506}"/>
              </a:ext>
            </a:extLst>
          </p:cNvPr>
          <p:cNvSpPr/>
          <p:nvPr/>
        </p:nvSpPr>
        <p:spPr>
          <a:xfrm>
            <a:off x="3183049" y="1477619"/>
            <a:ext cx="2410570"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Simple functions: relation between input and output =&gt; unit test</a:t>
            </a:r>
          </a:p>
        </p:txBody>
      </p:sp>
    </p:spTree>
    <p:custDataLst>
      <p:tags r:id="rId1"/>
    </p:custDataLst>
    <p:extLst>
      <p:ext uri="{BB962C8B-B14F-4D97-AF65-F5344CB8AC3E}">
        <p14:creationId xmlns:p14="http://schemas.microsoft.com/office/powerpoint/2010/main" val="552300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65760" y="868680"/>
            <a:ext cx="4312257" cy="3142431"/>
          </a:xfrm>
        </p:spPr>
        <p:txBody>
          <a:bodyPr/>
          <a:lstStyle/>
          <a:p>
            <a:pPr marL="0" indent="0">
              <a:buNone/>
            </a:pPr>
            <a:endParaRPr lang="en-US" b="1" dirty="0"/>
          </a:p>
          <a:p>
            <a:pPr marL="0" indent="0">
              <a:buNone/>
            </a:pPr>
            <a:r>
              <a:rPr lang="en-US" b="1" dirty="0"/>
              <a:t>Components needed</a:t>
            </a:r>
          </a:p>
          <a:p>
            <a:r>
              <a:rPr lang="en-US" dirty="0"/>
              <a:t>Mesh </a:t>
            </a:r>
          </a:p>
          <a:p>
            <a:r>
              <a:rPr lang="en-US" dirty="0"/>
              <a:t>Hydrodynamics solver</a:t>
            </a:r>
          </a:p>
          <a:p>
            <a:r>
              <a:rPr lang="en-US" dirty="0"/>
              <a:t>Equation of state</a:t>
            </a:r>
          </a:p>
          <a:p>
            <a:r>
              <a:rPr lang="en-US" dirty="0"/>
              <a:t>Parallelization</a:t>
            </a:r>
          </a:p>
        </p:txBody>
      </p:sp>
      <p:sp>
        <p:nvSpPr>
          <p:cNvPr id="15" name="Title 1">
            <a:extLst>
              <a:ext uri="{FF2B5EF4-FFF2-40B4-BE49-F238E27FC236}">
                <a16:creationId xmlns:a16="http://schemas.microsoft.com/office/drawing/2014/main" id="{2B60CC5D-8136-784B-B04A-6112FE74C013}"/>
              </a:ext>
            </a:extLst>
          </p:cNvPr>
          <p:cNvSpPr>
            <a:spLocks noGrp="1"/>
          </p:cNvSpPr>
          <p:nvPr>
            <p:ph type="title"/>
          </p:nvPr>
        </p:nvSpPr>
        <p:spPr>
          <a:xfrm>
            <a:off x="365760" y="411480"/>
            <a:ext cx="11372473" cy="914400"/>
          </a:xfrm>
        </p:spPr>
        <p:txBody>
          <a:bodyPr/>
          <a:lstStyle/>
          <a:p>
            <a:r>
              <a:rPr lang="en-US" dirty="0"/>
              <a:t>Example – Shock Hydrodynamics with Adaptive Mesh Refinement</a:t>
            </a:r>
          </a:p>
        </p:txBody>
      </p:sp>
      <p:sp>
        <p:nvSpPr>
          <p:cNvPr id="2" name="Rounded Rectangle 1">
            <a:extLst>
              <a:ext uri="{FF2B5EF4-FFF2-40B4-BE49-F238E27FC236}">
                <a16:creationId xmlns:a16="http://schemas.microsoft.com/office/drawing/2014/main" id="{FAB234B3-E69B-8323-7C39-DA446C2B5333}"/>
              </a:ext>
            </a:extLst>
          </p:cNvPr>
          <p:cNvSpPr/>
          <p:nvPr/>
        </p:nvSpPr>
        <p:spPr>
          <a:xfrm>
            <a:off x="463825" y="4468310"/>
            <a:ext cx="3627053" cy="1365637"/>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Strategy for development</a:t>
            </a:r>
          </a:p>
          <a:p>
            <a:pPr algn="ctr">
              <a:lnSpc>
                <a:spcPct val="90000"/>
              </a:lnSpc>
            </a:pPr>
            <a:r>
              <a:rPr lang="en-US" sz="2000" dirty="0">
                <a:solidFill>
                  <a:schemeClr val="bg1"/>
                </a:solidFill>
              </a:rPr>
              <a:t>Think of an application with analytical solution</a:t>
            </a:r>
          </a:p>
        </p:txBody>
      </p:sp>
    </p:spTree>
    <p:custDataLst>
      <p:tags r:id="rId1"/>
    </p:custDataLst>
    <p:extLst>
      <p:ext uri="{BB962C8B-B14F-4D97-AF65-F5344CB8AC3E}">
        <p14:creationId xmlns:p14="http://schemas.microsoft.com/office/powerpoint/2010/main" val="2975949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65760" y="868680"/>
            <a:ext cx="4312257" cy="3142431"/>
          </a:xfrm>
        </p:spPr>
        <p:txBody>
          <a:bodyPr/>
          <a:lstStyle/>
          <a:p>
            <a:pPr marL="0" indent="0">
              <a:buNone/>
            </a:pPr>
            <a:endParaRPr lang="en-US" b="1" dirty="0"/>
          </a:p>
          <a:p>
            <a:pPr marL="0" indent="0">
              <a:buNone/>
            </a:pPr>
            <a:r>
              <a:rPr lang="en-US" b="1" dirty="0"/>
              <a:t>Components needed</a:t>
            </a:r>
          </a:p>
          <a:p>
            <a:r>
              <a:rPr lang="en-US" dirty="0"/>
              <a:t>Mesh </a:t>
            </a:r>
          </a:p>
          <a:p>
            <a:r>
              <a:rPr lang="en-US" dirty="0"/>
              <a:t>Hydrodynamics solver</a:t>
            </a:r>
          </a:p>
          <a:p>
            <a:r>
              <a:rPr lang="en-US" dirty="0"/>
              <a:t>Equation of state</a:t>
            </a:r>
          </a:p>
          <a:p>
            <a:r>
              <a:rPr lang="en-US" dirty="0"/>
              <a:t>Parallelization</a:t>
            </a:r>
          </a:p>
        </p:txBody>
      </p:sp>
      <p:pic>
        <p:nvPicPr>
          <p:cNvPr id="6" name="Picture 17" descr="&#10;sedov_pm3.png                                                  00238215Macintosh HD                   B746699A:"/>
          <p:cNvPicPr>
            <a:picLocks noChangeAspect="1" noChangeArrowheads="1"/>
          </p:cNvPicPr>
          <p:nvPr/>
        </p:nvPicPr>
        <p:blipFill>
          <a:blip r:embed="rId4" cstate="email">
            <a:extLst>
              <a:ext uri="{28A0092B-C50C-407E-A947-70E740481C1C}">
                <a14:useLocalDpi xmlns:a14="http://schemas.microsoft.com/office/drawing/2010/main" val="0"/>
              </a:ext>
            </a:extLst>
          </a:blip>
          <a:srcRect l="10492" t="8498" r="26555" b="9293"/>
          <a:stretch>
            <a:fillRect/>
          </a:stretch>
        </p:blipFill>
        <p:spPr bwMode="auto">
          <a:xfrm>
            <a:off x="4301720" y="1406387"/>
            <a:ext cx="3209089" cy="3142431"/>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Title 1">
            <a:extLst>
              <a:ext uri="{FF2B5EF4-FFF2-40B4-BE49-F238E27FC236}">
                <a16:creationId xmlns:a16="http://schemas.microsoft.com/office/drawing/2014/main" id="{2B60CC5D-8136-784B-B04A-6112FE74C013}"/>
              </a:ext>
            </a:extLst>
          </p:cNvPr>
          <p:cNvSpPr>
            <a:spLocks noGrp="1"/>
          </p:cNvSpPr>
          <p:nvPr>
            <p:ph type="title"/>
          </p:nvPr>
        </p:nvSpPr>
        <p:spPr>
          <a:xfrm>
            <a:off x="365760" y="411480"/>
            <a:ext cx="11372473" cy="914400"/>
          </a:xfrm>
        </p:spPr>
        <p:txBody>
          <a:bodyPr/>
          <a:lstStyle/>
          <a:p>
            <a:r>
              <a:rPr lang="en-US" dirty="0"/>
              <a:t>Example – Shock Hydrodynamics with Adaptive Mesh Refinement</a:t>
            </a:r>
          </a:p>
        </p:txBody>
      </p:sp>
      <p:sp>
        <p:nvSpPr>
          <p:cNvPr id="2" name="Rounded Rectangle 1">
            <a:extLst>
              <a:ext uri="{FF2B5EF4-FFF2-40B4-BE49-F238E27FC236}">
                <a16:creationId xmlns:a16="http://schemas.microsoft.com/office/drawing/2014/main" id="{FAB234B3-E69B-8323-7C39-DA446C2B5333}"/>
              </a:ext>
            </a:extLst>
          </p:cNvPr>
          <p:cNvSpPr/>
          <p:nvPr/>
        </p:nvSpPr>
        <p:spPr>
          <a:xfrm>
            <a:off x="463825" y="4468310"/>
            <a:ext cx="3627053" cy="1365637"/>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Strategy for development</a:t>
            </a:r>
          </a:p>
          <a:p>
            <a:pPr algn="ctr">
              <a:lnSpc>
                <a:spcPct val="90000"/>
              </a:lnSpc>
            </a:pPr>
            <a:r>
              <a:rPr lang="en-US" sz="2000" dirty="0">
                <a:solidFill>
                  <a:schemeClr val="bg1"/>
                </a:solidFill>
              </a:rPr>
              <a:t>Think of an application with analytical solution</a:t>
            </a:r>
          </a:p>
        </p:txBody>
      </p:sp>
      <p:sp>
        <p:nvSpPr>
          <p:cNvPr id="4" name="Rounded Rectangle 3">
            <a:extLst>
              <a:ext uri="{FF2B5EF4-FFF2-40B4-BE49-F238E27FC236}">
                <a16:creationId xmlns:a16="http://schemas.microsoft.com/office/drawing/2014/main" id="{820F3246-481E-3BC2-8F33-808C1A76ABB6}"/>
              </a:ext>
            </a:extLst>
          </p:cNvPr>
          <p:cNvSpPr/>
          <p:nvPr/>
        </p:nvSpPr>
        <p:spPr>
          <a:xfrm>
            <a:off x="7721651" y="1885631"/>
            <a:ext cx="3627053" cy="3265498"/>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lnSpc>
                <a:spcPct val="90000"/>
              </a:lnSpc>
              <a:buFont typeface="Arial" panose="020B0604020202020204" pitchFamily="34" charset="0"/>
              <a:buChar char="•"/>
            </a:pPr>
            <a:r>
              <a:rPr lang="en-US" sz="2000" dirty="0" err="1">
                <a:solidFill>
                  <a:schemeClr val="bg1"/>
                </a:solidFill>
              </a:rPr>
              <a:t>Sedov</a:t>
            </a:r>
            <a:r>
              <a:rPr lang="en-US" sz="2000" dirty="0">
                <a:solidFill>
                  <a:schemeClr val="bg1"/>
                </a:solidFill>
              </a:rPr>
              <a:t> blast wave</a:t>
            </a:r>
          </a:p>
          <a:p>
            <a:pPr marL="342900" indent="-342900">
              <a:lnSpc>
                <a:spcPct val="90000"/>
              </a:lnSpc>
              <a:buFont typeface="Arial" panose="020B0604020202020204" pitchFamily="34" charset="0"/>
              <a:buChar char="•"/>
            </a:pPr>
            <a:r>
              <a:rPr lang="en-US" sz="2000" dirty="0">
                <a:solidFill>
                  <a:schemeClr val="bg1"/>
                </a:solidFill>
              </a:rPr>
              <a:t>High pressure at the center</a:t>
            </a:r>
          </a:p>
          <a:p>
            <a:pPr marL="342900" indent="-342900">
              <a:lnSpc>
                <a:spcPct val="90000"/>
              </a:lnSpc>
              <a:buFont typeface="Arial" panose="020B0604020202020204" pitchFamily="34" charset="0"/>
              <a:buChar char="•"/>
            </a:pPr>
            <a:r>
              <a:rPr lang="en-US" sz="2000" dirty="0">
                <a:solidFill>
                  <a:schemeClr val="bg1"/>
                </a:solidFill>
              </a:rPr>
              <a:t>Shock moves out in a circle</a:t>
            </a:r>
          </a:p>
          <a:p>
            <a:pPr marL="342900" indent="-342900">
              <a:lnSpc>
                <a:spcPct val="90000"/>
              </a:lnSpc>
              <a:buFont typeface="Arial" panose="020B0604020202020204" pitchFamily="34" charset="0"/>
              <a:buChar char="•"/>
            </a:pPr>
            <a:r>
              <a:rPr lang="en-US" sz="2000" dirty="0">
                <a:solidFill>
                  <a:schemeClr val="bg1"/>
                </a:solidFill>
              </a:rPr>
              <a:t>Analytical solution for how far the shock has travelled</a:t>
            </a:r>
          </a:p>
          <a:p>
            <a:pPr marL="342900" indent="-342900">
              <a:lnSpc>
                <a:spcPct val="90000"/>
              </a:lnSpc>
              <a:buFont typeface="Arial" panose="020B0604020202020204" pitchFamily="34" charset="0"/>
              <a:buChar char="•"/>
            </a:pPr>
            <a:endParaRPr lang="en-US" sz="2000" dirty="0">
              <a:solidFill>
                <a:schemeClr val="bg1"/>
              </a:solidFill>
            </a:endParaRPr>
          </a:p>
        </p:txBody>
      </p:sp>
    </p:spTree>
    <p:custDataLst>
      <p:tags r:id="rId1"/>
    </p:custDataLst>
    <p:extLst>
      <p:ext uri="{BB962C8B-B14F-4D97-AF65-F5344CB8AC3E}">
        <p14:creationId xmlns:p14="http://schemas.microsoft.com/office/powerpoint/2010/main" val="120810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 Equation of State</a:t>
            </a:r>
          </a:p>
        </p:txBody>
      </p:sp>
      <p:sp>
        <p:nvSpPr>
          <p:cNvPr id="5" name="Content Placeholder 4"/>
          <p:cNvSpPr>
            <a:spLocks noGrp="1"/>
          </p:cNvSpPr>
          <p:nvPr>
            <p:ph sz="quarter" idx="1"/>
          </p:nvPr>
        </p:nvSpPr>
        <p:spPr>
          <a:xfrm>
            <a:off x="729774" y="1802813"/>
            <a:ext cx="10057495" cy="2795692"/>
          </a:xfrm>
        </p:spPr>
        <p:txBody>
          <a:bodyPr/>
          <a:lstStyle/>
          <a:p>
            <a:r>
              <a:rPr lang="en-US" dirty="0"/>
              <a:t>Initialize density and internal energy with known values</a:t>
            </a:r>
          </a:p>
          <a:p>
            <a:r>
              <a:rPr lang="en-US" dirty="0"/>
              <a:t>Compute pressure and temperature using EOS</a:t>
            </a:r>
          </a:p>
          <a:p>
            <a:r>
              <a:rPr lang="en-US" dirty="0"/>
              <a:t>Next use density and computed pressure as input and compute internal energy and temperature using EOS</a:t>
            </a:r>
          </a:p>
          <a:p>
            <a:r>
              <a:rPr lang="en-US" dirty="0"/>
              <a:t>Compare computed values against initialized values</a:t>
            </a:r>
          </a:p>
          <a:p>
            <a:pPr marL="0" indent="0">
              <a:buNone/>
            </a:pPr>
            <a:endParaRPr lang="en-US" dirty="0"/>
          </a:p>
        </p:txBody>
      </p:sp>
    </p:spTree>
    <p:custDataLst>
      <p:tags r:id="rId1"/>
    </p:custDataLst>
    <p:extLst>
      <p:ext uri="{BB962C8B-B14F-4D97-AF65-F5344CB8AC3E}">
        <p14:creationId xmlns:p14="http://schemas.microsoft.com/office/powerpoint/2010/main" val="396745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Todd Gamblin, Jared O’Neal, and </a:t>
            </a:r>
            <a:r>
              <a:rPr lang="en-US" sz="1600" b="1" dirty="0" err="1"/>
              <a:t>Boyana</a:t>
            </a:r>
            <a:r>
              <a:rPr lang="en-US" sz="1600" b="1" dirty="0"/>
              <a:t> R. Norris, Software Productivity and Sustainability track, in Argonne Training Program on Extreme-Scale Computing</a:t>
            </a:r>
            <a:r>
              <a:rPr lang="en-US" sz="1600" b="1"/>
              <a:t>, St</a:t>
            </a:r>
            <a:r>
              <a:rPr lang="en-US" sz="1600" b="1" dirty="0"/>
              <a:t>. Charles, Illinois, 2022. DOI: </a:t>
            </a:r>
            <a:r>
              <a:rPr lang="en-US" sz="1600" b="1" dirty="0">
                <a:hlinkClick r:id="rId4"/>
              </a:rPr>
              <a:t>10.6084/m9.figshare.20416215</a:t>
            </a:r>
            <a:r>
              <a:rPr lang="en-US" sz="1600" b="1" dirty="0"/>
              <a:t>.</a:t>
            </a:r>
          </a:p>
          <a:p>
            <a:pPr>
              <a:spcBef>
                <a:spcPts val="400"/>
              </a:spcBef>
            </a:pPr>
            <a:r>
              <a:rPr lang="en-US" sz="1600" dirty="0"/>
              <a:t>Individual modules may be cited as </a:t>
            </a:r>
            <a:r>
              <a:rPr lang="en-US" sz="1600" i="1" dirty="0"/>
              <a:t>Speaker, Module Title</a:t>
            </a:r>
            <a:r>
              <a:rPr lang="en-US" sz="1600" dirty="0"/>
              <a:t>, in Better Scientific Software tutorial, ISC, 2022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a:p>
            <a:pPr>
              <a:spcBef>
                <a:spcPts val="400"/>
              </a:spcBef>
            </a:pPr>
            <a:r>
              <a:rPr lang="en-US" sz="1400" dirty="0"/>
              <a:t>This work was performed in part at University of Oregon through a subcontract with Argonne National Laboratory.</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 Equation of State</a:t>
            </a:r>
          </a:p>
        </p:txBody>
      </p:sp>
      <p:sp>
        <p:nvSpPr>
          <p:cNvPr id="5" name="Content Placeholder 4"/>
          <p:cNvSpPr>
            <a:spLocks noGrp="1"/>
          </p:cNvSpPr>
          <p:nvPr>
            <p:ph sz="quarter" idx="1"/>
          </p:nvPr>
        </p:nvSpPr>
        <p:spPr>
          <a:xfrm>
            <a:off x="729774" y="1802813"/>
            <a:ext cx="10057495" cy="2795692"/>
          </a:xfrm>
        </p:spPr>
        <p:txBody>
          <a:bodyPr/>
          <a:lstStyle/>
          <a:p>
            <a:r>
              <a:rPr lang="en-US" dirty="0"/>
              <a:t>Initialize density and internal energy with known values</a:t>
            </a:r>
          </a:p>
          <a:p>
            <a:r>
              <a:rPr lang="en-US" dirty="0"/>
              <a:t>Compute pressure and temperature using EOS</a:t>
            </a:r>
          </a:p>
          <a:p>
            <a:r>
              <a:rPr lang="en-US" dirty="0"/>
              <a:t>Next use density and computed pressure as input and compute internal energy and temperature using EOS</a:t>
            </a:r>
          </a:p>
          <a:p>
            <a:r>
              <a:rPr lang="en-US" dirty="0"/>
              <a:t>Compare computed values against initialized values</a:t>
            </a:r>
          </a:p>
          <a:p>
            <a:pPr marL="0" indent="0">
              <a:buNone/>
            </a:pPr>
            <a:endParaRPr lang="en-US" dirty="0"/>
          </a:p>
        </p:txBody>
      </p:sp>
      <p:sp>
        <p:nvSpPr>
          <p:cNvPr id="4" name="Rounded Rectangle 3">
            <a:extLst>
              <a:ext uri="{FF2B5EF4-FFF2-40B4-BE49-F238E27FC236}">
                <a16:creationId xmlns:a16="http://schemas.microsoft.com/office/drawing/2014/main" id="{E5484925-C7F9-2A60-D496-70C9AA0F5262}"/>
              </a:ext>
            </a:extLst>
          </p:cNvPr>
          <p:cNvSpPr/>
          <p:nvPr/>
        </p:nvSpPr>
        <p:spPr>
          <a:xfrm>
            <a:off x="2598578" y="4598505"/>
            <a:ext cx="3627053" cy="914401"/>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have a unit test </a:t>
            </a:r>
          </a:p>
        </p:txBody>
      </p:sp>
    </p:spTree>
    <p:custDataLst>
      <p:tags r:id="rId1"/>
    </p:custDataLst>
    <p:extLst>
      <p:ext uri="{BB962C8B-B14F-4D97-AF65-F5344CB8AC3E}">
        <p14:creationId xmlns:p14="http://schemas.microsoft.com/office/powerpoint/2010/main" val="1102284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 Mesh</a:t>
            </a:r>
          </a:p>
        </p:txBody>
      </p:sp>
      <p:sp>
        <p:nvSpPr>
          <p:cNvPr id="5" name="Content Placeholder 4"/>
          <p:cNvSpPr>
            <a:spLocks noGrp="1"/>
          </p:cNvSpPr>
          <p:nvPr>
            <p:ph sz="quarter" idx="1"/>
          </p:nvPr>
        </p:nvSpPr>
        <p:spPr>
          <a:xfrm>
            <a:off x="561910" y="1325880"/>
            <a:ext cx="5902934" cy="4893023"/>
          </a:xfrm>
        </p:spPr>
        <p:txBody>
          <a:bodyPr/>
          <a:lstStyle/>
          <a:p>
            <a:r>
              <a:rPr lang="en-US" dirty="0"/>
              <a:t>Start with uniform grid</a:t>
            </a:r>
          </a:p>
          <a:p>
            <a:r>
              <a:rPr lang="en-US" dirty="0"/>
              <a:t>Domain decomposition for parallelization</a:t>
            </a:r>
          </a:p>
          <a:p>
            <a:pPr lvl="1"/>
            <a:r>
              <a:rPr lang="en-US" dirty="0"/>
              <a:t>Halo fill operation</a:t>
            </a:r>
          </a:p>
          <a:p>
            <a:r>
              <a:rPr lang="en-US" dirty="0"/>
              <a:t>Initialize the interior (red) with a known function</a:t>
            </a:r>
          </a:p>
          <a:p>
            <a:r>
              <a:rPr lang="en-US" dirty="0"/>
              <a:t>Apply halo fill</a:t>
            </a:r>
          </a:p>
          <a:p>
            <a:r>
              <a:rPr lang="en-US" dirty="0"/>
              <a:t>Compute values for the halo using the known function</a:t>
            </a:r>
          </a:p>
          <a:p>
            <a:r>
              <a:rPr lang="en-US" dirty="0"/>
              <a:t>Compare against filled values</a:t>
            </a:r>
          </a:p>
          <a:p>
            <a:pPr marL="0" indent="0">
              <a:buNone/>
            </a:pPr>
            <a:endParaRPr lang="en-US" dirty="0"/>
          </a:p>
        </p:txBody>
      </p:sp>
      <p:grpSp>
        <p:nvGrpSpPr>
          <p:cNvPr id="9" name="Group 8">
            <a:extLst>
              <a:ext uri="{FF2B5EF4-FFF2-40B4-BE49-F238E27FC236}">
                <a16:creationId xmlns:a16="http://schemas.microsoft.com/office/drawing/2014/main" id="{85793508-B53B-654E-95B1-E2E34F1DE3B4}"/>
              </a:ext>
            </a:extLst>
          </p:cNvPr>
          <p:cNvGrpSpPr/>
          <p:nvPr/>
        </p:nvGrpSpPr>
        <p:grpSpPr>
          <a:xfrm>
            <a:off x="6505642" y="2237359"/>
            <a:ext cx="2079986" cy="1631092"/>
            <a:chOff x="9658247" y="3805881"/>
            <a:chExt cx="2079986" cy="1631092"/>
          </a:xfrm>
        </p:grpSpPr>
        <p:sp>
          <p:nvSpPr>
            <p:cNvPr id="10" name="Rectangle 9">
              <a:extLst>
                <a:ext uri="{FF2B5EF4-FFF2-40B4-BE49-F238E27FC236}">
                  <a16:creationId xmlns:a16="http://schemas.microsoft.com/office/drawing/2014/main" id="{F1BC5DAF-FB6C-E846-8754-C13ADB909601}"/>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Rectangle 10">
              <a:extLst>
                <a:ext uri="{FF2B5EF4-FFF2-40B4-BE49-F238E27FC236}">
                  <a16:creationId xmlns:a16="http://schemas.microsoft.com/office/drawing/2014/main" id="{674E4AB0-5EBC-A14F-93BE-2A60B4418EA4}"/>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grpSp>
        <p:nvGrpSpPr>
          <p:cNvPr id="12" name="Group 11">
            <a:extLst>
              <a:ext uri="{FF2B5EF4-FFF2-40B4-BE49-F238E27FC236}">
                <a16:creationId xmlns:a16="http://schemas.microsoft.com/office/drawing/2014/main" id="{2348CE2A-6110-8E44-A7B1-762FE7CAAC53}"/>
              </a:ext>
            </a:extLst>
          </p:cNvPr>
          <p:cNvGrpSpPr/>
          <p:nvPr/>
        </p:nvGrpSpPr>
        <p:grpSpPr>
          <a:xfrm>
            <a:off x="7789106" y="1180370"/>
            <a:ext cx="2079986" cy="1631092"/>
            <a:chOff x="9658247" y="3805881"/>
            <a:chExt cx="2079986" cy="1631092"/>
          </a:xfrm>
        </p:grpSpPr>
        <p:sp>
          <p:nvSpPr>
            <p:cNvPr id="13" name="Rectangle 12">
              <a:extLst>
                <a:ext uri="{FF2B5EF4-FFF2-40B4-BE49-F238E27FC236}">
                  <a16:creationId xmlns:a16="http://schemas.microsoft.com/office/drawing/2014/main" id="{18E08F0C-3C42-FE43-817A-850D8252FDA8}"/>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4" name="Rectangle 13">
              <a:extLst>
                <a:ext uri="{FF2B5EF4-FFF2-40B4-BE49-F238E27FC236}">
                  <a16:creationId xmlns:a16="http://schemas.microsoft.com/office/drawing/2014/main" id="{8E56C841-8950-C544-BBEF-292FA2BFD703}"/>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1</a:t>
              </a:r>
            </a:p>
          </p:txBody>
        </p:sp>
      </p:grpSp>
      <p:sp>
        <p:nvSpPr>
          <p:cNvPr id="15" name="TextBox 14">
            <a:extLst>
              <a:ext uri="{FF2B5EF4-FFF2-40B4-BE49-F238E27FC236}">
                <a16:creationId xmlns:a16="http://schemas.microsoft.com/office/drawing/2014/main" id="{A8555D94-28CA-8244-A3F4-18ED0B844E35}"/>
              </a:ext>
            </a:extLst>
          </p:cNvPr>
          <p:cNvSpPr txBox="1"/>
          <p:nvPr/>
        </p:nvSpPr>
        <p:spPr>
          <a:xfrm>
            <a:off x="8626426" y="2902167"/>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custDataLst>
      <p:tags r:id="rId1"/>
    </p:custDataLst>
    <p:extLst>
      <p:ext uri="{BB962C8B-B14F-4D97-AF65-F5344CB8AC3E}">
        <p14:creationId xmlns:p14="http://schemas.microsoft.com/office/powerpoint/2010/main" val="3214578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 Mesh</a:t>
            </a:r>
          </a:p>
        </p:txBody>
      </p:sp>
      <p:sp>
        <p:nvSpPr>
          <p:cNvPr id="5" name="Content Placeholder 4"/>
          <p:cNvSpPr>
            <a:spLocks noGrp="1"/>
          </p:cNvSpPr>
          <p:nvPr>
            <p:ph sz="quarter" idx="1"/>
          </p:nvPr>
        </p:nvSpPr>
        <p:spPr>
          <a:xfrm>
            <a:off x="561910" y="1325880"/>
            <a:ext cx="5902934" cy="4893023"/>
          </a:xfrm>
        </p:spPr>
        <p:txBody>
          <a:bodyPr/>
          <a:lstStyle/>
          <a:p>
            <a:r>
              <a:rPr lang="en-US" dirty="0"/>
              <a:t>Start with uniform grid</a:t>
            </a:r>
          </a:p>
          <a:p>
            <a:r>
              <a:rPr lang="en-US" dirty="0"/>
              <a:t>Domain decomposition for parallelization</a:t>
            </a:r>
          </a:p>
          <a:p>
            <a:pPr lvl="1"/>
            <a:r>
              <a:rPr lang="en-US" dirty="0"/>
              <a:t>Halo fill operation</a:t>
            </a:r>
          </a:p>
          <a:p>
            <a:r>
              <a:rPr lang="en-US" dirty="0"/>
              <a:t>Initialize the interior (red) with a known function</a:t>
            </a:r>
          </a:p>
          <a:p>
            <a:r>
              <a:rPr lang="en-US" dirty="0"/>
              <a:t>Apply halo fill</a:t>
            </a:r>
          </a:p>
          <a:p>
            <a:r>
              <a:rPr lang="en-US" dirty="0"/>
              <a:t>Compute values for the halo using the known function</a:t>
            </a:r>
          </a:p>
          <a:p>
            <a:r>
              <a:rPr lang="en-US" dirty="0"/>
              <a:t>Compare against filled values</a:t>
            </a:r>
          </a:p>
          <a:p>
            <a:pPr marL="0" indent="0">
              <a:buNone/>
            </a:pPr>
            <a:endParaRPr lang="en-US" dirty="0"/>
          </a:p>
        </p:txBody>
      </p:sp>
      <p:grpSp>
        <p:nvGrpSpPr>
          <p:cNvPr id="9" name="Group 8">
            <a:extLst>
              <a:ext uri="{FF2B5EF4-FFF2-40B4-BE49-F238E27FC236}">
                <a16:creationId xmlns:a16="http://schemas.microsoft.com/office/drawing/2014/main" id="{85793508-B53B-654E-95B1-E2E34F1DE3B4}"/>
              </a:ext>
            </a:extLst>
          </p:cNvPr>
          <p:cNvGrpSpPr/>
          <p:nvPr/>
        </p:nvGrpSpPr>
        <p:grpSpPr>
          <a:xfrm>
            <a:off x="6505642" y="2237359"/>
            <a:ext cx="2079986" cy="1631092"/>
            <a:chOff x="9658247" y="3805881"/>
            <a:chExt cx="2079986" cy="1631092"/>
          </a:xfrm>
        </p:grpSpPr>
        <p:sp>
          <p:nvSpPr>
            <p:cNvPr id="10" name="Rectangle 9">
              <a:extLst>
                <a:ext uri="{FF2B5EF4-FFF2-40B4-BE49-F238E27FC236}">
                  <a16:creationId xmlns:a16="http://schemas.microsoft.com/office/drawing/2014/main" id="{F1BC5DAF-FB6C-E846-8754-C13ADB909601}"/>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Rectangle 10">
              <a:extLst>
                <a:ext uri="{FF2B5EF4-FFF2-40B4-BE49-F238E27FC236}">
                  <a16:creationId xmlns:a16="http://schemas.microsoft.com/office/drawing/2014/main" id="{674E4AB0-5EBC-A14F-93BE-2A60B4418EA4}"/>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grpSp>
        <p:nvGrpSpPr>
          <p:cNvPr id="12" name="Group 11">
            <a:extLst>
              <a:ext uri="{FF2B5EF4-FFF2-40B4-BE49-F238E27FC236}">
                <a16:creationId xmlns:a16="http://schemas.microsoft.com/office/drawing/2014/main" id="{2348CE2A-6110-8E44-A7B1-762FE7CAAC53}"/>
              </a:ext>
            </a:extLst>
          </p:cNvPr>
          <p:cNvGrpSpPr/>
          <p:nvPr/>
        </p:nvGrpSpPr>
        <p:grpSpPr>
          <a:xfrm>
            <a:off x="7789106" y="1180370"/>
            <a:ext cx="2079986" cy="1631092"/>
            <a:chOff x="9658247" y="3805881"/>
            <a:chExt cx="2079986" cy="1631092"/>
          </a:xfrm>
        </p:grpSpPr>
        <p:sp>
          <p:nvSpPr>
            <p:cNvPr id="13" name="Rectangle 12">
              <a:extLst>
                <a:ext uri="{FF2B5EF4-FFF2-40B4-BE49-F238E27FC236}">
                  <a16:creationId xmlns:a16="http://schemas.microsoft.com/office/drawing/2014/main" id="{18E08F0C-3C42-FE43-817A-850D8252FDA8}"/>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4" name="Rectangle 13">
              <a:extLst>
                <a:ext uri="{FF2B5EF4-FFF2-40B4-BE49-F238E27FC236}">
                  <a16:creationId xmlns:a16="http://schemas.microsoft.com/office/drawing/2014/main" id="{8E56C841-8950-C544-BBEF-292FA2BFD703}"/>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1</a:t>
              </a:r>
            </a:p>
          </p:txBody>
        </p:sp>
      </p:grpSp>
      <p:sp>
        <p:nvSpPr>
          <p:cNvPr id="15" name="TextBox 14">
            <a:extLst>
              <a:ext uri="{FF2B5EF4-FFF2-40B4-BE49-F238E27FC236}">
                <a16:creationId xmlns:a16="http://schemas.microsoft.com/office/drawing/2014/main" id="{A8555D94-28CA-8244-A3F4-18ED0B844E35}"/>
              </a:ext>
            </a:extLst>
          </p:cNvPr>
          <p:cNvSpPr txBox="1"/>
          <p:nvPr/>
        </p:nvSpPr>
        <p:spPr>
          <a:xfrm>
            <a:off x="8626426" y="2902167"/>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
        <p:nvSpPr>
          <p:cNvPr id="4" name="Rounded Rectangle 3">
            <a:extLst>
              <a:ext uri="{FF2B5EF4-FFF2-40B4-BE49-F238E27FC236}">
                <a16:creationId xmlns:a16="http://schemas.microsoft.com/office/drawing/2014/main" id="{E5484925-C7F9-2A60-D496-70C9AA0F5262}"/>
              </a:ext>
            </a:extLst>
          </p:cNvPr>
          <p:cNvSpPr/>
          <p:nvPr/>
        </p:nvSpPr>
        <p:spPr>
          <a:xfrm>
            <a:off x="6672465" y="4322729"/>
            <a:ext cx="3627053" cy="914401"/>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have another unit test</a:t>
            </a:r>
          </a:p>
        </p:txBody>
      </p:sp>
    </p:spTree>
    <p:custDataLst>
      <p:tags r:id="rId1"/>
    </p:custDataLst>
    <p:extLst>
      <p:ext uri="{BB962C8B-B14F-4D97-AF65-F5344CB8AC3E}">
        <p14:creationId xmlns:p14="http://schemas.microsoft.com/office/powerpoint/2010/main" val="3386603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 Hydrodynamics</a:t>
            </a:r>
          </a:p>
        </p:txBody>
      </p:sp>
      <p:sp>
        <p:nvSpPr>
          <p:cNvPr id="5" name="Content Placeholder 4"/>
          <p:cNvSpPr>
            <a:spLocks noGrp="1"/>
          </p:cNvSpPr>
          <p:nvPr>
            <p:ph sz="quarter" idx="1"/>
          </p:nvPr>
        </p:nvSpPr>
        <p:spPr>
          <a:xfrm>
            <a:off x="398469" y="1193212"/>
            <a:ext cx="10812869" cy="2570405"/>
          </a:xfrm>
        </p:spPr>
        <p:txBody>
          <a:bodyPr/>
          <a:lstStyle/>
          <a:p>
            <a:r>
              <a:rPr lang="en-US" dirty="0"/>
              <a:t>Apply initial conditions to the mesh</a:t>
            </a:r>
          </a:p>
          <a:p>
            <a:pPr lvl="1"/>
            <a:r>
              <a:rPr lang="en-US" dirty="0"/>
              <a:t>zeroes everywhere except at the center</a:t>
            </a:r>
          </a:p>
          <a:p>
            <a:r>
              <a:rPr lang="en-US" dirty="0"/>
              <a:t>Write code for the analytical expression of the distance traveled by the shock</a:t>
            </a:r>
          </a:p>
          <a:p>
            <a:r>
              <a:rPr lang="en-US" dirty="0"/>
              <a:t>Do time integration</a:t>
            </a:r>
          </a:p>
          <a:p>
            <a:r>
              <a:rPr lang="en-US" dirty="0"/>
              <a:t>At time </a:t>
            </a:r>
            <a:r>
              <a:rPr lang="en-US" b="1" dirty="0"/>
              <a:t>T </a:t>
            </a:r>
            <a:r>
              <a:rPr lang="en-US" dirty="0"/>
              <a:t>compare evolved solution against analytical solution</a:t>
            </a:r>
            <a:endParaRPr lang="en-US" b="1" dirty="0"/>
          </a:p>
          <a:p>
            <a:pPr marL="0" indent="0">
              <a:buNone/>
            </a:pPr>
            <a:endParaRPr lang="en-US" dirty="0"/>
          </a:p>
        </p:txBody>
      </p:sp>
      <p:sp>
        <p:nvSpPr>
          <p:cNvPr id="3" name="Rounded Rectangle 2">
            <a:extLst>
              <a:ext uri="{FF2B5EF4-FFF2-40B4-BE49-F238E27FC236}">
                <a16:creationId xmlns:a16="http://schemas.microsoft.com/office/drawing/2014/main" id="{FCD39F8F-B00D-5B2C-06A4-9F8AA5448B26}"/>
              </a:ext>
            </a:extLst>
          </p:cNvPr>
          <p:cNvSpPr/>
          <p:nvPr/>
        </p:nvSpPr>
        <p:spPr>
          <a:xfrm>
            <a:off x="1742657" y="3911912"/>
            <a:ext cx="6911013" cy="872123"/>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If both mesh and EOS unit test pass, then any failure is in Hydrodynamics </a:t>
            </a:r>
          </a:p>
        </p:txBody>
      </p:sp>
      <p:sp>
        <p:nvSpPr>
          <p:cNvPr id="6" name="Rounded Rectangle 5">
            <a:extLst>
              <a:ext uri="{FF2B5EF4-FFF2-40B4-BE49-F238E27FC236}">
                <a16:creationId xmlns:a16="http://schemas.microsoft.com/office/drawing/2014/main" id="{DB7AEADD-DC0C-D749-0362-CFF384CFC3B9}"/>
              </a:ext>
            </a:extLst>
          </p:cNvPr>
          <p:cNvSpPr/>
          <p:nvPr/>
        </p:nvSpPr>
        <p:spPr>
          <a:xfrm>
            <a:off x="2955235" y="5022574"/>
            <a:ext cx="4863548" cy="742122"/>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This is the idea behind scaffolding </a:t>
            </a:r>
          </a:p>
        </p:txBody>
      </p:sp>
    </p:spTree>
    <p:custDataLst>
      <p:tags r:id="rId1"/>
    </p:custDataLst>
    <p:extLst>
      <p:ext uri="{BB962C8B-B14F-4D97-AF65-F5344CB8AC3E}">
        <p14:creationId xmlns:p14="http://schemas.microsoft.com/office/powerpoint/2010/main" val="1531542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978939"/>
            <a:ext cx="10129962" cy="477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same halo fill unit test for mesh also works for AMR</a:t>
            </a:r>
          </a:p>
          <a:p>
            <a:r>
              <a:rPr lang="en-US" dirty="0"/>
              <a:t>Additional functionalities to test are:</a:t>
            </a:r>
          </a:p>
          <a:p>
            <a:pPr lvl="1"/>
            <a:r>
              <a:rPr lang="en-US" dirty="0"/>
              <a:t>Fine-coarse boundary resolution</a:t>
            </a:r>
          </a:p>
          <a:p>
            <a:pPr lvl="1"/>
            <a:r>
              <a:rPr lang="en-US" dirty="0" err="1"/>
              <a:t>Regridding</a:t>
            </a:r>
            <a:endParaRPr lang="en-US" dirty="0"/>
          </a:p>
          <a:p>
            <a:r>
              <a:rPr lang="en-US" dirty="0"/>
              <a:t>Steps in testing </a:t>
            </a:r>
          </a:p>
          <a:p>
            <a:pPr lvl="1"/>
            <a:r>
              <a:rPr lang="en-US" dirty="0"/>
              <a:t>Run </a:t>
            </a:r>
            <a:r>
              <a:rPr lang="en-US" dirty="0" err="1"/>
              <a:t>Sedov</a:t>
            </a:r>
            <a:r>
              <a:rPr lang="en-US" dirty="0"/>
              <a:t> with UG</a:t>
            </a:r>
          </a:p>
          <a:p>
            <a:pPr lvl="1"/>
            <a:r>
              <a:rPr lang="en-US" dirty="0"/>
              <a:t>Run </a:t>
            </a:r>
            <a:r>
              <a:rPr lang="en-US" dirty="0" err="1"/>
              <a:t>Sedov</a:t>
            </a:r>
            <a:r>
              <a:rPr lang="en-US" dirty="0"/>
              <a:t> with AMR, but no dynamic refinement</a:t>
            </a:r>
          </a:p>
          <a:p>
            <a:pPr lvl="2"/>
            <a:r>
              <a:rPr lang="en-US" dirty="0"/>
              <a:t>If failed fault is in flux correction</a:t>
            </a:r>
          </a:p>
          <a:p>
            <a:pPr lvl="1"/>
            <a:r>
              <a:rPr lang="en-US" dirty="0"/>
              <a:t>Run </a:t>
            </a:r>
            <a:r>
              <a:rPr lang="en-US" dirty="0" err="1"/>
              <a:t>Sedov</a:t>
            </a:r>
            <a:r>
              <a:rPr lang="en-US" dirty="0"/>
              <a:t> with AMR and dynamic refinement</a:t>
            </a:r>
          </a:p>
          <a:p>
            <a:pPr lvl="2"/>
            <a:r>
              <a:rPr lang="en-US" dirty="0"/>
              <a:t>If failed fault is in </a:t>
            </a:r>
            <a:r>
              <a:rPr lang="en-US" dirty="0" err="1"/>
              <a:t>regridding</a:t>
            </a:r>
            <a:endParaRPr lang="en-US"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Step  4:  AMR</a:t>
            </a:r>
          </a:p>
        </p:txBody>
      </p:sp>
    </p:spTree>
    <p:extLst>
      <p:ext uri="{BB962C8B-B14F-4D97-AF65-F5344CB8AC3E}">
        <p14:creationId xmlns:p14="http://schemas.microsoft.com/office/powerpoint/2010/main" val="420675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978939"/>
            <a:ext cx="10129962" cy="477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same halo fill unit test for mesh also works for AMR</a:t>
            </a:r>
          </a:p>
          <a:p>
            <a:r>
              <a:rPr lang="en-US" dirty="0"/>
              <a:t>Additional functionalities to test are:</a:t>
            </a:r>
          </a:p>
          <a:p>
            <a:pPr lvl="1"/>
            <a:r>
              <a:rPr lang="en-US" dirty="0"/>
              <a:t>Fine-coarse boundary resolution</a:t>
            </a:r>
          </a:p>
          <a:p>
            <a:pPr lvl="1"/>
            <a:r>
              <a:rPr lang="en-US" dirty="0" err="1"/>
              <a:t>Regridding</a:t>
            </a:r>
            <a:endParaRPr lang="en-US" dirty="0"/>
          </a:p>
          <a:p>
            <a:r>
              <a:rPr lang="en-US" dirty="0"/>
              <a:t>Steps in testing </a:t>
            </a:r>
          </a:p>
          <a:p>
            <a:pPr lvl="1"/>
            <a:r>
              <a:rPr lang="en-US" dirty="0"/>
              <a:t>Run </a:t>
            </a:r>
            <a:r>
              <a:rPr lang="en-US" dirty="0" err="1"/>
              <a:t>Sedov</a:t>
            </a:r>
            <a:r>
              <a:rPr lang="en-US" dirty="0"/>
              <a:t> with UG</a:t>
            </a:r>
          </a:p>
          <a:p>
            <a:pPr lvl="1"/>
            <a:r>
              <a:rPr lang="en-US" dirty="0"/>
              <a:t>Run </a:t>
            </a:r>
            <a:r>
              <a:rPr lang="en-US" dirty="0" err="1"/>
              <a:t>Sedov</a:t>
            </a:r>
            <a:r>
              <a:rPr lang="en-US" dirty="0"/>
              <a:t> with AMR, but no dynamic refinement</a:t>
            </a:r>
          </a:p>
          <a:p>
            <a:pPr lvl="2"/>
            <a:r>
              <a:rPr lang="en-US" dirty="0"/>
              <a:t>If failed fault is in flux correction</a:t>
            </a:r>
          </a:p>
          <a:p>
            <a:pPr lvl="1"/>
            <a:r>
              <a:rPr lang="en-US" dirty="0"/>
              <a:t>Run </a:t>
            </a:r>
            <a:r>
              <a:rPr lang="en-US" dirty="0" err="1"/>
              <a:t>Sedov</a:t>
            </a:r>
            <a:r>
              <a:rPr lang="en-US" dirty="0"/>
              <a:t> with AMR and dynamic refinement</a:t>
            </a:r>
          </a:p>
          <a:p>
            <a:pPr lvl="2"/>
            <a:r>
              <a:rPr lang="en-US" dirty="0"/>
              <a:t>If failed fault is in </a:t>
            </a:r>
            <a:r>
              <a:rPr lang="en-US" dirty="0" err="1"/>
              <a:t>regridding</a:t>
            </a:r>
            <a:endParaRPr lang="en-US"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Step  4:  AMR</a:t>
            </a:r>
          </a:p>
        </p:txBody>
      </p:sp>
      <p:sp>
        <p:nvSpPr>
          <p:cNvPr id="2" name="Rounded Rectangle 1">
            <a:extLst>
              <a:ext uri="{FF2B5EF4-FFF2-40B4-BE49-F238E27FC236}">
                <a16:creationId xmlns:a16="http://schemas.microsoft.com/office/drawing/2014/main" id="{E3EE4D45-283D-1E60-00E0-FE348E1C0A0C}"/>
              </a:ext>
            </a:extLst>
          </p:cNvPr>
          <p:cNvSpPr/>
          <p:nvPr/>
        </p:nvSpPr>
        <p:spPr>
          <a:xfrm>
            <a:off x="833298" y="5548556"/>
            <a:ext cx="5456703" cy="1170297"/>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have continued to build scaffolding and are able to pinpoint cause of error</a:t>
            </a:r>
          </a:p>
        </p:txBody>
      </p:sp>
    </p:spTree>
    <p:extLst>
      <p:ext uri="{BB962C8B-B14F-4D97-AF65-F5344CB8AC3E}">
        <p14:creationId xmlns:p14="http://schemas.microsoft.com/office/powerpoint/2010/main" val="4249867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a:extLst>
              <a:ext uri="{FF2B5EF4-FFF2-40B4-BE49-F238E27FC236}">
                <a16:creationId xmlns:a16="http://schemas.microsoft.com/office/drawing/2014/main" id="{C6F036D0-B212-4D4C-92EB-F4E41908B8C6}"/>
              </a:ext>
            </a:extLst>
          </p:cNvPr>
          <p:cNvSpPr/>
          <p:nvPr/>
        </p:nvSpPr>
        <p:spPr>
          <a:xfrm>
            <a:off x="8246534" y="3430960"/>
            <a:ext cx="3064933" cy="1663689"/>
          </a:xfrm>
          <a:prstGeom prst="ellipse">
            <a:avLst/>
          </a:prstGeom>
          <a:solidFill>
            <a:schemeClr val="accent3">
              <a:lumMod val="40000"/>
              <a:lumOff val="60000"/>
              <a:alpha val="61000"/>
            </a:scheme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5" name="Content Placeholder 4"/>
          <p:cNvSpPr>
            <a:spLocks noGrp="1"/>
          </p:cNvSpPr>
          <p:nvPr>
            <p:ph sz="quarter" idx="1"/>
          </p:nvPr>
        </p:nvSpPr>
        <p:spPr>
          <a:xfrm>
            <a:off x="364489" y="1459000"/>
            <a:ext cx="5594773" cy="4280215"/>
          </a:xfrm>
        </p:spPr>
        <p:txBody>
          <a:bodyPr>
            <a:normAutofit fontScale="77500" lnSpcReduction="20000"/>
          </a:bodyPr>
          <a:lstStyle/>
          <a:p>
            <a:pPr marL="0" indent="0">
              <a:buNone/>
            </a:pPr>
            <a:r>
              <a:rPr lang="en-US" dirty="0"/>
              <a:t>There may not be existing tests</a:t>
            </a:r>
          </a:p>
          <a:p>
            <a:endParaRPr lang="en-US" dirty="0"/>
          </a:p>
          <a:p>
            <a:r>
              <a:rPr lang="en-US" dirty="0"/>
              <a:t>Isolate a small area of the code</a:t>
            </a:r>
          </a:p>
          <a:p>
            <a:r>
              <a:rPr lang="en-US" dirty="0"/>
              <a:t>Dump a useful state snapshot</a:t>
            </a:r>
          </a:p>
          <a:p>
            <a:r>
              <a:rPr lang="en-US" dirty="0"/>
              <a:t>Build a test driver</a:t>
            </a:r>
          </a:p>
          <a:p>
            <a:pPr lvl="1"/>
            <a:r>
              <a:rPr lang="en-US" dirty="0"/>
              <a:t>Start with only the files in the area</a:t>
            </a:r>
          </a:p>
          <a:p>
            <a:pPr lvl="1"/>
            <a:r>
              <a:rPr lang="en-US" dirty="0"/>
              <a:t>Link in dependencies</a:t>
            </a:r>
          </a:p>
          <a:p>
            <a:pPr lvl="3"/>
            <a:r>
              <a:rPr lang="en-US" dirty="0"/>
              <a:t>Copy if any customizations needed</a:t>
            </a:r>
          </a:p>
          <a:p>
            <a:r>
              <a:rPr lang="en-US" dirty="0"/>
              <a:t>Read in the state snapshot</a:t>
            </a:r>
          </a:p>
          <a:p>
            <a:r>
              <a:rPr lang="en-US" dirty="0"/>
              <a:t>Restart from the saved state</a:t>
            </a:r>
          </a:p>
          <a:p>
            <a:r>
              <a:rPr lang="en-US" dirty="0"/>
              <a:t>Verify correctness</a:t>
            </a:r>
          </a:p>
          <a:p>
            <a:pPr lvl="1"/>
            <a:r>
              <a:rPr lang="en-US" dirty="0"/>
              <a:t>Always inject errors to verify that the test is working</a:t>
            </a:r>
          </a:p>
          <a:p>
            <a:endParaRPr lang="en-US" dirty="0"/>
          </a:p>
        </p:txBody>
      </p:sp>
      <p:grpSp>
        <p:nvGrpSpPr>
          <p:cNvPr id="40" name="Group 39">
            <a:extLst>
              <a:ext uri="{FF2B5EF4-FFF2-40B4-BE49-F238E27FC236}">
                <a16:creationId xmlns:a16="http://schemas.microsoft.com/office/drawing/2014/main" id="{2B7157F6-68FB-914B-897D-D3186982AB0F}"/>
              </a:ext>
            </a:extLst>
          </p:cNvPr>
          <p:cNvGrpSpPr/>
          <p:nvPr/>
        </p:nvGrpSpPr>
        <p:grpSpPr>
          <a:xfrm>
            <a:off x="7552267" y="2344790"/>
            <a:ext cx="694267" cy="457200"/>
            <a:chOff x="8382000" y="3589867"/>
            <a:chExt cx="694267" cy="457200"/>
          </a:xfrm>
        </p:grpSpPr>
        <p:cxnSp>
          <p:nvCxnSpPr>
            <p:cNvPr id="37" name="Straight Connector 36">
              <a:extLst>
                <a:ext uri="{FF2B5EF4-FFF2-40B4-BE49-F238E27FC236}">
                  <a16:creationId xmlns:a16="http://schemas.microsoft.com/office/drawing/2014/main" id="{AA0765B6-92EE-374A-88A3-A231413912E5}"/>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93671EF-D4E4-534B-A906-5EA8A0FC376C}"/>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184F758-ED67-FB4C-917E-F17590BC5BAD}"/>
              </a:ext>
            </a:extLst>
          </p:cNvPr>
          <p:cNvGrpSpPr/>
          <p:nvPr/>
        </p:nvGrpSpPr>
        <p:grpSpPr>
          <a:xfrm>
            <a:off x="9059333" y="1356147"/>
            <a:ext cx="694267" cy="457200"/>
            <a:chOff x="8382000" y="3589867"/>
            <a:chExt cx="694267" cy="457200"/>
          </a:xfrm>
        </p:grpSpPr>
        <p:cxnSp>
          <p:nvCxnSpPr>
            <p:cNvPr id="43" name="Straight Connector 42">
              <a:extLst>
                <a:ext uri="{FF2B5EF4-FFF2-40B4-BE49-F238E27FC236}">
                  <a16:creationId xmlns:a16="http://schemas.microsoft.com/office/drawing/2014/main" id="{BAE7D001-50DD-A445-8572-8AC23F89B1DC}"/>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9FB2A67-75DE-F943-89D3-2B8964DDAE4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5BB89184-8F31-3448-B94E-25B9FDB9122F}"/>
              </a:ext>
            </a:extLst>
          </p:cNvPr>
          <p:cNvGrpSpPr/>
          <p:nvPr/>
        </p:nvGrpSpPr>
        <p:grpSpPr>
          <a:xfrm>
            <a:off x="7230533" y="1887590"/>
            <a:ext cx="694267" cy="457200"/>
            <a:chOff x="8382000" y="3589867"/>
            <a:chExt cx="694267" cy="457200"/>
          </a:xfrm>
        </p:grpSpPr>
        <p:cxnSp>
          <p:nvCxnSpPr>
            <p:cNvPr id="46" name="Straight Connector 45">
              <a:extLst>
                <a:ext uri="{FF2B5EF4-FFF2-40B4-BE49-F238E27FC236}">
                  <a16:creationId xmlns:a16="http://schemas.microsoft.com/office/drawing/2014/main" id="{300A5468-2CE4-1F48-BDCD-92F9E8A123E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4370E17-522F-324B-A40D-F59A80DD6F3A}"/>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B6B3BB53-52A3-704B-9EB9-231AA3DEC809}"/>
              </a:ext>
            </a:extLst>
          </p:cNvPr>
          <p:cNvGrpSpPr/>
          <p:nvPr/>
        </p:nvGrpSpPr>
        <p:grpSpPr>
          <a:xfrm>
            <a:off x="7636933" y="1430390"/>
            <a:ext cx="694267" cy="457200"/>
            <a:chOff x="8382000" y="3589867"/>
            <a:chExt cx="694267" cy="457200"/>
          </a:xfrm>
        </p:grpSpPr>
        <p:cxnSp>
          <p:nvCxnSpPr>
            <p:cNvPr id="49" name="Straight Connector 48">
              <a:extLst>
                <a:ext uri="{FF2B5EF4-FFF2-40B4-BE49-F238E27FC236}">
                  <a16:creationId xmlns:a16="http://schemas.microsoft.com/office/drawing/2014/main" id="{351055DD-08C0-154E-845D-5A70BB0C554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727DA0-AE4C-C340-A0BE-DA09AB89DA94}"/>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B04C04B3-9E81-4C4D-B230-37EE6A63598B}"/>
              </a:ext>
            </a:extLst>
          </p:cNvPr>
          <p:cNvGrpSpPr/>
          <p:nvPr/>
        </p:nvGrpSpPr>
        <p:grpSpPr>
          <a:xfrm>
            <a:off x="8009466" y="956256"/>
            <a:ext cx="694267" cy="457200"/>
            <a:chOff x="8382000" y="3589867"/>
            <a:chExt cx="694267" cy="457200"/>
          </a:xfrm>
        </p:grpSpPr>
        <p:cxnSp>
          <p:nvCxnSpPr>
            <p:cNvPr id="52" name="Straight Connector 51">
              <a:extLst>
                <a:ext uri="{FF2B5EF4-FFF2-40B4-BE49-F238E27FC236}">
                  <a16:creationId xmlns:a16="http://schemas.microsoft.com/office/drawing/2014/main" id="{F22A477C-16C2-CD48-A6E8-3D6B8A8DC0A7}"/>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A4AC5F-0305-9A4E-BA1F-34F60B6426A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BDB5604C-FF83-3B46-88FF-2FDFAFE0544B}"/>
              </a:ext>
            </a:extLst>
          </p:cNvPr>
          <p:cNvGrpSpPr/>
          <p:nvPr/>
        </p:nvGrpSpPr>
        <p:grpSpPr>
          <a:xfrm>
            <a:off x="8398932" y="465189"/>
            <a:ext cx="694267" cy="457200"/>
            <a:chOff x="8382000" y="3589867"/>
            <a:chExt cx="694267" cy="457200"/>
          </a:xfrm>
        </p:grpSpPr>
        <p:cxnSp>
          <p:nvCxnSpPr>
            <p:cNvPr id="55" name="Straight Connector 54">
              <a:extLst>
                <a:ext uri="{FF2B5EF4-FFF2-40B4-BE49-F238E27FC236}">
                  <a16:creationId xmlns:a16="http://schemas.microsoft.com/office/drawing/2014/main" id="{B3F82FDF-D9C6-B94A-8F6E-D0D690E0B65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D64041-E257-C443-9BAE-5EF881E42AF8}"/>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99935801-F138-7640-8D95-80A8D1D12447}"/>
              </a:ext>
            </a:extLst>
          </p:cNvPr>
          <p:cNvGrpSpPr/>
          <p:nvPr/>
        </p:nvGrpSpPr>
        <p:grpSpPr>
          <a:xfrm>
            <a:off x="9389531" y="1830280"/>
            <a:ext cx="694267" cy="457200"/>
            <a:chOff x="8382000" y="3589867"/>
            <a:chExt cx="694267" cy="457200"/>
          </a:xfrm>
        </p:grpSpPr>
        <p:cxnSp>
          <p:nvCxnSpPr>
            <p:cNvPr id="58" name="Straight Connector 57">
              <a:extLst>
                <a:ext uri="{FF2B5EF4-FFF2-40B4-BE49-F238E27FC236}">
                  <a16:creationId xmlns:a16="http://schemas.microsoft.com/office/drawing/2014/main" id="{2551DC58-4E14-6842-BC81-0627237EFA7F}"/>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88D97B7-1C92-C745-94BB-01E7335874B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0B600A38-B359-9340-BFD4-15BC74F80C2E}"/>
              </a:ext>
            </a:extLst>
          </p:cNvPr>
          <p:cNvGrpSpPr/>
          <p:nvPr/>
        </p:nvGrpSpPr>
        <p:grpSpPr>
          <a:xfrm>
            <a:off x="8746065" y="922389"/>
            <a:ext cx="694267" cy="457200"/>
            <a:chOff x="8382000" y="3589867"/>
            <a:chExt cx="694267" cy="457200"/>
          </a:xfrm>
        </p:grpSpPr>
        <p:cxnSp>
          <p:nvCxnSpPr>
            <p:cNvPr id="61" name="Straight Connector 60">
              <a:extLst>
                <a:ext uri="{FF2B5EF4-FFF2-40B4-BE49-F238E27FC236}">
                  <a16:creationId xmlns:a16="http://schemas.microsoft.com/office/drawing/2014/main" id="{351571A8-8F6C-9648-B497-C1C4A28855EB}"/>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3386662-8D92-6648-8C33-23872A5CFE03}"/>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E5231996-B9F7-A14C-9B46-6D84E907B913}"/>
              </a:ext>
            </a:extLst>
          </p:cNvPr>
          <p:cNvGrpSpPr/>
          <p:nvPr/>
        </p:nvGrpSpPr>
        <p:grpSpPr>
          <a:xfrm>
            <a:off x="8991598" y="2306847"/>
            <a:ext cx="694267" cy="457200"/>
            <a:chOff x="8382000" y="3589867"/>
            <a:chExt cx="694267" cy="457200"/>
          </a:xfrm>
        </p:grpSpPr>
        <p:cxnSp>
          <p:nvCxnSpPr>
            <p:cNvPr id="64" name="Straight Connector 63">
              <a:extLst>
                <a:ext uri="{FF2B5EF4-FFF2-40B4-BE49-F238E27FC236}">
                  <a16:creationId xmlns:a16="http://schemas.microsoft.com/office/drawing/2014/main" id="{035F007A-2219-CB40-8138-5D6CAA31BBB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AE77DF9-04E6-284B-8B2F-0EF85BBC94FB}"/>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AC45B4E7-CC48-924D-ABC3-CB20FA572B76}"/>
              </a:ext>
            </a:extLst>
          </p:cNvPr>
          <p:cNvGrpSpPr/>
          <p:nvPr/>
        </p:nvGrpSpPr>
        <p:grpSpPr>
          <a:xfrm>
            <a:off x="9338731" y="2797913"/>
            <a:ext cx="694267" cy="457200"/>
            <a:chOff x="8382000" y="3589867"/>
            <a:chExt cx="694267" cy="457200"/>
          </a:xfrm>
        </p:grpSpPr>
        <p:cxnSp>
          <p:nvCxnSpPr>
            <p:cNvPr id="67" name="Straight Connector 66">
              <a:extLst>
                <a:ext uri="{FF2B5EF4-FFF2-40B4-BE49-F238E27FC236}">
                  <a16:creationId xmlns:a16="http://schemas.microsoft.com/office/drawing/2014/main" id="{B7E81909-C116-8644-8FC4-242F4F5F2D61}"/>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D20809-3E6F-5A41-8ADD-CB747F2E403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A4F3E7B2-685A-BD4B-A776-4BA1219968B5}"/>
              </a:ext>
            </a:extLst>
          </p:cNvPr>
          <p:cNvSpPr/>
          <p:nvPr/>
        </p:nvSpPr>
        <p:spPr>
          <a:xfrm>
            <a:off x="8810362" y="2581856"/>
            <a:ext cx="1654435" cy="444657"/>
          </a:xfrm>
          <a:prstGeom prst="ellipse">
            <a:avLst/>
          </a:prstGeom>
          <a:solidFill>
            <a:schemeClr val="accent2">
              <a:lumMod val="60000"/>
              <a:lumOff val="40000"/>
            </a:schemeClr>
          </a:solidFill>
          <a:ln>
            <a:solidFill>
              <a:schemeClr val="accent2"/>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state</a:t>
            </a:r>
          </a:p>
        </p:txBody>
      </p:sp>
      <p:sp>
        <p:nvSpPr>
          <p:cNvPr id="73" name="Oval 72">
            <a:extLst>
              <a:ext uri="{FF2B5EF4-FFF2-40B4-BE49-F238E27FC236}">
                <a16:creationId xmlns:a16="http://schemas.microsoft.com/office/drawing/2014/main" id="{AFB95790-A1AB-144C-B10E-17C0DD49D6CE}"/>
              </a:ext>
            </a:extLst>
          </p:cNvPr>
          <p:cNvSpPr/>
          <p:nvPr/>
        </p:nvSpPr>
        <p:spPr>
          <a:xfrm>
            <a:off x="9209211" y="4290316"/>
            <a:ext cx="939799" cy="541867"/>
          </a:xfrm>
          <a:prstGeom prst="ellipse">
            <a:avLst/>
          </a:prstGeom>
          <a:solidFill>
            <a:schemeClr val="accent5">
              <a:lumMod val="75000"/>
            </a:schemeClr>
          </a:solidFill>
          <a:ln>
            <a:solidFill>
              <a:schemeClr val="accent5">
                <a:lumMod val="7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driver</a:t>
            </a:r>
          </a:p>
        </p:txBody>
      </p:sp>
      <p:cxnSp>
        <p:nvCxnSpPr>
          <p:cNvPr id="75" name="Curved Connector 74">
            <a:extLst>
              <a:ext uri="{FF2B5EF4-FFF2-40B4-BE49-F238E27FC236}">
                <a16:creationId xmlns:a16="http://schemas.microsoft.com/office/drawing/2014/main" id="{E847AD42-38EB-F041-8F86-32E104FE8FDF}"/>
              </a:ext>
            </a:extLst>
          </p:cNvPr>
          <p:cNvCxnSpPr>
            <a:stCxn id="73" idx="2"/>
          </p:cNvCxnSpPr>
          <p:nvPr/>
        </p:nvCxnSpPr>
        <p:spPr>
          <a:xfrm rot="10800000" flipV="1">
            <a:off x="8983127" y="4561249"/>
            <a:ext cx="226085" cy="5333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9B3F9AD8-0AA2-7345-8095-8CB40DEF40E1}"/>
              </a:ext>
            </a:extLst>
          </p:cNvPr>
          <p:cNvCxnSpPr>
            <a:cxnSpLocks/>
            <a:endCxn id="73" idx="6"/>
          </p:cNvCxnSpPr>
          <p:nvPr/>
        </p:nvCxnSpPr>
        <p:spPr>
          <a:xfrm rot="16200000" flipH="1">
            <a:off x="8992679" y="3404919"/>
            <a:ext cx="2273768" cy="38894"/>
          </a:xfrm>
          <a:prstGeom prst="curvedConnector4">
            <a:avLst>
              <a:gd name="adj1" fmla="val 6805"/>
              <a:gd name="adj2" fmla="val 1863254"/>
            </a:avLst>
          </a:prstGeom>
          <a:ln>
            <a:prstDash val="sysDash"/>
            <a:tailEnd type="triangle"/>
          </a:ln>
        </p:spPr>
        <p:style>
          <a:lnRef idx="1">
            <a:schemeClr val="accent4"/>
          </a:lnRef>
          <a:fillRef idx="0">
            <a:schemeClr val="accent4"/>
          </a:fillRef>
          <a:effectRef idx="0">
            <a:schemeClr val="accent4"/>
          </a:effectRef>
          <a:fontRef idx="minor">
            <a:schemeClr val="tx1"/>
          </a:fontRef>
        </p:style>
      </p:cxnSp>
      <p:sp>
        <p:nvSpPr>
          <p:cNvPr id="85" name="Oval 84">
            <a:extLst>
              <a:ext uri="{FF2B5EF4-FFF2-40B4-BE49-F238E27FC236}">
                <a16:creationId xmlns:a16="http://schemas.microsoft.com/office/drawing/2014/main" id="{85C20A78-026D-A540-8D67-5B41C1D07DAE}"/>
              </a:ext>
            </a:extLst>
          </p:cNvPr>
          <p:cNvSpPr/>
          <p:nvPr/>
        </p:nvSpPr>
        <p:spPr>
          <a:xfrm>
            <a:off x="8331200" y="1847213"/>
            <a:ext cx="186267" cy="218654"/>
          </a:xfrm>
          <a:prstGeom prst="ellipse">
            <a:avLst/>
          </a:prstGeom>
          <a:solidFill>
            <a:schemeClr val="accent4">
              <a:lumMod val="60000"/>
              <a:lumOff val="40000"/>
            </a:schemeClr>
          </a:solidFill>
          <a:ln>
            <a:solidFill>
              <a:schemeClr val="accent4">
                <a:lumMod val="60000"/>
                <a:lumOff val="40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cxnSp>
        <p:nvCxnSpPr>
          <p:cNvPr id="97" name="Straight Arrow Connector 96">
            <a:extLst>
              <a:ext uri="{FF2B5EF4-FFF2-40B4-BE49-F238E27FC236}">
                <a16:creationId xmlns:a16="http://schemas.microsoft.com/office/drawing/2014/main" id="{2C91ABF6-2D03-4C44-B9FF-F1F2B192E963}"/>
              </a:ext>
            </a:extLst>
          </p:cNvPr>
          <p:cNvCxnSpPr>
            <a:stCxn id="73" idx="0"/>
          </p:cNvCxnSpPr>
          <p:nvPr/>
        </p:nvCxnSpPr>
        <p:spPr>
          <a:xfrm flipV="1">
            <a:off x="9679111" y="3826933"/>
            <a:ext cx="6754" cy="463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itle 1">
            <a:extLst>
              <a:ext uri="{FF2B5EF4-FFF2-40B4-BE49-F238E27FC236}">
                <a16:creationId xmlns:a16="http://schemas.microsoft.com/office/drawing/2014/main" id="{0087BD33-70F0-2C46-B0E3-8296A066D74A}"/>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Test Development For a Legacy Code</a:t>
            </a:r>
          </a:p>
        </p:txBody>
      </p:sp>
    </p:spTree>
    <p:custDataLst>
      <p:tags r:id="rId1"/>
    </p:custDataLst>
    <p:extLst>
      <p:ext uri="{BB962C8B-B14F-4D97-AF65-F5344CB8AC3E}">
        <p14:creationId xmlns:p14="http://schemas.microsoft.com/office/powerpoint/2010/main" val="55171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2917E-6 -3.7037E-6 L -0.06382 0.3169 " pathEditMode="relative" rAng="0" ptsTypes="AA">
                                      <p:cBhvr>
                                        <p:cTn id="6" dur="2000" fill="hold"/>
                                        <p:tgtEl>
                                          <p:spTgt spid="66"/>
                                        </p:tgtEl>
                                        <p:attrNameLst>
                                          <p:attrName>ppt_x</p:attrName>
                                          <p:attrName>ppt_y</p:attrName>
                                        </p:attrNameLst>
                                      </p:cBhvr>
                                      <p:rCtr x="-3191" y="1583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221 -0.00741 L 0.11265 0.41944 " pathEditMode="relative" ptsTypes="AA">
                                      <p:cBhvr>
                                        <p:cTn id="26" dur="2000" fill="hold"/>
                                        <p:tgtEl>
                                          <p:spTgt spid="85"/>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0 0 L 0 0.13009 " pathEditMode="relative" ptsTypes="AA">
                                      <p:cBhvr>
                                        <p:cTn id="30" dur="2000" fill="hold"/>
                                        <p:tgtEl>
                                          <p:spTgt spid="72"/>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72" grpId="0" animBg="1"/>
      <p:bldP spid="72" grpId="1" animBg="1"/>
      <p:bldP spid="73" grpId="0" animBg="1"/>
      <p:bldP spid="85" grpId="0" animBg="1"/>
      <p:bldP spid="85"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804462" y="233314"/>
            <a:ext cx="8227457" cy="510904"/>
          </a:xfrm>
        </p:spPr>
        <p:txBody>
          <a:bodyPr/>
          <a:lstStyle/>
          <a:p>
            <a:r>
              <a:rPr lang="en-US" dirty="0"/>
              <a:t>How to build your test suite?</a:t>
            </a:r>
          </a:p>
        </p:txBody>
      </p:sp>
      <p:sp>
        <p:nvSpPr>
          <p:cNvPr id="21" name="Content Placeholder 4"/>
          <p:cNvSpPr>
            <a:spLocks noGrp="1"/>
          </p:cNvSpPr>
          <p:nvPr>
            <p:ph sz="quarter" idx="1"/>
          </p:nvPr>
        </p:nvSpPr>
        <p:spPr>
          <a:xfrm>
            <a:off x="297547" y="1038877"/>
            <a:ext cx="9628332" cy="3811419"/>
          </a:xfrm>
        </p:spPr>
        <p:txBody>
          <a:bodyPr numCol="2">
            <a:normAutofit/>
          </a:bodyPr>
          <a:lstStyle/>
          <a:p>
            <a:r>
              <a:rPr lang="en-US" dirty="0"/>
              <a:t>Two “levels”</a:t>
            </a:r>
          </a:p>
          <a:p>
            <a:pPr lvl="1"/>
            <a:r>
              <a:rPr lang="en-US" dirty="0"/>
              <a:t>Automated / scheduled testing </a:t>
            </a:r>
          </a:p>
          <a:p>
            <a:pPr lvl="2"/>
            <a:r>
              <a:rPr lang="en-US" dirty="0"/>
              <a:t>May be long running</a:t>
            </a:r>
          </a:p>
          <a:p>
            <a:pPr lvl="2"/>
            <a:r>
              <a:rPr lang="en-US" dirty="0"/>
              <a:t>Provide comprehensive coverage</a:t>
            </a:r>
          </a:p>
          <a:p>
            <a:pPr lvl="1"/>
            <a:r>
              <a:rPr lang="en-US" dirty="0"/>
              <a:t>Continuous integration</a:t>
            </a:r>
          </a:p>
          <a:p>
            <a:pPr lvl="2"/>
            <a:r>
              <a:rPr lang="en-US" dirty="0"/>
              <a:t>Quick diagnosis of error</a:t>
            </a:r>
          </a:p>
          <a:p>
            <a:pPr marL="0" indent="0">
              <a:buNone/>
            </a:pPr>
            <a:r>
              <a:rPr lang="en-US" dirty="0"/>
              <a:t> </a:t>
            </a:r>
          </a:p>
        </p:txBody>
      </p:sp>
      <p:pic>
        <p:nvPicPr>
          <p:cNvPr id="5" name="Picture 4">
            <a:extLst>
              <a:ext uri="{FF2B5EF4-FFF2-40B4-BE49-F238E27FC236}">
                <a16:creationId xmlns:a16="http://schemas.microsoft.com/office/drawing/2014/main" id="{2CB4A3B0-4299-EC6F-921A-0CFBB5A9A1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7388" y="1166926"/>
            <a:ext cx="7161438" cy="3683370"/>
          </a:xfrm>
          <a:prstGeom prst="rect">
            <a:avLst/>
          </a:prstGeom>
        </p:spPr>
      </p:pic>
      <p:pic>
        <p:nvPicPr>
          <p:cNvPr id="7" name="Picture 6">
            <a:extLst>
              <a:ext uri="{FF2B5EF4-FFF2-40B4-BE49-F238E27FC236}">
                <a16:creationId xmlns:a16="http://schemas.microsoft.com/office/drawing/2014/main" id="{3F7501D2-BB1D-B3F9-F6CC-D41041E60E7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697" y="3635610"/>
            <a:ext cx="4258572" cy="2183513"/>
          </a:xfrm>
          <a:prstGeom prst="rect">
            <a:avLst/>
          </a:prstGeom>
        </p:spPr>
      </p:pic>
    </p:spTree>
    <p:extLst>
      <p:ext uri="{BB962C8B-B14F-4D97-AF65-F5344CB8AC3E}">
        <p14:creationId xmlns:p14="http://schemas.microsoft.com/office/powerpoint/2010/main" val="3003735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804462" y="233314"/>
            <a:ext cx="8227457" cy="510904"/>
          </a:xfrm>
        </p:spPr>
        <p:txBody>
          <a:bodyPr/>
          <a:lstStyle/>
          <a:p>
            <a:r>
              <a:rPr lang="en-US" dirty="0"/>
              <a:t>How to build your test suite?</a:t>
            </a:r>
          </a:p>
        </p:txBody>
      </p:sp>
      <p:sp>
        <p:nvSpPr>
          <p:cNvPr id="3" name="Content Placeholder 2">
            <a:extLst>
              <a:ext uri="{FF2B5EF4-FFF2-40B4-BE49-F238E27FC236}">
                <a16:creationId xmlns:a16="http://schemas.microsoft.com/office/drawing/2014/main" id="{33CEB475-6103-499A-277A-222D42710F9B}"/>
              </a:ext>
            </a:extLst>
          </p:cNvPr>
          <p:cNvSpPr>
            <a:spLocks noGrp="1"/>
          </p:cNvSpPr>
          <p:nvPr>
            <p:ph idx="1"/>
          </p:nvPr>
        </p:nvSpPr>
        <p:spPr>
          <a:xfrm>
            <a:off x="710317" y="1405111"/>
            <a:ext cx="11369809" cy="4047778"/>
          </a:xfrm>
        </p:spPr>
        <p:txBody>
          <a:bodyPr/>
          <a:lstStyle/>
          <a:p>
            <a:r>
              <a:rPr lang="en-US" dirty="0"/>
              <a:t>A mix of different granularities works well</a:t>
            </a:r>
          </a:p>
          <a:p>
            <a:pPr lvl="1"/>
            <a:r>
              <a:rPr lang="en-US" dirty="0"/>
              <a:t>Unit tests for isolating component or sub-component level faults </a:t>
            </a:r>
          </a:p>
          <a:p>
            <a:pPr lvl="1"/>
            <a:r>
              <a:rPr lang="en-US" dirty="0"/>
              <a:t>Integration tests with simple to complex configuration and system level</a:t>
            </a:r>
          </a:p>
          <a:p>
            <a:pPr lvl="1"/>
            <a:r>
              <a:rPr lang="en-US" dirty="0"/>
              <a:t>Restart tests</a:t>
            </a:r>
          </a:p>
          <a:p>
            <a:r>
              <a:rPr lang="en-US" dirty="0"/>
              <a:t> Rules of thumb</a:t>
            </a:r>
          </a:p>
          <a:p>
            <a:pPr lvl="1"/>
            <a:r>
              <a:rPr lang="en-US" dirty="0"/>
              <a:t>Simple </a:t>
            </a:r>
          </a:p>
          <a:p>
            <a:pPr lvl="1"/>
            <a:r>
              <a:rPr lang="en-US" dirty="0"/>
              <a:t>Enable quick pin-pointing </a:t>
            </a:r>
          </a:p>
          <a:p>
            <a:pPr marL="346075" lvl="1" indent="0">
              <a:buNone/>
            </a:pPr>
            <a:endParaRPr lang="en-US" dirty="0"/>
          </a:p>
          <a:p>
            <a:pPr marL="346075" lvl="1" indent="0">
              <a:buNone/>
            </a:pPr>
            <a:r>
              <a:rPr lang="en-US" dirty="0"/>
              <a:t>Useful resources </a:t>
            </a:r>
            <a:r>
              <a:rPr lang="en-US" dirty="0">
                <a:hlinkClick r:id="rId3"/>
              </a:rPr>
              <a:t>https://ideas productivity.org/resources/howtos/</a:t>
            </a:r>
            <a:endParaRPr lang="en-US" dirty="0"/>
          </a:p>
          <a:p>
            <a:endParaRPr lang="en-US" dirty="0"/>
          </a:p>
        </p:txBody>
      </p:sp>
    </p:spTree>
    <p:extLst>
      <p:ext uri="{BB962C8B-B14F-4D97-AF65-F5344CB8AC3E}">
        <p14:creationId xmlns:p14="http://schemas.microsoft.com/office/powerpoint/2010/main" val="33889180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031832-2156-504F-B8AF-48ABE34B424D}"/>
              </a:ext>
            </a:extLst>
          </p:cNvPr>
          <p:cNvSpPr>
            <a:spLocks noGrp="1"/>
          </p:cNvSpPr>
          <p:nvPr>
            <p:ph idx="1"/>
          </p:nvPr>
        </p:nvSpPr>
        <p:spPr>
          <a:xfrm>
            <a:off x="609443" y="1385204"/>
            <a:ext cx="6470978" cy="4422776"/>
          </a:xfrm>
        </p:spPr>
        <p:txBody>
          <a:bodyPr/>
          <a:lstStyle/>
          <a:p>
            <a:r>
              <a:rPr lang="en-US" sz="2200" dirty="0"/>
              <a:t>Expose parts of the code that aren’t being tested</a:t>
            </a:r>
          </a:p>
          <a:p>
            <a:pPr lvl="1"/>
            <a:r>
              <a:rPr lang="en-US" sz="1900" dirty="0" err="1"/>
              <a:t>gcov</a:t>
            </a:r>
            <a:r>
              <a:rPr lang="en-US" sz="1900" dirty="0"/>
              <a:t> - standard utility with the GNU compiler collection suite (we will use it in the next few slides)</a:t>
            </a:r>
          </a:p>
          <a:p>
            <a:pPr lvl="1"/>
            <a:r>
              <a:rPr lang="en-US" sz="1900" dirty="0"/>
              <a:t>Compile/link with –coverage &amp; turn off optimization</a:t>
            </a:r>
          </a:p>
          <a:p>
            <a:pPr lvl="1"/>
            <a:r>
              <a:rPr lang="en-US" sz="1900" dirty="0"/>
              <a:t>Counts the number of times each statement is executed</a:t>
            </a:r>
          </a:p>
          <a:p>
            <a:pPr lvl="1"/>
            <a:r>
              <a:rPr lang="en-US" sz="1900" dirty="0"/>
              <a:t>Necessary for testing, but not sufficient</a:t>
            </a:r>
          </a:p>
          <a:p>
            <a:r>
              <a:rPr lang="en-US" sz="2200" dirty="0" err="1"/>
              <a:t>gcov</a:t>
            </a:r>
            <a:r>
              <a:rPr lang="en-US" sz="2200" dirty="0"/>
              <a:t> also works for C and Fortran</a:t>
            </a:r>
          </a:p>
          <a:p>
            <a:pPr lvl="1"/>
            <a:r>
              <a:rPr lang="en-US" sz="1900" dirty="0"/>
              <a:t>Other tools exist for other languages</a:t>
            </a:r>
          </a:p>
          <a:p>
            <a:pPr lvl="1"/>
            <a:r>
              <a:rPr lang="en-US" sz="1900" dirty="0" err="1"/>
              <a:t>JCov</a:t>
            </a:r>
            <a:r>
              <a:rPr lang="en-US" sz="1900" dirty="0"/>
              <a:t> for Java</a:t>
            </a:r>
          </a:p>
          <a:p>
            <a:pPr lvl="1"/>
            <a:r>
              <a:rPr lang="en-US" sz="1900" dirty="0" err="1"/>
              <a:t>Coverage.py</a:t>
            </a:r>
            <a:r>
              <a:rPr lang="en-US" sz="1900" dirty="0"/>
              <a:t> for python</a:t>
            </a:r>
          </a:p>
          <a:p>
            <a:pPr lvl="1"/>
            <a:r>
              <a:rPr lang="en-US" sz="1900" dirty="0" err="1"/>
              <a:t>Devel</a:t>
            </a:r>
            <a:r>
              <a:rPr lang="en-US" sz="1900" dirty="0"/>
              <a:t>::Cover for </a:t>
            </a:r>
            <a:r>
              <a:rPr lang="en-US" sz="1900" dirty="0" err="1"/>
              <a:t>perl</a:t>
            </a:r>
            <a:endParaRPr lang="en-US" sz="1900" dirty="0"/>
          </a:p>
          <a:p>
            <a:pPr lvl="1"/>
            <a:r>
              <a:rPr lang="en-US" sz="1900" dirty="0"/>
              <a:t>profile for MATLAB</a:t>
            </a:r>
          </a:p>
          <a:p>
            <a:endParaRPr lang="en-US" sz="2000" dirty="0"/>
          </a:p>
        </p:txBody>
      </p:sp>
      <p:sp>
        <p:nvSpPr>
          <p:cNvPr id="4" name="Text Placeholder 3">
            <a:extLst>
              <a:ext uri="{FF2B5EF4-FFF2-40B4-BE49-F238E27FC236}">
                <a16:creationId xmlns:a16="http://schemas.microsoft.com/office/drawing/2014/main" id="{F62A6E05-B1BD-534E-884C-E62949A07353}"/>
              </a:ext>
            </a:extLst>
          </p:cNvPr>
          <p:cNvSpPr>
            <a:spLocks noGrp="1"/>
          </p:cNvSpPr>
          <p:nvPr>
            <p:ph type="body" sz="quarter" idx="12"/>
          </p:nvPr>
        </p:nvSpPr>
        <p:spPr>
          <a:xfrm>
            <a:off x="609442" y="853958"/>
            <a:ext cx="11160961" cy="499715"/>
          </a:xfrm>
        </p:spPr>
        <p:txBody>
          <a:bodyPr/>
          <a:lstStyle/>
          <a:p>
            <a:r>
              <a:rPr lang="en-US" dirty="0"/>
              <a:t>Code coverage tools</a:t>
            </a:r>
          </a:p>
          <a:p>
            <a:endParaRPr lang="en-US" dirty="0"/>
          </a:p>
        </p:txBody>
      </p:sp>
      <p:sp>
        <p:nvSpPr>
          <p:cNvPr id="2" name="Title 1">
            <a:extLst>
              <a:ext uri="{FF2B5EF4-FFF2-40B4-BE49-F238E27FC236}">
                <a16:creationId xmlns:a16="http://schemas.microsoft.com/office/drawing/2014/main" id="{75E86857-8815-FB42-AB5A-F79919C28FB0}"/>
              </a:ext>
            </a:extLst>
          </p:cNvPr>
          <p:cNvSpPr>
            <a:spLocks noGrp="1"/>
          </p:cNvSpPr>
          <p:nvPr>
            <p:ph type="title"/>
          </p:nvPr>
        </p:nvSpPr>
        <p:spPr/>
        <p:txBody>
          <a:bodyPr/>
          <a:lstStyle/>
          <a:p>
            <a:r>
              <a:rPr lang="en-US" dirty="0"/>
              <a:t>How do we determine what tests are needed?</a:t>
            </a:r>
          </a:p>
        </p:txBody>
      </p:sp>
      <p:sp>
        <p:nvSpPr>
          <p:cNvPr id="7" name="Content Placeholder 2">
            <a:extLst>
              <a:ext uri="{FF2B5EF4-FFF2-40B4-BE49-F238E27FC236}">
                <a16:creationId xmlns:a16="http://schemas.microsoft.com/office/drawing/2014/main" id="{B0AC3198-6740-CB42-9C0C-C51FE1D7A69F}"/>
              </a:ext>
            </a:extLst>
          </p:cNvPr>
          <p:cNvSpPr txBox="1">
            <a:spLocks/>
          </p:cNvSpPr>
          <p:nvPr/>
        </p:nvSpPr>
        <p:spPr bwMode="auto">
          <a:xfrm>
            <a:off x="7103631" y="1413172"/>
            <a:ext cx="4527211" cy="39306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Lcov</a:t>
            </a:r>
            <a:r>
              <a:rPr lang="en-US" dirty="0"/>
              <a:t> </a:t>
            </a:r>
          </a:p>
          <a:p>
            <a:pPr lvl="1"/>
            <a:r>
              <a:rPr lang="en-US" dirty="0"/>
              <a:t>a graphical front-end for </a:t>
            </a:r>
            <a:r>
              <a:rPr lang="en-US" dirty="0" err="1"/>
              <a:t>gcov</a:t>
            </a:r>
            <a:endParaRPr lang="en-US" dirty="0"/>
          </a:p>
          <a:p>
            <a:pPr lvl="1"/>
            <a:r>
              <a:rPr lang="en-US" dirty="0"/>
              <a:t>available at http://</a:t>
            </a:r>
            <a:r>
              <a:rPr lang="en-US" dirty="0" err="1"/>
              <a:t>ltp.sourceforge.net</a:t>
            </a:r>
            <a:r>
              <a:rPr lang="en-US" dirty="0"/>
              <a:t>/coverage/</a:t>
            </a:r>
            <a:r>
              <a:rPr lang="en-US" dirty="0" err="1"/>
              <a:t>lcov.php</a:t>
            </a:r>
            <a:r>
              <a:rPr lang="en-US" dirty="0"/>
              <a:t> </a:t>
            </a:r>
          </a:p>
          <a:p>
            <a:pPr lvl="1"/>
            <a:r>
              <a:rPr lang="en-US" dirty="0" err="1"/>
              <a:t>Codecov.io</a:t>
            </a:r>
            <a:r>
              <a:rPr lang="en-US" dirty="0"/>
              <a:t> in CI module </a:t>
            </a:r>
          </a:p>
          <a:p>
            <a:r>
              <a:rPr lang="en-US" dirty="0"/>
              <a:t>Hosted servers (e.g. coveralls, </a:t>
            </a:r>
            <a:r>
              <a:rPr lang="en-US" dirty="0" err="1"/>
              <a:t>codecov</a:t>
            </a:r>
            <a:r>
              <a:rPr lang="en-US" dirty="0"/>
              <a:t>)</a:t>
            </a:r>
          </a:p>
          <a:p>
            <a:r>
              <a:rPr lang="en-US" dirty="0"/>
              <a:t>graphical visualization of results</a:t>
            </a:r>
          </a:p>
          <a:p>
            <a:r>
              <a:rPr lang="en-US" dirty="0"/>
              <a:t>push results to server through continuous integration server</a:t>
            </a:r>
          </a:p>
          <a:p>
            <a:endParaRPr lang="en-US" dirty="0"/>
          </a:p>
          <a:p>
            <a:endParaRPr lang="en-US" dirty="0"/>
          </a:p>
          <a:p>
            <a:endParaRPr lang="en-US" dirty="0"/>
          </a:p>
        </p:txBody>
      </p:sp>
    </p:spTree>
    <p:extLst>
      <p:ext uri="{BB962C8B-B14F-4D97-AF65-F5344CB8AC3E}">
        <p14:creationId xmlns:p14="http://schemas.microsoft.com/office/powerpoint/2010/main" val="960831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E8855-A57F-4215-A768-115A3708E346}"/>
              </a:ext>
            </a:extLst>
          </p:cNvPr>
          <p:cNvSpPr>
            <a:spLocks noGrp="1"/>
          </p:cNvSpPr>
          <p:nvPr>
            <p:ph type="title"/>
          </p:nvPr>
        </p:nvSpPr>
        <p:spPr/>
        <p:txBody>
          <a:bodyPr/>
          <a:lstStyle/>
          <a:p>
            <a:r>
              <a:rPr lang="en-US" dirty="0"/>
              <a:t>Motivation – Testing Practices</a:t>
            </a:r>
          </a:p>
        </p:txBody>
      </p:sp>
      <p:sp>
        <p:nvSpPr>
          <p:cNvPr id="3" name="Content Placeholder 2">
            <a:extLst>
              <a:ext uri="{FF2B5EF4-FFF2-40B4-BE49-F238E27FC236}">
                <a16:creationId xmlns:a16="http://schemas.microsoft.com/office/drawing/2014/main" id="{14DD3804-D1BC-40B2-8D0D-D96BD5828410}"/>
              </a:ext>
            </a:extLst>
          </p:cNvPr>
          <p:cNvSpPr>
            <a:spLocks noGrp="1"/>
          </p:cNvSpPr>
          <p:nvPr>
            <p:ph idx="1"/>
          </p:nvPr>
        </p:nvSpPr>
        <p:spPr>
          <a:xfrm>
            <a:off x="223370" y="1596718"/>
            <a:ext cx="9543698" cy="4456839"/>
          </a:xfrm>
        </p:spPr>
        <p:txBody>
          <a:bodyPr/>
          <a:lstStyle/>
          <a:p>
            <a:r>
              <a:rPr lang="en-US" sz="2800" dirty="0"/>
              <a:t>Supercomputer Cycles are Scarce Resources</a:t>
            </a:r>
          </a:p>
          <a:p>
            <a:pPr lvl="1"/>
            <a:r>
              <a:rPr lang="en-US" sz="2400" dirty="0"/>
              <a:t>Goal = capture QA details during science runs</a:t>
            </a:r>
          </a:p>
          <a:p>
            <a:r>
              <a:rPr lang="en-US" sz="2800" dirty="0"/>
              <a:t>Many people need to have confidence</a:t>
            </a:r>
          </a:p>
          <a:p>
            <a:pPr marL="0" indent="0">
              <a:spcBef>
                <a:spcPts val="0"/>
              </a:spcBef>
              <a:buNone/>
            </a:pPr>
            <a:r>
              <a:rPr lang="en-US" sz="2800" dirty="0"/>
              <a:t>   in your results:</a:t>
            </a:r>
          </a:p>
          <a:p>
            <a:pPr lvl="1">
              <a:spcBef>
                <a:spcPts val="200"/>
              </a:spcBef>
            </a:pPr>
            <a:r>
              <a:rPr lang="en-US" sz="2400" dirty="0"/>
              <a:t>You</a:t>
            </a:r>
          </a:p>
          <a:p>
            <a:pPr lvl="1">
              <a:spcBef>
                <a:spcPts val="200"/>
              </a:spcBef>
            </a:pPr>
            <a:r>
              <a:rPr lang="en-US" sz="2400" dirty="0"/>
              <a:t>Your project lead or boss</a:t>
            </a:r>
          </a:p>
          <a:p>
            <a:pPr lvl="1">
              <a:spcBef>
                <a:spcPts val="200"/>
              </a:spcBef>
            </a:pPr>
            <a:r>
              <a:rPr lang="en-US" sz="2400" dirty="0"/>
              <a:t>Your sponsor</a:t>
            </a:r>
          </a:p>
          <a:p>
            <a:pPr lvl="1">
              <a:spcBef>
                <a:spcPts val="200"/>
              </a:spcBef>
            </a:pPr>
            <a:r>
              <a:rPr lang="en-US" sz="2400" dirty="0"/>
              <a:t>Your reviewers or referees</a:t>
            </a:r>
          </a:p>
          <a:p>
            <a:pPr lvl="1">
              <a:spcBef>
                <a:spcPts val="200"/>
              </a:spcBef>
            </a:pPr>
            <a:r>
              <a:rPr lang="en-US" sz="2400" dirty="0"/>
              <a:t>Your readers</a:t>
            </a:r>
          </a:p>
          <a:p>
            <a:r>
              <a:rPr lang="en-US" sz="2800" dirty="0"/>
              <a:t>Testing helps build credibility </a:t>
            </a:r>
            <a:r>
              <a:rPr lang="en-US" sz="2800" i="1" dirty="0"/>
              <a:t>without</a:t>
            </a:r>
            <a:r>
              <a:rPr lang="en-US" sz="2800" dirty="0"/>
              <a:t> repeating runs.</a:t>
            </a:r>
          </a:p>
        </p:txBody>
      </p:sp>
      <p:pic>
        <p:nvPicPr>
          <p:cNvPr id="4" name="Picture 4" descr="Image result for olcf frontier images">
            <a:extLst>
              <a:ext uri="{FF2B5EF4-FFF2-40B4-BE49-F238E27FC236}">
                <a16:creationId xmlns:a16="http://schemas.microsoft.com/office/drawing/2014/main" id="{99122304-45CB-4B98-BF7B-424A418D269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0783" y="544297"/>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246831D-1821-B341-A5F6-08DB7D69F54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738" b="89888" l="3789" r="94737">
                        <a14:foregroundMark x1="92211" y1="45693" x2="92211" y2="45693"/>
                        <a14:foregroundMark x1="93053" y1="57303" x2="93053" y2="57303"/>
                        <a14:foregroundMark x1="94737" y1="46067" x2="94737" y2="46067"/>
                        <a14:foregroundMark x1="8632" y1="41948" x2="8632" y2="41948"/>
                        <a14:foregroundMark x1="3789" y1="45318" x2="3789" y2="45318"/>
                        <a14:backgroundMark x1="1053" y1="26966" x2="1053" y2="26966"/>
                      </a14:backgroundRemoval>
                    </a14:imgEffect>
                  </a14:imgLayer>
                </a14:imgProps>
              </a:ext>
            </a:extLst>
          </a:blip>
          <a:stretch>
            <a:fillRect/>
          </a:stretch>
        </p:blipFill>
        <p:spPr>
          <a:xfrm>
            <a:off x="8295114" y="2087803"/>
            <a:ext cx="3893711" cy="2187478"/>
          </a:xfrm>
          <a:prstGeom prst="rect">
            <a:avLst/>
          </a:prstGeom>
          <a:ln w="25400" cap="sq">
            <a:noFill/>
            <a:prstDash val="solid"/>
            <a:miter lim="800000"/>
          </a:ln>
          <a:effectLst/>
        </p:spPr>
      </p:pic>
      <p:pic>
        <p:nvPicPr>
          <p:cNvPr id="8" name="Google Shape;533;p12">
            <a:extLst>
              <a:ext uri="{FF2B5EF4-FFF2-40B4-BE49-F238E27FC236}">
                <a16:creationId xmlns:a16="http://schemas.microsoft.com/office/drawing/2014/main" id="{2B4AEA49-ED44-C44E-A328-743CC74885E4}"/>
              </a:ext>
            </a:extLst>
          </p:cNvPr>
          <p:cNvPicPr preferRelativeResize="0"/>
          <p:nvPr/>
        </p:nvPicPr>
        <p:blipFill rotWithShape="1">
          <a:blip r:embed="rId6">
            <a:alphaModFix/>
            <a:extLst>
              <a:ext uri="{BEBA8EAE-BF5A-486C-A8C5-ECC9F3942E4B}">
                <a14:imgProps xmlns:a14="http://schemas.microsoft.com/office/drawing/2010/main">
                  <a14:imgLayer r:embed="rId7">
                    <a14:imgEffect>
                      <a14:backgroundRemoval t="297" b="98665" l="4092" r="91162">
                        <a14:foregroundMark x1="20458" y1="5490" x2="20458" y2="5490"/>
                        <a14:foregroundMark x1="14566" y1="4599" x2="14566" y2="4599"/>
                        <a14:foregroundMark x1="80360" y1="3561" x2="80360" y2="3561"/>
                        <a14:foregroundMark x1="79869" y1="4154" x2="79869" y2="4154"/>
                        <a14:foregroundMark x1="82488" y1="4154" x2="25696" y2="2671"/>
                        <a14:foregroundMark x1="25696" y1="2671" x2="11293" y2="297"/>
                        <a14:foregroundMark x1="86907" y1="12315" x2="81997" y2="17211"/>
                        <a14:foregroundMark x1="87398" y1="13353" x2="90016" y2="15727"/>
                        <a14:foregroundMark x1="53355" y1="52522" x2="57610" y2="75816"/>
                        <a14:foregroundMark x1="57610" y1="75816" x2="56628" y2="51039"/>
                        <a14:foregroundMark x1="56628" y1="51039" x2="72340" y2="70772"/>
                        <a14:foregroundMark x1="72340" y1="70772" x2="74304" y2="42582"/>
                        <a14:foregroundMark x1="74304" y1="42582" x2="76105" y2="71365"/>
                        <a14:foregroundMark x1="65794" y1="48516" x2="73322" y2="41395"/>
                        <a14:foregroundMark x1="71686" y1="99852" x2="53355" y2="85163"/>
                        <a14:foregroundMark x1="53355" y1="85163" x2="45336" y2="98813"/>
                        <a14:foregroundMark x1="7740" y1="4424" x2="8020" y2="1632"/>
                        <a14:foregroundMark x1="7369" y1="8123" x2="7726" y2="4567"/>
                        <a14:foregroundMark x1="7038" y1="11424" x2="7222" y2="9589"/>
                        <a14:foregroundMark x1="4868" y1="6083" x2="5401" y2="3116"/>
                        <a14:foregroundMark x1="4601" y1="7567" x2="4868" y2="6083"/>
                        <a14:foregroundMark x1="4255" y1="9496" x2="4601" y2="7567"/>
                        <a14:foregroundMark x1="91162" y1="12760" x2="82488" y2="16617"/>
                        <a14:foregroundMark x1="91162" y1="12760" x2="90671" y2="742"/>
                        <a14:foregroundMark x1="4910" y1="12760" x2="4255" y2="6528"/>
                        <a14:backgroundMark x1="3273" y1="6083" x2="3273" y2="6083"/>
                        <a14:backgroundMark x1="3405" y1="4180" x2="5401" y2="3116"/>
                        <a14:backgroundMark x1="2619" y1="4599" x2="3393" y2="4186"/>
                        <a14:backgroundMark x1="5326" y1="10853" x2="7038" y2="9941"/>
                        <a14:backgroundMark x1="4255" y1="11424" x2="4399" y2="11347"/>
                        <a14:backgroundMark x1="4255" y1="7567" x2="4255" y2="7567"/>
                        <a14:backgroundMark x1="5892" y1="7567" x2="6547" y2="6973"/>
                      </a14:backgroundRemoval>
                    </a14:imgEffect>
                  </a14:imgLayer>
                </a14:imgProps>
              </a:ext>
            </a:extLst>
          </a:blip>
          <a:srcRect/>
          <a:stretch/>
        </p:blipFill>
        <p:spPr>
          <a:xfrm>
            <a:off x="10132828" y="4029739"/>
            <a:ext cx="1832627" cy="2023819"/>
          </a:xfrm>
          <a:prstGeom prst="rect">
            <a:avLst/>
          </a:prstGeom>
          <a:noFill/>
          <a:ln>
            <a:noFill/>
          </a:ln>
        </p:spPr>
      </p:pic>
    </p:spTree>
    <p:extLst>
      <p:ext uri="{BB962C8B-B14F-4D97-AF65-F5344CB8AC3E}">
        <p14:creationId xmlns:p14="http://schemas.microsoft.com/office/powerpoint/2010/main" val="2881619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Test-suite</a:t>
            </a:r>
          </a:p>
        </p:txBody>
      </p:sp>
      <p:sp>
        <p:nvSpPr>
          <p:cNvPr id="5" name="Content Placeholder 4"/>
          <p:cNvSpPr>
            <a:spLocks noGrp="1"/>
          </p:cNvSpPr>
          <p:nvPr>
            <p:ph sz="quarter" idx="1"/>
          </p:nvPr>
        </p:nvSpPr>
        <p:spPr>
          <a:xfrm>
            <a:off x="171849" y="1629057"/>
            <a:ext cx="3122507" cy="4307152"/>
          </a:xfrm>
        </p:spPr>
        <p:txBody>
          <a:bodyPr>
            <a:normAutofit/>
          </a:bodyPr>
          <a:lstStyle/>
          <a:p>
            <a:r>
              <a:rPr lang="en-US" dirty="0"/>
              <a:t>Code coverage tools necessary but not sufficient </a:t>
            </a:r>
          </a:p>
          <a:p>
            <a:r>
              <a:rPr lang="en-US" dirty="0"/>
              <a:t>Do not give any information about interoperability</a:t>
            </a:r>
          </a:p>
          <a:p>
            <a:pPr lvl="1"/>
            <a:endParaRPr lang="en-US" dirty="0"/>
          </a:p>
          <a:p>
            <a:pPr lvl="1"/>
            <a:endParaRPr lang="en-US" dirty="0"/>
          </a:p>
        </p:txBody>
      </p:sp>
      <p:sp>
        <p:nvSpPr>
          <p:cNvPr id="4" name="Content Placeholder 4">
            <a:extLst>
              <a:ext uri="{FF2B5EF4-FFF2-40B4-BE49-F238E27FC236}">
                <a16:creationId xmlns:a16="http://schemas.microsoft.com/office/drawing/2014/main" id="{F8547341-31C4-FF4E-B34F-A69A93819094}"/>
              </a:ext>
            </a:extLst>
          </p:cNvPr>
          <p:cNvSpPr txBox="1">
            <a:spLocks/>
          </p:cNvSpPr>
          <p:nvPr/>
        </p:nvSpPr>
        <p:spPr bwMode="auto">
          <a:xfrm>
            <a:off x="3578749" y="3611769"/>
            <a:ext cx="7980149" cy="2524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Map your tests and examples – what do they do?</a:t>
            </a:r>
          </a:p>
          <a:p>
            <a:r>
              <a:rPr lang="en-US" dirty="0"/>
              <a:t>Follow the order</a:t>
            </a:r>
          </a:p>
          <a:p>
            <a:pPr lvl="1"/>
            <a:r>
              <a:rPr lang="en-US" dirty="0"/>
              <a:t>All unit tests – including full module tests (e.g. CL)</a:t>
            </a:r>
          </a:p>
          <a:p>
            <a:pPr lvl="1"/>
            <a:r>
              <a:rPr lang="en-US" dirty="0"/>
              <a:t>Tests sensitive to perturbations (e.g. SV)</a:t>
            </a:r>
          </a:p>
          <a:p>
            <a:pPr lvl="1"/>
            <a:r>
              <a:rPr lang="en-US" dirty="0"/>
              <a:t>Most stringent tests for solvers (e.g. WD, PT)</a:t>
            </a:r>
          </a:p>
          <a:p>
            <a:pPr lvl="1"/>
            <a:r>
              <a:rPr lang="en-US" dirty="0"/>
              <a:t>Least complex test to cover remaining spots (</a:t>
            </a:r>
            <a:r>
              <a:rPr lang="en-US" b="1" dirty="0"/>
              <a:t>Aha!</a:t>
            </a:r>
            <a:r>
              <a:rPr lang="en-US" dirty="0"/>
              <a:t>)</a:t>
            </a:r>
          </a:p>
          <a:p>
            <a:pPr lvl="1"/>
            <a:endParaRPr lang="en-US" dirty="0"/>
          </a:p>
          <a:p>
            <a:pPr lvl="1"/>
            <a:endParaRPr lang="en-US" dirty="0"/>
          </a:p>
        </p:txBody>
      </p:sp>
      <p:sp>
        <p:nvSpPr>
          <p:cNvPr id="7" name="TextBox 6">
            <a:extLst>
              <a:ext uri="{FF2B5EF4-FFF2-40B4-BE49-F238E27FC236}">
                <a16:creationId xmlns:a16="http://schemas.microsoft.com/office/drawing/2014/main" id="{C05D6D9B-B234-CA42-8E31-AB9E2FA9AFFD}"/>
              </a:ext>
            </a:extLst>
          </p:cNvPr>
          <p:cNvSpPr txBox="1"/>
          <p:nvPr/>
        </p:nvSpPr>
        <p:spPr>
          <a:xfrm>
            <a:off x="1243584" y="97783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9" name="Content Placeholder 4">
            <a:extLst>
              <a:ext uri="{FF2B5EF4-FFF2-40B4-BE49-F238E27FC236}">
                <a16:creationId xmlns:a16="http://schemas.microsoft.com/office/drawing/2014/main" id="{1D91C6BC-7331-5346-A679-349DF35F6641}"/>
              </a:ext>
            </a:extLst>
          </p:cNvPr>
          <p:cNvSpPr txBox="1">
            <a:spLocks/>
          </p:cNvSpPr>
          <p:nvPr/>
        </p:nvSpPr>
        <p:spPr bwMode="auto">
          <a:xfrm>
            <a:off x="450592" y="977834"/>
            <a:ext cx="11287641" cy="1171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First line of defense – code coverage tools  </a:t>
            </a:r>
          </a:p>
          <a:p>
            <a:pPr marL="346075" lvl="1" indent="0">
              <a:buNone/>
            </a:pPr>
            <a:endParaRPr lang="en-US" b="1" dirty="0"/>
          </a:p>
          <a:p>
            <a:pPr lvl="1"/>
            <a:endParaRPr lang="en-US" dirty="0"/>
          </a:p>
        </p:txBody>
      </p:sp>
      <p:grpSp>
        <p:nvGrpSpPr>
          <p:cNvPr id="10" name="Group 9">
            <a:extLst>
              <a:ext uri="{FF2B5EF4-FFF2-40B4-BE49-F238E27FC236}">
                <a16:creationId xmlns:a16="http://schemas.microsoft.com/office/drawing/2014/main" id="{71D4329D-3DF2-D84E-AB29-ACD0D4BCEFB0}"/>
              </a:ext>
            </a:extLst>
          </p:cNvPr>
          <p:cNvGrpSpPr/>
          <p:nvPr/>
        </p:nvGrpSpPr>
        <p:grpSpPr>
          <a:xfrm>
            <a:off x="3294356" y="1412064"/>
            <a:ext cx="8690163" cy="2254933"/>
            <a:chOff x="0" y="1600200"/>
            <a:chExt cx="8692427" cy="2255520"/>
          </a:xfrm>
        </p:grpSpPr>
        <p:grpSp>
          <p:nvGrpSpPr>
            <p:cNvPr id="11" name="Group 10">
              <a:extLst>
                <a:ext uri="{FF2B5EF4-FFF2-40B4-BE49-F238E27FC236}">
                  <a16:creationId xmlns:a16="http://schemas.microsoft.com/office/drawing/2014/main" id="{CC21C9AB-2567-BD4B-ACAB-600C244E625A}"/>
                </a:ext>
              </a:extLst>
            </p:cNvPr>
            <p:cNvGrpSpPr/>
            <p:nvPr/>
          </p:nvGrpSpPr>
          <p:grpSpPr>
            <a:xfrm>
              <a:off x="228600" y="1892808"/>
              <a:ext cx="8093964" cy="1706880"/>
              <a:chOff x="228600" y="1892808"/>
              <a:chExt cx="8093964" cy="1706880"/>
            </a:xfrm>
          </p:grpSpPr>
          <p:sp>
            <p:nvSpPr>
              <p:cNvPr id="13" name="Rectangle 12">
                <a:extLst>
                  <a:ext uri="{FF2B5EF4-FFF2-40B4-BE49-F238E27FC236}">
                    <a16:creationId xmlns:a16="http://schemas.microsoft.com/office/drawing/2014/main" id="{CEC722A6-5656-9D44-B705-4199FF95069F}"/>
                  </a:ext>
                </a:extLst>
              </p:cNvPr>
              <p:cNvSpPr/>
              <p:nvPr/>
            </p:nvSpPr>
            <p:spPr>
              <a:xfrm>
                <a:off x="228600" y="1892808"/>
                <a:ext cx="8093964" cy="1706880"/>
              </a:xfrm>
              <a:prstGeom prst="rect">
                <a:avLst/>
              </a:prstGeom>
              <a:solidFill>
                <a:schemeClr val="accent5">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99" dirty="0"/>
              </a:p>
            </p:txBody>
          </p:sp>
          <p:cxnSp>
            <p:nvCxnSpPr>
              <p:cNvPr id="14" name="Straight Connector 13">
                <a:extLst>
                  <a:ext uri="{FF2B5EF4-FFF2-40B4-BE49-F238E27FC236}">
                    <a16:creationId xmlns:a16="http://schemas.microsoft.com/office/drawing/2014/main" id="{B3D04860-1C56-D440-93D3-B9E5B8E0E0DA}"/>
                  </a:ext>
                </a:extLst>
              </p:cNvPr>
              <p:cNvCxnSpPr/>
              <p:nvPr/>
            </p:nvCxnSpPr>
            <p:spPr>
              <a:xfrm>
                <a:off x="228600" y="22860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6DCCFA4-FB00-3040-A14D-A9C481E644C6}"/>
                  </a:ext>
                </a:extLst>
              </p:cNvPr>
              <p:cNvCxnSpPr/>
              <p:nvPr/>
            </p:nvCxnSpPr>
            <p:spPr>
              <a:xfrm>
                <a:off x="228600" y="25908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6EB15F2-3B88-AC4F-BCE9-511D1017C946}"/>
                  </a:ext>
                </a:extLst>
              </p:cNvPr>
              <p:cNvCxnSpPr/>
              <p:nvPr/>
            </p:nvCxnSpPr>
            <p:spPr>
              <a:xfrm>
                <a:off x="228600" y="28956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76F48E8-709F-D74E-9378-428FCF24E3DB}"/>
                  </a:ext>
                </a:extLst>
              </p:cNvPr>
              <p:cNvCxnSpPr/>
              <p:nvPr/>
            </p:nvCxnSpPr>
            <p:spPr>
              <a:xfrm>
                <a:off x="228600" y="32004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3BCA3B3-625F-2947-8526-BD834454454C}"/>
                  </a:ext>
                </a:extLst>
              </p:cNvPr>
              <p:cNvCxnSpPr/>
              <p:nvPr/>
            </p:nvCxnSpPr>
            <p:spPr>
              <a:xfrm>
                <a:off x="1447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0096176-04DA-424F-B625-7C07455E7B0C}"/>
                  </a:ext>
                </a:extLst>
              </p:cNvPr>
              <p:cNvCxnSpPr/>
              <p:nvPr/>
            </p:nvCxnSpPr>
            <p:spPr>
              <a:xfrm>
                <a:off x="26670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147C377-0E3E-D24B-9FB6-C6D7184BD8AB}"/>
                  </a:ext>
                </a:extLst>
              </p:cNvPr>
              <p:cNvCxnSpPr/>
              <p:nvPr/>
            </p:nvCxnSpPr>
            <p:spPr>
              <a:xfrm>
                <a:off x="40386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DF331EF-21BB-404C-AE0F-34AF9B7E56DA}"/>
                  </a:ext>
                </a:extLst>
              </p:cNvPr>
              <p:cNvCxnSpPr/>
              <p:nvPr/>
            </p:nvCxnSpPr>
            <p:spPr>
              <a:xfrm>
                <a:off x="54864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7648848-C694-ED4E-8277-A1A007340ABA}"/>
                  </a:ext>
                </a:extLst>
              </p:cNvPr>
              <p:cNvCxnSpPr/>
              <p:nvPr/>
            </p:nvCxnSpPr>
            <p:spPr>
              <a:xfrm>
                <a:off x="6781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2" name="Picture 11" descr="testTable.pdf">
              <a:extLst>
                <a:ext uri="{FF2B5EF4-FFF2-40B4-BE49-F238E27FC236}">
                  <a16:creationId xmlns:a16="http://schemas.microsoft.com/office/drawing/2014/main" id="{69AE9584-6B99-9F40-A744-1F1EE0D6770F}"/>
                </a:ext>
              </a:extLst>
            </p:cNvPr>
            <p:cNvPicPr>
              <a:picLocks noChangeAspect="1"/>
            </p:cNvPicPr>
            <p:nvPr/>
          </p:nvPicPr>
          <p:blipFill rotWithShape="1">
            <a:blip r:embed="rId3">
              <a:extLst>
                <a:ext uri="{28A0092B-C50C-407E-A947-70E740481C1C}">
                  <a14:useLocalDpi xmlns:a14="http://schemas.microsoft.com/office/drawing/2010/main" val="0"/>
                </a:ext>
              </a:extLst>
            </a:blip>
            <a:srcRect l="5103" t="9337" r="43275" b="73331"/>
            <a:stretch/>
          </p:blipFill>
          <p:spPr>
            <a:xfrm>
              <a:off x="0" y="1600200"/>
              <a:ext cx="8692427" cy="2255520"/>
            </a:xfrm>
            <a:prstGeom prst="rect">
              <a:avLst/>
            </a:prstGeom>
          </p:spPr>
        </p:pic>
      </p:grpSp>
    </p:spTree>
    <p:extLst>
      <p:ext uri="{BB962C8B-B14F-4D97-AF65-F5344CB8AC3E}">
        <p14:creationId xmlns:p14="http://schemas.microsoft.com/office/powerpoint/2010/main" val="935825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Good Rules of Thumb</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sz="half" idx="2"/>
          </p:nvPr>
        </p:nvSpPr>
        <p:spPr>
          <a:xfrm>
            <a:off x="991268" y="675860"/>
            <a:ext cx="9733722" cy="6016770"/>
          </a:xfrm>
          <a:ln>
            <a:noFill/>
          </a:ln>
        </p:spPr>
        <p:txBody>
          <a:bodyPr>
            <a:normAutofit/>
          </a:bodyPr>
          <a:lstStyle/>
          <a:p>
            <a:pPr marL="0" indent="0">
              <a:buNone/>
            </a:pPr>
            <a:endParaRPr lang="en-US" sz="2000" b="1" dirty="0">
              <a:solidFill>
                <a:schemeClr val="tx2"/>
              </a:solidFill>
            </a:endParaRPr>
          </a:p>
          <a:p>
            <a:r>
              <a:rPr lang="en-US" dirty="0"/>
              <a:t>Test your tests!</a:t>
            </a:r>
          </a:p>
          <a:p>
            <a:pPr lvl="1">
              <a:spcBef>
                <a:spcPts val="200"/>
              </a:spcBef>
            </a:pPr>
            <a:r>
              <a:rPr lang="en-US" dirty="0"/>
              <a:t>Make sure tests fail when they’re supposed to!</a:t>
            </a:r>
            <a:endParaRPr lang="en-US" sz="2000" b="1" dirty="0">
              <a:solidFill>
                <a:schemeClr val="tx2"/>
              </a:solidFill>
            </a:endParaRPr>
          </a:p>
          <a:p>
            <a:r>
              <a:rPr lang="en-US" sz="2000" dirty="0"/>
              <a:t>Add “regression tests”</a:t>
            </a:r>
          </a:p>
          <a:p>
            <a:pPr lvl="1">
              <a:spcBef>
                <a:spcPts val="200"/>
              </a:spcBef>
            </a:pPr>
            <a:r>
              <a:rPr lang="en-US" sz="1800" dirty="0"/>
              <a:t>Ensure that bugs aren’t creeping in</a:t>
            </a:r>
            <a:endParaRPr lang="en-US" dirty="0"/>
          </a:p>
          <a:p>
            <a:r>
              <a:rPr lang="en-US" dirty="0"/>
              <a:t>Test regularly</a:t>
            </a:r>
          </a:p>
          <a:p>
            <a:pPr lvl="1"/>
            <a:r>
              <a:rPr lang="en-US" dirty="0"/>
              <a:t>Critical when teams are adding code regularly</a:t>
            </a:r>
          </a:p>
          <a:p>
            <a:pPr lvl="1">
              <a:spcBef>
                <a:spcPts val="200"/>
              </a:spcBef>
            </a:pPr>
            <a:r>
              <a:rPr lang="en-US" dirty="0"/>
              <a:t>To identify and document where changes to the underlying platform change code behavior/results</a:t>
            </a:r>
          </a:p>
          <a:p>
            <a:pPr>
              <a:spcBef>
                <a:spcPts val="200"/>
              </a:spcBef>
            </a:pPr>
            <a:r>
              <a:rPr lang="en-US" dirty="0"/>
              <a:t>Automate regular testing</a:t>
            </a:r>
          </a:p>
          <a:p>
            <a:pPr lvl="1">
              <a:spcBef>
                <a:spcPts val="200"/>
              </a:spcBef>
            </a:pPr>
            <a:r>
              <a:rPr lang="en-US" dirty="0"/>
              <a:t>Inculcate the discipline of monitoring the outcome of regular testing</a:t>
            </a:r>
          </a:p>
          <a:p>
            <a:r>
              <a:rPr lang="en-US" dirty="0"/>
              <a:t>Exercise third-party dependencies</a:t>
            </a:r>
          </a:p>
          <a:p>
            <a:pPr lvl="1">
              <a:spcBef>
                <a:spcPts val="200"/>
              </a:spcBef>
            </a:pPr>
            <a:endParaRPr lang="en-US" dirty="0"/>
          </a:p>
          <a:p>
            <a:pPr>
              <a:spcBef>
                <a:spcPts val="200"/>
              </a:spcBef>
            </a:pPr>
            <a:r>
              <a:rPr lang="en-US" dirty="0"/>
              <a:t>Physics/math based strategies</a:t>
            </a:r>
          </a:p>
          <a:p>
            <a:pPr lvl="1">
              <a:spcBef>
                <a:spcPts val="200"/>
              </a:spcBef>
            </a:pPr>
            <a:r>
              <a:rPr lang="en-US" dirty="0"/>
              <a:t>Conserved quantities, symmetries, synthetic operators</a:t>
            </a:r>
          </a:p>
          <a:p>
            <a:pPr lvl="1">
              <a:spcBef>
                <a:spcPts val="200"/>
              </a:spcBef>
            </a:pPr>
            <a:r>
              <a:rPr lang="en-US" dirty="0"/>
              <a:t>Eliminate complete dependence on bitwise reproducibility</a:t>
            </a:r>
          </a:p>
          <a:p>
            <a:pPr>
              <a:spcBef>
                <a:spcPts val="200"/>
              </a:spcBef>
            </a:pPr>
            <a:endParaRPr lang="en-US" dirty="0"/>
          </a:p>
          <a:p>
            <a:pPr lvl="1">
              <a:spcBef>
                <a:spcPts val="200"/>
              </a:spcBef>
            </a:pPr>
            <a:endParaRPr lang="en-US" sz="800" dirty="0"/>
          </a:p>
          <a:p>
            <a:pPr lvl="1">
              <a:spcBef>
                <a:spcPts val="200"/>
              </a:spcBef>
            </a:pPr>
            <a:endParaRPr lang="en-US" sz="800" dirty="0"/>
          </a:p>
        </p:txBody>
      </p:sp>
    </p:spTree>
    <p:extLst>
      <p:ext uri="{BB962C8B-B14F-4D97-AF65-F5344CB8AC3E}">
        <p14:creationId xmlns:p14="http://schemas.microsoft.com/office/powerpoint/2010/main" val="2183274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174BE-4E72-FE40-8782-11FDA9237EF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3356FF5-E6BE-B54D-B0C3-DA1A1ADD65B2}"/>
              </a:ext>
            </a:extLst>
          </p:cNvPr>
          <p:cNvSpPr>
            <a:spLocks noGrp="1"/>
          </p:cNvSpPr>
          <p:nvPr>
            <p:ph idx="1"/>
          </p:nvPr>
        </p:nvSpPr>
        <p:spPr>
          <a:xfrm>
            <a:off x="365760" y="1056877"/>
            <a:ext cx="11369809" cy="5088742"/>
          </a:xfrm>
        </p:spPr>
        <p:txBody>
          <a:bodyPr/>
          <a:lstStyle/>
          <a:p>
            <a:r>
              <a:rPr lang="en-US" sz="2800" dirty="0"/>
              <a:t>A testing strategy is essential for producing reliable trustworthy software</a:t>
            </a:r>
          </a:p>
          <a:p>
            <a:pPr lvl="1"/>
            <a:r>
              <a:rPr lang="en-US" sz="2400" dirty="0"/>
              <a:t>Invest the time needed to thoroughly test your software at all levels</a:t>
            </a:r>
          </a:p>
          <a:p>
            <a:pPr lvl="1"/>
            <a:r>
              <a:rPr lang="en-US" sz="2400" dirty="0"/>
              <a:t>Use automation whenever possible</a:t>
            </a:r>
          </a:p>
          <a:p>
            <a:r>
              <a:rPr lang="en-US" sz="2800" dirty="0"/>
              <a:t>Different challenges are associated with exploratory, legacy, and composable codes</a:t>
            </a:r>
          </a:p>
          <a:p>
            <a:pPr lvl="1"/>
            <a:r>
              <a:rPr lang="en-US" sz="2400" dirty="0"/>
              <a:t>Adapt your strategy to fit your situation.</a:t>
            </a:r>
          </a:p>
          <a:p>
            <a:pPr lvl="1"/>
            <a:r>
              <a:rPr lang="en-US" sz="2400" dirty="0"/>
              <a:t>Eventually you will want to be able to verify all components in a code release.</a:t>
            </a:r>
          </a:p>
          <a:p>
            <a:r>
              <a:rPr lang="en-US" sz="2800" dirty="0"/>
              <a:t>Don’t get distracted by all the technologies out there – focus on exercising your code.</a:t>
            </a:r>
          </a:p>
          <a:p>
            <a:pPr lvl="1"/>
            <a:r>
              <a:rPr lang="en-US" sz="2400" dirty="0"/>
              <a:t>Scaffolding projects can help with mechanics.</a:t>
            </a:r>
            <a:endParaRPr lang="en-US" sz="2800" dirty="0"/>
          </a:p>
        </p:txBody>
      </p:sp>
    </p:spTree>
    <p:extLst>
      <p:ext uri="{BB962C8B-B14F-4D97-AF65-F5344CB8AC3E}">
        <p14:creationId xmlns:p14="http://schemas.microsoft.com/office/powerpoint/2010/main" val="1097066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Resources</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400" dirty="0"/>
              <a:t>Oberkampf, W., &amp; Roy, C. (2010). Verification and Validation in Scientific Computing. Cambridge: Cambridge University Press. doi:10.1017/CBO9780511760396</a:t>
            </a:r>
          </a:p>
          <a:p>
            <a:r>
              <a:rPr lang="en-US" sz="2400" dirty="0"/>
              <a:t>Michael Feathers. 2004. Working Effectively with Legacy Code. Prentice Hall PTR, USA.</a:t>
            </a:r>
            <a:r>
              <a:rPr lang="en-US" dirty="0"/>
              <a:t> ISBN: 9780131177055</a:t>
            </a:r>
          </a:p>
          <a:p>
            <a:r>
              <a:rPr lang="en-US" dirty="0"/>
              <a:t>A Dubey, K </a:t>
            </a:r>
            <a:r>
              <a:rPr lang="en-US" dirty="0" err="1"/>
              <a:t>Weide</a:t>
            </a:r>
            <a:r>
              <a:rPr lang="en-US" dirty="0"/>
              <a:t>, D Lee, J </a:t>
            </a:r>
            <a:r>
              <a:rPr lang="en-US" dirty="0" err="1"/>
              <a:t>Bachan</a:t>
            </a:r>
            <a:r>
              <a:rPr lang="en-US" dirty="0"/>
              <a:t>, C Daley, S </a:t>
            </a:r>
            <a:r>
              <a:rPr lang="en-US" dirty="0" err="1"/>
              <a:t>Olofin</a:t>
            </a:r>
            <a:r>
              <a:rPr lang="en-US" dirty="0"/>
              <a:t>… - Ongoing Verification of a Multiphysics Community Code. Software: Practice and Experience, 2015 </a:t>
            </a:r>
            <a:r>
              <a:rPr lang="en-US" b="1" dirty="0">
                <a:hlinkClick r:id="rId3"/>
              </a:rPr>
              <a:t>https://doi.org/10.1002/spe.2220</a:t>
            </a:r>
            <a:endParaRPr lang="en-US" dirty="0"/>
          </a:p>
          <a:p>
            <a:pPr marL="0" indent="0">
              <a:buNone/>
            </a:pPr>
            <a:endParaRPr lang="en-US" sz="2400" dirty="0"/>
          </a:p>
        </p:txBody>
      </p:sp>
    </p:spTree>
    <p:extLst>
      <p:ext uri="{BB962C8B-B14F-4D97-AF65-F5344CB8AC3E}">
        <p14:creationId xmlns:p14="http://schemas.microsoft.com/office/powerpoint/2010/main" val="3193119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Verification and Validation?</a:t>
            </a:r>
          </a:p>
        </p:txBody>
      </p:sp>
      <p:sp>
        <p:nvSpPr>
          <p:cNvPr id="3" name="Content Placeholder 2"/>
          <p:cNvSpPr>
            <a:spLocks noGrp="1"/>
          </p:cNvSpPr>
          <p:nvPr>
            <p:ph idx="1"/>
          </p:nvPr>
        </p:nvSpPr>
        <p:spPr>
          <a:xfrm>
            <a:off x="368425" y="1061499"/>
            <a:ext cx="11270298" cy="2586162"/>
          </a:xfrm>
        </p:spPr>
        <p:txBody>
          <a:bodyPr/>
          <a:lstStyle/>
          <a:p>
            <a:r>
              <a:rPr lang="en-US" dirty="0"/>
              <a:t>Scientific computing and software engineering use different definitions</a:t>
            </a:r>
          </a:p>
          <a:p>
            <a:pPr marL="0" indent="0">
              <a:buNone/>
            </a:pPr>
            <a:endParaRPr lang="en-US" dirty="0"/>
          </a:p>
          <a:p>
            <a:endParaRPr lang="en-US" dirty="0"/>
          </a:p>
          <a:p>
            <a:pPr lvl="1"/>
            <a:endParaRPr lang="en-US" dirty="0"/>
          </a:p>
        </p:txBody>
      </p:sp>
      <p:sp>
        <p:nvSpPr>
          <p:cNvPr id="19" name="TextBox 18">
            <a:extLst>
              <a:ext uri="{FF2B5EF4-FFF2-40B4-BE49-F238E27FC236}">
                <a16:creationId xmlns:a16="http://schemas.microsoft.com/office/drawing/2014/main" id="{7DE11B0A-90BB-754D-8D55-89FA832663E4}"/>
              </a:ext>
            </a:extLst>
          </p:cNvPr>
          <p:cNvSpPr txBox="1"/>
          <p:nvPr/>
        </p:nvSpPr>
        <p:spPr>
          <a:xfrm>
            <a:off x="3671455" y="628145"/>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aphicFrame>
        <p:nvGraphicFramePr>
          <p:cNvPr id="23" name="Table 23">
            <a:extLst>
              <a:ext uri="{FF2B5EF4-FFF2-40B4-BE49-F238E27FC236}">
                <a16:creationId xmlns:a16="http://schemas.microsoft.com/office/drawing/2014/main" id="{A49884F5-23F6-8C44-8E84-3335DC334319}"/>
              </a:ext>
            </a:extLst>
          </p:cNvPr>
          <p:cNvGraphicFramePr>
            <a:graphicFrameLocks noGrp="1"/>
          </p:cNvGraphicFramePr>
          <p:nvPr>
            <p:extLst>
              <p:ext uri="{D42A27DB-BD31-4B8C-83A1-F6EECF244321}">
                <p14:modId xmlns:p14="http://schemas.microsoft.com/office/powerpoint/2010/main" val="2723896557"/>
              </p:ext>
            </p:extLst>
          </p:nvPr>
        </p:nvGraphicFramePr>
        <p:xfrm>
          <a:off x="499287" y="1661270"/>
          <a:ext cx="11372473" cy="2199640"/>
        </p:xfrm>
        <a:graphic>
          <a:graphicData uri="http://schemas.openxmlformats.org/drawingml/2006/table">
            <a:tbl>
              <a:tblPr firstRow="1" firstCol="1" bandRow="1">
                <a:tableStyleId>{5C22544A-7EE6-4342-B048-85BDC9FD1C3A}</a:tableStyleId>
              </a:tblPr>
              <a:tblGrid>
                <a:gridCol w="1554137">
                  <a:extLst>
                    <a:ext uri="{9D8B030D-6E8A-4147-A177-3AD203B41FA5}">
                      <a16:colId xmlns:a16="http://schemas.microsoft.com/office/drawing/2014/main" val="1728699852"/>
                    </a:ext>
                  </a:extLst>
                </a:gridCol>
                <a:gridCol w="4821382">
                  <a:extLst>
                    <a:ext uri="{9D8B030D-6E8A-4147-A177-3AD203B41FA5}">
                      <a16:colId xmlns:a16="http://schemas.microsoft.com/office/drawing/2014/main" val="382457516"/>
                    </a:ext>
                  </a:extLst>
                </a:gridCol>
                <a:gridCol w="4996954">
                  <a:extLst>
                    <a:ext uri="{9D8B030D-6E8A-4147-A177-3AD203B41FA5}">
                      <a16:colId xmlns:a16="http://schemas.microsoft.com/office/drawing/2014/main" val="1910440006"/>
                    </a:ext>
                  </a:extLst>
                </a:gridCol>
              </a:tblGrid>
              <a:tr h="370840">
                <a:tc>
                  <a:txBody>
                    <a:bodyPr/>
                    <a:lstStyle/>
                    <a:p>
                      <a:endParaRPr lang="en-US" dirty="0"/>
                    </a:p>
                  </a:txBody>
                  <a:tcPr/>
                </a:tc>
                <a:tc>
                  <a:txBody>
                    <a:bodyPr/>
                    <a:lstStyle/>
                    <a:p>
                      <a:pPr algn="ctr"/>
                      <a:r>
                        <a:rPr lang="en-US" dirty="0"/>
                        <a:t>Scientific computing</a:t>
                      </a:r>
                    </a:p>
                  </a:txBody>
                  <a:tcPr>
                    <a:solidFill>
                      <a:schemeClr val="accent2">
                        <a:lumMod val="75000"/>
                      </a:schemeClr>
                    </a:solidFill>
                  </a:tcPr>
                </a:tc>
                <a:tc>
                  <a:txBody>
                    <a:bodyPr/>
                    <a:lstStyle/>
                    <a:p>
                      <a:pPr algn="ctr"/>
                      <a:r>
                        <a:rPr lang="en-US" dirty="0"/>
                        <a:t>Software engineering</a:t>
                      </a:r>
                    </a:p>
                  </a:txBody>
                  <a:tcPr>
                    <a:solidFill>
                      <a:schemeClr val="accent4">
                        <a:lumMod val="75000"/>
                      </a:schemeClr>
                    </a:solidFill>
                  </a:tcPr>
                </a:tc>
                <a:extLst>
                  <a:ext uri="{0D108BD9-81ED-4DB2-BD59-A6C34878D82A}">
                    <a16:rowId xmlns:a16="http://schemas.microsoft.com/office/drawing/2014/main" val="2115831254"/>
                  </a:ext>
                </a:extLst>
              </a:tr>
              <a:tr h="370840">
                <a:tc>
                  <a:txBody>
                    <a:bodyPr/>
                    <a:lstStyle/>
                    <a:p>
                      <a:r>
                        <a:rPr lang="en-US" dirty="0"/>
                        <a:t>Verification</a:t>
                      </a:r>
                    </a:p>
                  </a:txBody>
                  <a:tcPr/>
                </a:tc>
                <a:tc>
                  <a:txBody>
                    <a:bodyPr/>
                    <a:lstStyle/>
                    <a:p>
                      <a:r>
                        <a:rPr lang="en-US" dirty="0"/>
                        <a:t>Confirms the mathematical accuracy and stability of a numerical solution in addition to specifications.</a:t>
                      </a:r>
                    </a:p>
                  </a:txBody>
                  <a:tcPr>
                    <a:solidFill>
                      <a:schemeClr val="accent2">
                        <a:lumMod val="60000"/>
                        <a:lumOff val="40000"/>
                      </a:schemeClr>
                    </a:solidFill>
                  </a:tcPr>
                </a:tc>
                <a:tc>
                  <a:txBody>
                    <a:bodyPr/>
                    <a:lstStyle/>
                    <a:p>
                      <a:r>
                        <a:rPr lang="en-US" dirty="0"/>
                        <a:t>Confirms that the software conforms to its specifications (i.e. requirements.)</a:t>
                      </a:r>
                    </a:p>
                  </a:txBody>
                  <a:tcPr>
                    <a:solidFill>
                      <a:schemeClr val="accent4">
                        <a:lumMod val="40000"/>
                        <a:lumOff val="60000"/>
                      </a:schemeClr>
                    </a:solidFill>
                  </a:tcPr>
                </a:tc>
                <a:extLst>
                  <a:ext uri="{0D108BD9-81ED-4DB2-BD59-A6C34878D82A}">
                    <a16:rowId xmlns:a16="http://schemas.microsoft.com/office/drawing/2014/main" val="2196260832"/>
                  </a:ext>
                </a:extLst>
              </a:tr>
              <a:tr h="370840">
                <a:tc>
                  <a:txBody>
                    <a:bodyPr/>
                    <a:lstStyle/>
                    <a:p>
                      <a:r>
                        <a:rPr lang="en-US" dirty="0"/>
                        <a:t>Validation</a:t>
                      </a:r>
                    </a:p>
                  </a:txBody>
                  <a:tcPr/>
                </a:tc>
                <a:tc>
                  <a:txBody>
                    <a:bodyPr/>
                    <a:lstStyle/>
                    <a:p>
                      <a:r>
                        <a:rPr lang="en-US" dirty="0"/>
                        <a:t>Confirms the physical accuracy of a given model by comparing against experimental data.</a:t>
                      </a:r>
                    </a:p>
                  </a:txBody>
                  <a:tcPr>
                    <a:solidFill>
                      <a:schemeClr val="accent2">
                        <a:lumMod val="40000"/>
                        <a:lumOff val="60000"/>
                      </a:schemeClr>
                    </a:solidFill>
                  </a:tcPr>
                </a:tc>
                <a:tc>
                  <a:txBody>
                    <a:bodyPr/>
                    <a:lstStyle/>
                    <a:p>
                      <a:r>
                        <a:rPr lang="en-US" dirty="0"/>
                        <a:t>Confirms that the software actually meets the customer’s needs.</a:t>
                      </a:r>
                    </a:p>
                  </a:txBody>
                  <a:tcPr>
                    <a:solidFill>
                      <a:schemeClr val="accent4">
                        <a:lumMod val="20000"/>
                        <a:lumOff val="80000"/>
                      </a:schemeClr>
                    </a:solidFill>
                  </a:tcPr>
                </a:tc>
                <a:extLst>
                  <a:ext uri="{0D108BD9-81ED-4DB2-BD59-A6C34878D82A}">
                    <a16:rowId xmlns:a16="http://schemas.microsoft.com/office/drawing/2014/main" val="3290180962"/>
                  </a:ext>
                </a:extLst>
              </a:tr>
            </a:tbl>
          </a:graphicData>
        </a:graphic>
      </p:graphicFrame>
      <p:sp>
        <p:nvSpPr>
          <p:cNvPr id="24" name="Content Placeholder 2">
            <a:extLst>
              <a:ext uri="{FF2B5EF4-FFF2-40B4-BE49-F238E27FC236}">
                <a16:creationId xmlns:a16="http://schemas.microsoft.com/office/drawing/2014/main" id="{CC0E93ED-B182-2C47-9B19-D9C622C971CA}"/>
              </a:ext>
            </a:extLst>
          </p:cNvPr>
          <p:cNvSpPr txBox="1">
            <a:spLocks/>
          </p:cNvSpPr>
          <p:nvPr/>
        </p:nvSpPr>
        <p:spPr bwMode="auto">
          <a:xfrm>
            <a:off x="370954" y="4140077"/>
            <a:ext cx="11270298" cy="2199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Validation in scientific computing requires a comparison to the experimental data, whereas in software engineering it is based on customer needs</a:t>
            </a:r>
          </a:p>
          <a:p>
            <a:r>
              <a:rPr lang="en-US" dirty="0"/>
              <a:t>Also, for a real problem, there is typically no way to check for correct output given some inputs. Validation is still required however, so an indirect method must be used.</a:t>
            </a:r>
          </a:p>
        </p:txBody>
      </p:sp>
    </p:spTree>
    <p:extLst>
      <p:ext uri="{BB962C8B-B14F-4D97-AF65-F5344CB8AC3E}">
        <p14:creationId xmlns:p14="http://schemas.microsoft.com/office/powerpoint/2010/main" val="3162092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within the software development lifecycle</a:t>
            </a:r>
          </a:p>
        </p:txBody>
      </p:sp>
      <p:sp>
        <p:nvSpPr>
          <p:cNvPr id="3" name="Content Placeholder 2"/>
          <p:cNvSpPr>
            <a:spLocks noGrp="1"/>
          </p:cNvSpPr>
          <p:nvPr>
            <p:ph idx="1"/>
          </p:nvPr>
        </p:nvSpPr>
        <p:spPr>
          <a:xfrm>
            <a:off x="368424" y="1464226"/>
            <a:ext cx="11369809" cy="4982293"/>
          </a:xfrm>
        </p:spPr>
        <p:txBody>
          <a:bodyPr>
            <a:normAutofit fontScale="92500" lnSpcReduction="10000"/>
          </a:bodyPr>
          <a:lstStyle/>
          <a:p>
            <a:pPr>
              <a:lnSpc>
                <a:spcPct val="110000"/>
              </a:lnSpc>
            </a:pPr>
            <a:r>
              <a:rPr lang="en-US" sz="2800" dirty="0"/>
              <a:t>When should functional tests be provided?</a:t>
            </a:r>
          </a:p>
          <a:p>
            <a:pPr>
              <a:lnSpc>
                <a:spcPct val="110000"/>
              </a:lnSpc>
            </a:pPr>
            <a:r>
              <a:rPr lang="en-US" sz="2800" dirty="0"/>
              <a:t>Ideally before the code is written</a:t>
            </a:r>
          </a:p>
          <a:p>
            <a:pPr lvl="1">
              <a:lnSpc>
                <a:spcPct val="110000"/>
              </a:lnSpc>
            </a:pPr>
            <a:r>
              <a:rPr lang="en-US" sz="2400" dirty="0"/>
              <a:t>Also known as test driven development (TDD)</a:t>
            </a:r>
          </a:p>
          <a:p>
            <a:pPr lvl="1">
              <a:lnSpc>
                <a:spcPct val="110000"/>
              </a:lnSpc>
            </a:pPr>
            <a:r>
              <a:rPr lang="en-US" sz="2400" dirty="0"/>
              <a:t>Tests then become the specification for the program</a:t>
            </a:r>
          </a:p>
          <a:p>
            <a:pPr>
              <a:lnSpc>
                <a:spcPct val="110000"/>
              </a:lnSpc>
            </a:pPr>
            <a:r>
              <a:rPr lang="en-US" sz="2800" dirty="0"/>
              <a:t>This approach also ensures that thought is given to what it means for the program to be correct, rather than just what the program should do</a:t>
            </a:r>
          </a:p>
          <a:p>
            <a:pPr>
              <a:lnSpc>
                <a:spcPct val="110000"/>
              </a:lnSpc>
            </a:pPr>
            <a:r>
              <a:rPr lang="en-US" sz="2800" dirty="0"/>
              <a:t>Requires:</a:t>
            </a:r>
          </a:p>
          <a:p>
            <a:pPr lvl="1">
              <a:lnSpc>
                <a:spcPct val="110000"/>
              </a:lnSpc>
            </a:pPr>
            <a:r>
              <a:rPr lang="en-US" sz="2400" dirty="0"/>
              <a:t>Care in writing tests</a:t>
            </a:r>
          </a:p>
          <a:p>
            <a:pPr lvl="1">
              <a:lnSpc>
                <a:spcPct val="110000"/>
              </a:lnSpc>
            </a:pPr>
            <a:r>
              <a:rPr lang="en-US" sz="2400" dirty="0"/>
              <a:t>Frequent running of tests (see our Continuous Integration module) </a:t>
            </a:r>
          </a:p>
          <a:p>
            <a:pPr lvl="1">
              <a:lnSpc>
                <a:spcPct val="110000"/>
              </a:lnSpc>
            </a:pPr>
            <a:r>
              <a:rPr lang="en-US" sz="2400" dirty="0"/>
              <a:t>Wide adoption by development team</a:t>
            </a:r>
          </a:p>
        </p:txBody>
      </p:sp>
    </p:spTree>
    <p:extLst>
      <p:ext uri="{BB962C8B-B14F-4D97-AF65-F5344CB8AC3E}">
        <p14:creationId xmlns:p14="http://schemas.microsoft.com/office/powerpoint/2010/main" val="1867183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for test driven development</a:t>
            </a:r>
          </a:p>
        </p:txBody>
      </p:sp>
      <p:sp>
        <p:nvSpPr>
          <p:cNvPr id="3" name="Content Placeholder 2"/>
          <p:cNvSpPr>
            <a:spLocks noGrp="1"/>
          </p:cNvSpPr>
          <p:nvPr>
            <p:ph idx="1"/>
          </p:nvPr>
        </p:nvSpPr>
        <p:spPr>
          <a:xfrm>
            <a:off x="368424" y="1464227"/>
            <a:ext cx="11369809" cy="3301538"/>
          </a:xfrm>
        </p:spPr>
        <p:txBody>
          <a:bodyPr>
            <a:normAutofit/>
          </a:bodyPr>
          <a:lstStyle/>
          <a:p>
            <a:pPr>
              <a:lnSpc>
                <a:spcPct val="110000"/>
              </a:lnSpc>
            </a:pPr>
            <a:r>
              <a:rPr lang="en-US" sz="2800" dirty="0"/>
              <a:t>Write a single test</a:t>
            </a:r>
            <a:r>
              <a:rPr lang="en-US" sz="2800" baseline="30000" dirty="0"/>
              <a:t>1</a:t>
            </a:r>
            <a:r>
              <a:rPr lang="en-US" sz="2800" dirty="0"/>
              <a:t> describing an aspect of the program</a:t>
            </a:r>
          </a:p>
          <a:p>
            <a:pPr>
              <a:lnSpc>
                <a:spcPct val="110000"/>
              </a:lnSpc>
            </a:pPr>
            <a:r>
              <a:rPr lang="en-US" sz="2800" dirty="0"/>
              <a:t>Run the test, which should fail because the feature does not exist</a:t>
            </a:r>
          </a:p>
          <a:p>
            <a:pPr>
              <a:lnSpc>
                <a:spcPct val="110000"/>
              </a:lnSpc>
            </a:pPr>
            <a:r>
              <a:rPr lang="en-US" sz="2800" dirty="0"/>
              <a:t>Write just enough code to make the test pass</a:t>
            </a:r>
          </a:p>
          <a:p>
            <a:pPr>
              <a:lnSpc>
                <a:spcPct val="110000"/>
              </a:lnSpc>
            </a:pPr>
            <a:r>
              <a:rPr lang="en-US" sz="2800" dirty="0"/>
              <a:t>Refactor the code</a:t>
            </a:r>
          </a:p>
          <a:p>
            <a:pPr>
              <a:lnSpc>
                <a:spcPct val="110000"/>
              </a:lnSpc>
            </a:pPr>
            <a:r>
              <a:rPr lang="en-US" sz="2800" dirty="0"/>
              <a:t>Repeat, creating new tests as new functionality is added</a:t>
            </a:r>
            <a:endParaRPr lang="en-US" sz="2400" dirty="0"/>
          </a:p>
        </p:txBody>
      </p:sp>
      <p:sp>
        <p:nvSpPr>
          <p:cNvPr id="9" name="Oval 8">
            <a:extLst>
              <a:ext uri="{FF2B5EF4-FFF2-40B4-BE49-F238E27FC236}">
                <a16:creationId xmlns:a16="http://schemas.microsoft.com/office/drawing/2014/main" id="{1E4F9CD9-A95E-7840-ACBD-63222FD4A694}"/>
              </a:ext>
            </a:extLst>
          </p:cNvPr>
          <p:cNvSpPr/>
          <p:nvPr/>
        </p:nvSpPr>
        <p:spPr>
          <a:xfrm>
            <a:off x="294827" y="1464226"/>
            <a:ext cx="484732" cy="3163192"/>
          </a:xfrm>
          <a:prstGeom prst="ellipse">
            <a:avLst/>
          </a:prstGeom>
          <a:noFill/>
          <a:ln>
            <a:solidFill>
              <a:srgbClr val="FF000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0" name="Triangle 9">
            <a:extLst>
              <a:ext uri="{FF2B5EF4-FFF2-40B4-BE49-F238E27FC236}">
                <a16:creationId xmlns:a16="http://schemas.microsoft.com/office/drawing/2014/main" id="{E8C42C14-5AEC-634B-AE47-804EE84227FE}"/>
              </a:ext>
            </a:extLst>
          </p:cNvPr>
          <p:cNvSpPr/>
          <p:nvPr/>
        </p:nvSpPr>
        <p:spPr>
          <a:xfrm rot="207936">
            <a:off x="240177" y="2069174"/>
            <a:ext cx="166254" cy="332509"/>
          </a:xfrm>
          <a:prstGeom prst="triangle">
            <a:avLst/>
          </a:prstGeom>
          <a:solidFill>
            <a:srgbClr val="FF0000"/>
          </a:solidFill>
          <a:ln>
            <a:solidFill>
              <a:srgbClr val="FF000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TextBox 3">
            <a:extLst>
              <a:ext uri="{FF2B5EF4-FFF2-40B4-BE49-F238E27FC236}">
                <a16:creationId xmlns:a16="http://schemas.microsoft.com/office/drawing/2014/main" id="{CBDD7630-0C7C-2B49-9495-EA1D5E677257}"/>
              </a:ext>
            </a:extLst>
          </p:cNvPr>
          <p:cNvSpPr txBox="1"/>
          <p:nvPr/>
        </p:nvSpPr>
        <p:spPr>
          <a:xfrm>
            <a:off x="387852" y="6016910"/>
            <a:ext cx="7176730" cy="433965"/>
          </a:xfrm>
          <a:prstGeom prst="rect">
            <a:avLst/>
          </a:prstGeom>
          <a:noFill/>
        </p:spPr>
        <p:txBody>
          <a:bodyPr wrap="square" lIns="118872" tIns="91440" rIns="118872" bIns="91440" rtlCol="0" anchor="ctr" anchorCtr="0">
            <a:spAutoFit/>
          </a:bodyPr>
          <a:lstStyle/>
          <a:p>
            <a:pPr algn="l">
              <a:lnSpc>
                <a:spcPct val="90000"/>
              </a:lnSpc>
            </a:pPr>
            <a:r>
              <a:rPr lang="en-US" sz="1800" baseline="30000" dirty="0"/>
              <a:t>1</a:t>
            </a:r>
            <a:r>
              <a:rPr lang="en-US" b="0" i="0" u="none" strike="noStrike" dirty="0">
                <a:solidFill>
                  <a:srgbClr val="000000"/>
                </a:solidFill>
                <a:effectLst/>
                <a:latin typeface="Calibri" panose="020F0502020204030204" pitchFamily="34" charset="0"/>
              </a:rPr>
              <a:t>In numerical methods there are times when a single test may not suffice</a:t>
            </a:r>
            <a:endParaRPr lang="en-US" dirty="0"/>
          </a:p>
        </p:txBody>
      </p:sp>
      <p:sp>
        <p:nvSpPr>
          <p:cNvPr id="11" name="Oval 10">
            <a:extLst>
              <a:ext uri="{FF2B5EF4-FFF2-40B4-BE49-F238E27FC236}">
                <a16:creationId xmlns:a16="http://schemas.microsoft.com/office/drawing/2014/main" id="{6C2D7F93-9C3D-8548-B623-FC486B8DC76E}"/>
              </a:ext>
            </a:extLst>
          </p:cNvPr>
          <p:cNvSpPr/>
          <p:nvPr/>
        </p:nvSpPr>
        <p:spPr>
          <a:xfrm>
            <a:off x="345024" y="2235428"/>
            <a:ext cx="342452" cy="1057672"/>
          </a:xfrm>
          <a:prstGeom prst="ellipse">
            <a:avLst/>
          </a:prstGeom>
          <a:noFill/>
          <a:ln>
            <a:solidFill>
              <a:srgbClr val="FF000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2" name="Triangle 11">
            <a:extLst>
              <a:ext uri="{FF2B5EF4-FFF2-40B4-BE49-F238E27FC236}">
                <a16:creationId xmlns:a16="http://schemas.microsoft.com/office/drawing/2014/main" id="{E79CB977-A5A9-5046-8D04-D67529B2394F}"/>
              </a:ext>
            </a:extLst>
          </p:cNvPr>
          <p:cNvSpPr/>
          <p:nvPr/>
        </p:nvSpPr>
        <p:spPr>
          <a:xfrm rot="10800000" flipH="1">
            <a:off x="590830" y="2731049"/>
            <a:ext cx="166168" cy="142751"/>
          </a:xfrm>
          <a:prstGeom prst="triangle">
            <a:avLst/>
          </a:prstGeom>
          <a:solidFill>
            <a:srgbClr val="FF0000"/>
          </a:solidFill>
          <a:ln>
            <a:solidFill>
              <a:srgbClr val="FF000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860267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212597-08D8-466C-AFDF-A8DB77B0B62A}"/>
              </a:ext>
            </a:extLst>
          </p:cNvPr>
          <p:cNvSpPr>
            <a:spLocks noGrp="1"/>
          </p:cNvSpPr>
          <p:nvPr>
            <p:ph type="title"/>
          </p:nvPr>
        </p:nvSpPr>
        <p:spPr/>
        <p:txBody>
          <a:bodyPr/>
          <a:lstStyle/>
          <a:p>
            <a:r>
              <a:rPr lang="en-US" dirty="0"/>
              <a:t>Testing within the software development lifecycle</a:t>
            </a:r>
          </a:p>
        </p:txBody>
      </p:sp>
      <p:sp>
        <p:nvSpPr>
          <p:cNvPr id="5" name="Title 1">
            <a:extLst>
              <a:ext uri="{FF2B5EF4-FFF2-40B4-BE49-F238E27FC236}">
                <a16:creationId xmlns:a16="http://schemas.microsoft.com/office/drawing/2014/main" id="{2410FEE4-3F87-4FD8-9487-44BB569C6CA3}"/>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a:t>Testing within the software development lifecycle</a:t>
            </a:r>
            <a:endParaRPr lang="en-US" dirty="0"/>
          </a:p>
        </p:txBody>
      </p:sp>
      <p:grpSp>
        <p:nvGrpSpPr>
          <p:cNvPr id="18" name="Group 17">
            <a:extLst>
              <a:ext uri="{FF2B5EF4-FFF2-40B4-BE49-F238E27FC236}">
                <a16:creationId xmlns:a16="http://schemas.microsoft.com/office/drawing/2014/main" id="{052D9562-18B8-4A91-9EA2-855AD92D5578}"/>
              </a:ext>
            </a:extLst>
          </p:cNvPr>
          <p:cNvGrpSpPr/>
          <p:nvPr/>
        </p:nvGrpSpPr>
        <p:grpSpPr>
          <a:xfrm>
            <a:off x="756465" y="868681"/>
            <a:ext cx="9455181" cy="5211764"/>
            <a:chOff x="756465" y="868681"/>
            <a:chExt cx="9455181" cy="5211764"/>
          </a:xfrm>
        </p:grpSpPr>
        <p:pic>
          <p:nvPicPr>
            <p:cNvPr id="6" name="Picture 5">
              <a:extLst>
                <a:ext uri="{FF2B5EF4-FFF2-40B4-BE49-F238E27FC236}">
                  <a16:creationId xmlns:a16="http://schemas.microsoft.com/office/drawing/2014/main" id="{0ED17D82-53CB-4E66-9A12-FC640ECD9C67}"/>
                </a:ext>
              </a:extLst>
            </p:cNvPr>
            <p:cNvPicPr>
              <a:picLocks noChangeAspect="1"/>
            </p:cNvPicPr>
            <p:nvPr/>
          </p:nvPicPr>
          <p:blipFill rotWithShape="1">
            <a:blip r:embed="rId3"/>
            <a:srcRect b="3388"/>
            <a:stretch/>
          </p:blipFill>
          <p:spPr>
            <a:xfrm>
              <a:off x="756465" y="868681"/>
              <a:ext cx="9455181" cy="5166360"/>
            </a:xfrm>
            <a:prstGeom prst="rect">
              <a:avLst/>
            </a:prstGeom>
          </p:spPr>
        </p:pic>
        <p:sp>
          <p:nvSpPr>
            <p:cNvPr id="17" name="Rectangle 16">
              <a:extLst>
                <a:ext uri="{FF2B5EF4-FFF2-40B4-BE49-F238E27FC236}">
                  <a16:creationId xmlns:a16="http://schemas.microsoft.com/office/drawing/2014/main" id="{E7A58FC9-6D82-4047-A2B6-4B9C64919640}"/>
                </a:ext>
              </a:extLst>
            </p:cNvPr>
            <p:cNvSpPr/>
            <p:nvPr/>
          </p:nvSpPr>
          <p:spPr>
            <a:xfrm>
              <a:off x="9102592" y="5810595"/>
              <a:ext cx="425025" cy="269850"/>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255272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p:txBody>
          <a:bodyPr/>
          <a:lstStyle/>
          <a:p>
            <a:r>
              <a:rPr lang="en-US" dirty="0"/>
              <a:t>Developing Tests</a:t>
            </a:r>
          </a:p>
        </p:txBody>
      </p:sp>
      <p:sp>
        <p:nvSpPr>
          <p:cNvPr id="3" name="Rounded Rectangle 2">
            <a:extLst>
              <a:ext uri="{FF2B5EF4-FFF2-40B4-BE49-F238E27FC236}">
                <a16:creationId xmlns:a16="http://schemas.microsoft.com/office/drawing/2014/main" id="{DC74BD74-D77A-B3A0-E636-1F86AC14DAC6}"/>
              </a:ext>
            </a:extLst>
          </p:cNvPr>
          <p:cNvSpPr/>
          <p:nvPr/>
        </p:nvSpPr>
        <p:spPr>
          <a:xfrm>
            <a:off x="510837" y="1441172"/>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verify correct behavior</a:t>
            </a:r>
          </a:p>
          <a:p>
            <a:pPr algn="ctr">
              <a:lnSpc>
                <a:spcPct val="90000"/>
              </a:lnSpc>
            </a:pPr>
            <a:endParaRPr lang="en-US" sz="2000" dirty="0">
              <a:solidFill>
                <a:schemeClr val="bg1"/>
              </a:solidFill>
            </a:endParaRPr>
          </a:p>
        </p:txBody>
      </p:sp>
      <p:sp>
        <p:nvSpPr>
          <p:cNvPr id="9" name="Rounded Rectangle 8">
            <a:extLst>
              <a:ext uri="{FF2B5EF4-FFF2-40B4-BE49-F238E27FC236}">
                <a16:creationId xmlns:a16="http://schemas.microsoft.com/office/drawing/2014/main" id="{1D295530-44B8-F049-1220-DD7166199FFC}"/>
              </a:ext>
            </a:extLst>
          </p:cNvPr>
          <p:cNvSpPr/>
          <p:nvPr/>
        </p:nvSpPr>
        <p:spPr>
          <a:xfrm>
            <a:off x="1189209" y="3262680"/>
            <a:ext cx="1308790" cy="117281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How ?</a:t>
            </a:r>
          </a:p>
        </p:txBody>
      </p:sp>
    </p:spTree>
    <p:extLst>
      <p:ext uri="{BB962C8B-B14F-4D97-AF65-F5344CB8AC3E}">
        <p14:creationId xmlns:p14="http://schemas.microsoft.com/office/powerpoint/2010/main" val="1019193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p:txBody>
          <a:bodyPr/>
          <a:lstStyle/>
          <a:p>
            <a:r>
              <a:rPr lang="en-US" dirty="0"/>
              <a:t>Developing Tests</a:t>
            </a:r>
          </a:p>
        </p:txBody>
      </p:sp>
      <p:sp>
        <p:nvSpPr>
          <p:cNvPr id="3" name="Rounded Rectangle 2">
            <a:extLst>
              <a:ext uri="{FF2B5EF4-FFF2-40B4-BE49-F238E27FC236}">
                <a16:creationId xmlns:a16="http://schemas.microsoft.com/office/drawing/2014/main" id="{DC74BD74-D77A-B3A0-E636-1F86AC14DAC6}"/>
              </a:ext>
            </a:extLst>
          </p:cNvPr>
          <p:cNvSpPr/>
          <p:nvPr/>
        </p:nvSpPr>
        <p:spPr>
          <a:xfrm>
            <a:off x="510837" y="1441172"/>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verify correct behavior</a:t>
            </a:r>
          </a:p>
          <a:p>
            <a:pPr algn="ctr">
              <a:lnSpc>
                <a:spcPct val="90000"/>
              </a:lnSpc>
            </a:pPr>
            <a:endParaRPr lang="en-US" sz="2000" dirty="0">
              <a:solidFill>
                <a:schemeClr val="bg1"/>
              </a:solidFill>
            </a:endParaRPr>
          </a:p>
        </p:txBody>
      </p:sp>
      <p:sp>
        <p:nvSpPr>
          <p:cNvPr id="5" name="Rounded Rectangle 4">
            <a:extLst>
              <a:ext uri="{FF2B5EF4-FFF2-40B4-BE49-F238E27FC236}">
                <a16:creationId xmlns:a16="http://schemas.microsoft.com/office/drawing/2014/main" id="{6907B775-1020-01DF-0BB7-47381C4B6BE4}"/>
              </a:ext>
            </a:extLst>
          </p:cNvPr>
          <p:cNvSpPr/>
          <p:nvPr/>
        </p:nvSpPr>
        <p:spPr>
          <a:xfrm>
            <a:off x="3076799" y="2796209"/>
            <a:ext cx="4780114" cy="1364974"/>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think of ways in which we can tell whether the code is doing what it is supposed to do  </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1189209" y="3262680"/>
            <a:ext cx="1308790" cy="117281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How ?</a:t>
            </a:r>
          </a:p>
        </p:txBody>
      </p:sp>
    </p:spTree>
    <p:extLst>
      <p:ext uri="{BB962C8B-B14F-4D97-AF65-F5344CB8AC3E}">
        <p14:creationId xmlns:p14="http://schemas.microsoft.com/office/powerpoint/2010/main" val="30682402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5.8|7|19.3|5.6|9|17.8|16.3|3.9|16.6|0.7"/>
</p:tagLst>
</file>

<file path=ppt/tags/tag10.xml><?xml version="1.0" encoding="utf-8"?>
<p:tagLst xmlns:a="http://schemas.openxmlformats.org/drawingml/2006/main" xmlns:r="http://schemas.openxmlformats.org/officeDocument/2006/relationships" xmlns:p="http://schemas.openxmlformats.org/presentationml/2006/main">
  <p:tag name="TIMING" val="|25.8|7|19.3|5.6|9|17.8|16.3|3.9|16.6|0.7"/>
</p:tagLst>
</file>

<file path=ppt/tags/tag2.xml><?xml version="1.0" encoding="utf-8"?>
<p:tagLst xmlns:a="http://schemas.openxmlformats.org/drawingml/2006/main" xmlns:r="http://schemas.openxmlformats.org/officeDocument/2006/relationships" xmlns:p="http://schemas.openxmlformats.org/presentationml/2006/main">
  <p:tag name="TIMING" val="|25.8|7|19.3|5.6|9|17.8|16.3|3.9|16.6|0.7"/>
</p:tagLst>
</file>

<file path=ppt/tags/tag3.xml><?xml version="1.0" encoding="utf-8"?>
<p:tagLst xmlns:a="http://schemas.openxmlformats.org/drawingml/2006/main" xmlns:r="http://schemas.openxmlformats.org/officeDocument/2006/relationships" xmlns:p="http://schemas.openxmlformats.org/presentationml/2006/main">
  <p:tag name="TIMING" val="|87.2|3.4|1.7|15|27"/>
</p:tagLst>
</file>

<file path=ppt/tags/tag4.xml><?xml version="1.0" encoding="utf-8"?>
<p:tagLst xmlns:a="http://schemas.openxmlformats.org/drawingml/2006/main" xmlns:r="http://schemas.openxmlformats.org/officeDocument/2006/relationships" xmlns:p="http://schemas.openxmlformats.org/presentationml/2006/main">
  <p:tag name="TIMING" val="|87.2|3.4|1.7|15|27"/>
</p:tagLst>
</file>

<file path=ppt/tags/tag5.xml><?xml version="1.0" encoding="utf-8"?>
<p:tagLst xmlns:a="http://schemas.openxmlformats.org/drawingml/2006/main" xmlns:r="http://schemas.openxmlformats.org/officeDocument/2006/relationships" xmlns:p="http://schemas.openxmlformats.org/presentationml/2006/main">
  <p:tag name="TIMING" val="|102|13.3"/>
</p:tagLst>
</file>

<file path=ppt/tags/tag6.xml><?xml version="1.0" encoding="utf-8"?>
<p:tagLst xmlns:a="http://schemas.openxmlformats.org/drawingml/2006/main" xmlns:r="http://schemas.openxmlformats.org/officeDocument/2006/relationships" xmlns:p="http://schemas.openxmlformats.org/presentationml/2006/main">
  <p:tag name="TIMING" val="|102|13.3"/>
</p:tagLst>
</file>

<file path=ppt/tags/tag7.xml><?xml version="1.0" encoding="utf-8"?>
<p:tagLst xmlns:a="http://schemas.openxmlformats.org/drawingml/2006/main" xmlns:r="http://schemas.openxmlformats.org/officeDocument/2006/relationships" xmlns:p="http://schemas.openxmlformats.org/presentationml/2006/main">
  <p:tag name="TIMING" val="|102|13.3"/>
</p:tagLst>
</file>

<file path=ppt/tags/tag8.xml><?xml version="1.0" encoding="utf-8"?>
<p:tagLst xmlns:a="http://schemas.openxmlformats.org/drawingml/2006/main" xmlns:r="http://schemas.openxmlformats.org/officeDocument/2006/relationships" xmlns:p="http://schemas.openxmlformats.org/presentationml/2006/main">
  <p:tag name="TIMING" val="|102|13.3"/>
</p:tagLst>
</file>

<file path=ppt/tags/tag9.xml><?xml version="1.0" encoding="utf-8"?>
<p:tagLst xmlns:a="http://schemas.openxmlformats.org/drawingml/2006/main" xmlns:r="http://schemas.openxmlformats.org/officeDocument/2006/relationships" xmlns:p="http://schemas.openxmlformats.org/presentationml/2006/main">
  <p:tag name="TIMING" val="|102|13.3"/>
</p:tagLst>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21744</TotalTime>
  <Words>4314</Words>
  <Application>Microsoft Office PowerPoint</Application>
  <PresentationFormat>Custom</PresentationFormat>
  <Paragraphs>382</Paragraphs>
  <Slides>33</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Arial Black</vt:lpstr>
      <vt:lpstr>Calibri</vt:lpstr>
      <vt:lpstr>Presentations (Wide Screen)</vt:lpstr>
      <vt:lpstr>Software Testing and Verification</vt:lpstr>
      <vt:lpstr>License, Citation and Acknowledgements</vt:lpstr>
      <vt:lpstr>Motivation – Testing Practices</vt:lpstr>
      <vt:lpstr>What about Verification and Validation?</vt:lpstr>
      <vt:lpstr>Testing within the software development lifecycle</vt:lpstr>
      <vt:lpstr>Steps for test driven development</vt:lpstr>
      <vt:lpstr>Testing within the software development lifecycle</vt:lpstr>
      <vt:lpstr>Developing Tests</vt:lpstr>
      <vt:lpstr>Developing Tests</vt:lpstr>
      <vt:lpstr>Developing Tests</vt:lpstr>
      <vt:lpstr>Developing Tests</vt:lpstr>
      <vt:lpstr>Developing Tests</vt:lpstr>
      <vt:lpstr>Developing Tests</vt:lpstr>
      <vt:lpstr>Developing Tests</vt:lpstr>
      <vt:lpstr>PowerPoint Presentation</vt:lpstr>
      <vt:lpstr>PowerPoint Presentation</vt:lpstr>
      <vt:lpstr>Example – Shock Hydrodynamics with Adaptive Mesh Refinement</vt:lpstr>
      <vt:lpstr>Example – Shock Hydrodynamics with Adaptive Mesh Refinement</vt:lpstr>
      <vt:lpstr>Step 1 – Equation of State</vt:lpstr>
      <vt:lpstr>Step 1 – Equation of State</vt:lpstr>
      <vt:lpstr>Step 2 – Mesh</vt:lpstr>
      <vt:lpstr>Step 2 – Mesh</vt:lpstr>
      <vt:lpstr>Step 3 – Hydrodynamics</vt:lpstr>
      <vt:lpstr>Step  4:  AMR</vt:lpstr>
      <vt:lpstr>Step  4:  AMR</vt:lpstr>
      <vt:lpstr>PowerPoint Presentation</vt:lpstr>
      <vt:lpstr>How to build your test suite?</vt:lpstr>
      <vt:lpstr>How to build your test suite?</vt:lpstr>
      <vt:lpstr>How do we determine what tests are needed?</vt:lpstr>
      <vt:lpstr>Building Test-suite</vt:lpstr>
      <vt:lpstr>Good Rules of Thumb</vt:lpstr>
      <vt:lpstr>Summary</vt:lpstr>
      <vt:lpstr>Resources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346</cp:revision>
  <cp:lastPrinted>2017-11-02T18:35:01Z</cp:lastPrinted>
  <dcterms:created xsi:type="dcterms:W3CDTF">2018-11-06T17:28:56Z</dcterms:created>
  <dcterms:modified xsi:type="dcterms:W3CDTF">2022-08-10T00:16:54Z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