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3"/>
  </p:notesMasterIdLst>
  <p:handoutMasterIdLst>
    <p:handoutMasterId r:id="rId34"/>
  </p:handoutMasterIdLst>
  <p:sldIdLst>
    <p:sldId id="318" r:id="rId5"/>
    <p:sldId id="320" r:id="rId6"/>
    <p:sldId id="615" r:id="rId7"/>
    <p:sldId id="669" r:id="rId8"/>
    <p:sldId id="670" r:id="rId9"/>
    <p:sldId id="618" r:id="rId10"/>
    <p:sldId id="640" r:id="rId11"/>
    <p:sldId id="641" r:id="rId12"/>
    <p:sldId id="603" r:id="rId13"/>
    <p:sldId id="604" r:id="rId14"/>
    <p:sldId id="607" r:id="rId15"/>
    <p:sldId id="608" r:id="rId16"/>
    <p:sldId id="601" r:id="rId17"/>
    <p:sldId id="642" r:id="rId18"/>
    <p:sldId id="638" r:id="rId19"/>
    <p:sldId id="660" r:id="rId20"/>
    <p:sldId id="661" r:id="rId21"/>
    <p:sldId id="662" r:id="rId22"/>
    <p:sldId id="626" r:id="rId23"/>
    <p:sldId id="664" r:id="rId24"/>
    <p:sldId id="548" r:id="rId25"/>
    <p:sldId id="627" r:id="rId26"/>
    <p:sldId id="635" r:id="rId27"/>
    <p:sldId id="666" r:id="rId28"/>
    <p:sldId id="667" r:id="rId29"/>
    <p:sldId id="671" r:id="rId30"/>
    <p:sldId id="672" r:id="rId31"/>
    <p:sldId id="631" r:id="rId3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6/15/2021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6/15/2021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13</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14</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21</a:t>
            </a:fld>
            <a:endParaRPr lang="en-US"/>
          </a:p>
        </p:txBody>
      </p:sp>
    </p:spTree>
    <p:extLst>
      <p:ext uri="{BB962C8B-B14F-4D97-AF65-F5344CB8AC3E}">
        <p14:creationId xmlns:p14="http://schemas.microsoft.com/office/powerpoint/2010/main" val="110582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3920999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179314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423656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 id="2147483953" r:id="rId9"/>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6084/m9.figshare.13283714.v1" TargetMode="External"/><Relationship Id="rId2" Type="http://schemas.openxmlformats.org/officeDocument/2006/relationships/hyperlink" Target="https://www.exascaleproject.org/" TargetMode="External"/><Relationship Id="rId1" Type="http://schemas.openxmlformats.org/officeDocument/2006/relationships/slideLayout" Target="../slideLayouts/slideLayout9.xml"/><Relationship Id="rId6" Type="http://schemas.openxmlformats.org/officeDocument/2006/relationships/hyperlink" Target="https://www.exascaleproject.org/event/kokkos-class-series" TargetMode="External"/><Relationship Id="rId5" Type="http://schemas.openxmlformats.org/officeDocument/2006/relationships/hyperlink" Target="https://bssw.io/blog_posts/performance-portability-and-the-exascale-computing-project" TargetMode="External"/><Relationship Id="rId4" Type="http://schemas.openxmlformats.org/officeDocument/2006/relationships/hyperlink" Target="https://figshare.com/articles/presentation/SC20_Tutorial_Better_Scientific_Software/12994376?file=2521934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800"/>
              </a:spcBef>
            </a:pPr>
            <a:r>
              <a:rPr lang="en-US" sz="2000" dirty="0"/>
              <a:t>Better Scientific Software Tutorial, ISC, June 2021</a:t>
            </a:r>
          </a:p>
          <a:p>
            <a:pPr>
              <a:spcBef>
                <a:spcPts val="2800"/>
              </a:spcBef>
            </a:pPr>
            <a:r>
              <a:rPr lang="en-US" sz="2000" dirty="0"/>
              <a:t>Contributors: Anshu Dubey (ANL), Mark C. Miller (LLNL)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9905742"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t>process_args</a:t>
            </a:r>
            <a:r>
              <a:rPr lang="en-US" dirty="0"/>
              <a:t>(int </a:t>
            </a:r>
            <a:r>
              <a:rPr lang="en-US" dirty="0" err="1"/>
              <a:t>argc</a:t>
            </a:r>
            <a:r>
              <a:rPr lang="en-US" dirty="0"/>
              <a:t>, char **</a:t>
            </a:r>
            <a:r>
              <a:rPr lang="en-US" dirty="0" err="1"/>
              <a:t>argv</a:t>
            </a:r>
            <a:r>
              <a:rPr lang="en-US" dirty="0"/>
              <a:t>)</a:t>
            </a:r>
          </a:p>
          <a:p>
            <a:r>
              <a:rPr lang="en-US" dirty="0"/>
              <a:t>static void </a:t>
            </a:r>
            <a:r>
              <a:rPr lang="en-US" b="1" dirty="0"/>
              <a:t>initialize</a:t>
            </a:r>
            <a:r>
              <a:rPr lang="en-US" dirty="0"/>
              <a:t>(void)</a:t>
            </a:r>
          </a:p>
          <a:p>
            <a:r>
              <a:rPr lang="en-US" dirty="0"/>
              <a:t>void </a:t>
            </a:r>
            <a:r>
              <a:rPr lang="en-US" b="1" dirty="0"/>
              <a:t>copy</a:t>
            </a:r>
            <a:r>
              <a:rPr lang="en-US" dirty="0"/>
              <a:t>(int n, double *</a:t>
            </a:r>
            <a:r>
              <a:rPr lang="en-US" dirty="0" err="1"/>
              <a:t>dst</a:t>
            </a:r>
            <a:r>
              <a:rPr lang="en-US" dirty="0"/>
              <a:t>, double const *</a:t>
            </a:r>
            <a:r>
              <a:rPr lang="en-US" dirty="0" err="1"/>
              <a:t>src</a:t>
            </a:r>
            <a:r>
              <a:rPr lang="en-US" dirty="0"/>
              <a:t>)</a:t>
            </a:r>
          </a:p>
          <a:p>
            <a:r>
              <a:rPr lang="en-US" dirty="0"/>
              <a:t>void </a:t>
            </a:r>
            <a:r>
              <a:rPr lang="en-US" b="1" dirty="0" err="1"/>
              <a:t>write_array</a:t>
            </a:r>
            <a:r>
              <a:rPr lang="en-US" dirty="0"/>
              <a:t>(int t, int n, double dx, double const *a)</a:t>
            </a:r>
          </a:p>
          <a:p>
            <a:r>
              <a:rPr lang="en-US" dirty="0"/>
              <a:t>void </a:t>
            </a:r>
            <a:r>
              <a:rPr lang="en-US" b="1"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a:t>
            </a:r>
            <a:r>
              <a:rPr lang="en-US" b="1" dirty="0"/>
              <a:t>l2_norm</a:t>
            </a:r>
            <a:r>
              <a:rPr lang="en-US" dirty="0"/>
              <a:t>(int n, double const *a, double const *b)</a:t>
            </a:r>
          </a:p>
          <a:p>
            <a:r>
              <a:rPr lang="en-US" dirty="0"/>
              <a:t>bool </a:t>
            </a:r>
            <a:r>
              <a:rPr lang="en-US" b="1"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a:t>
            </a:r>
            <a:r>
              <a:rPr lang="en-US" b="1" dirty="0"/>
              <a:t>update_solution_upwind15</a:t>
            </a:r>
            <a:r>
              <a:rPr lang="en-US" dirty="0"/>
              <a:t>(int n, double *</a:t>
            </a:r>
            <a:r>
              <a:rPr lang="en-US" dirty="0" err="1"/>
              <a:t>curr</a:t>
            </a:r>
            <a:r>
              <a:rPr lang="en-US" dirty="0"/>
              <a:t>, double const *last, double alpha, double dx, double dt, double bc_0, double bc_1)  </a:t>
            </a:r>
          </a:p>
          <a:p>
            <a:r>
              <a:rPr lang="en-US" dirty="0"/>
              <a:t>bool </a:t>
            </a:r>
            <a:r>
              <a:rPr lang="en-US" b="1" dirty="0" err="1"/>
              <a:t>update_solution_ftcs</a:t>
            </a:r>
            <a:r>
              <a:rPr lang="en-US" dirty="0"/>
              <a:t>( int n, double *uk1, double const *uk0, double alpha, double dx, double dt, double bc0, double bc1)</a:t>
            </a:r>
          </a:p>
          <a:p>
            <a:r>
              <a:rPr lang="en-US" dirty="0"/>
              <a:t>void </a:t>
            </a:r>
            <a:r>
              <a:rPr lang="en-US" b="1" dirty="0" err="1"/>
              <a:t>compute_exact_solution</a:t>
            </a:r>
            <a:r>
              <a:rPr lang="en-US" dirty="0"/>
              <a:t>(int n, double *a, double dx, char const *</a:t>
            </a:r>
            <a:r>
              <a:rPr lang="en-US" dirty="0" err="1"/>
              <a:t>ic</a:t>
            </a:r>
            <a:r>
              <a:rPr lang="en-US" dirty="0"/>
              <a:t>, double alpha, double t, double bc0, double bc1)</a:t>
            </a:r>
          </a:p>
          <a:p>
            <a:endParaRPr lang="en-US" dirty="0"/>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7126-81FC-1444-9834-43611E07A37A}"/>
              </a:ext>
            </a:extLst>
          </p:cNvPr>
          <p:cNvSpPr>
            <a:spLocks noGrp="1"/>
          </p:cNvSpPr>
          <p:nvPr>
            <p:ph type="title"/>
          </p:nvPr>
        </p:nvSpPr>
        <p:spPr/>
        <p:txBody>
          <a:bodyPr/>
          <a:lstStyle/>
          <a:p>
            <a:r>
              <a:rPr lang="en-US" dirty="0"/>
              <a:t>Example: Design for Extensibility from FLASH, Now Flash-X</a:t>
            </a:r>
          </a:p>
        </p:txBody>
      </p:sp>
      <p:sp>
        <p:nvSpPr>
          <p:cNvPr id="4" name="Content Placeholder 2">
            <a:extLst>
              <a:ext uri="{FF2B5EF4-FFF2-40B4-BE49-F238E27FC236}">
                <a16:creationId xmlns:a16="http://schemas.microsoft.com/office/drawing/2014/main" id="{DC5CF6C9-7CF5-7D4E-92FE-F18C0DC40EE9}"/>
              </a:ext>
            </a:extLst>
          </p:cNvPr>
          <p:cNvSpPr>
            <a:spLocks noGrp="1"/>
          </p:cNvSpPr>
          <p:nvPr>
            <p:ph idx="1"/>
          </p:nvPr>
        </p:nvSpPr>
        <p:spPr>
          <a:xfrm>
            <a:off x="607538" y="976587"/>
            <a:ext cx="4451479" cy="4525963"/>
          </a:xfrm>
        </p:spPr>
        <p:txBody>
          <a:bodyPr>
            <a:normAutofit fontScale="92500" lnSpcReduction="10000"/>
          </a:bodyPr>
          <a:lstStyle/>
          <a:p>
            <a:pPr marL="0" indent="0">
              <a:buNone/>
            </a:pPr>
            <a:r>
              <a:rPr lang="en-US" b="1" dirty="0"/>
              <a:t>Assumed that capabilities will be added for better models</a:t>
            </a:r>
          </a:p>
          <a:p>
            <a:r>
              <a:rPr lang="en-US" dirty="0"/>
              <a:t>Assembly from components</a:t>
            </a:r>
          </a:p>
          <a:p>
            <a:r>
              <a:rPr lang="en-US" dirty="0"/>
              <a:t>Decentralized maintenance of metadata</a:t>
            </a:r>
          </a:p>
          <a:p>
            <a:r>
              <a:rPr lang="en-US" dirty="0"/>
              <a:t>Python tool to parse and configure</a:t>
            </a:r>
          </a:p>
          <a:p>
            <a:r>
              <a:rPr lang="en-US" dirty="0"/>
              <a:t>OOP implemented through Unix directory structure and configuration tool</a:t>
            </a:r>
          </a:p>
          <a:p>
            <a:pPr marL="0" indent="0">
              <a:buNone/>
            </a:pPr>
            <a:r>
              <a:rPr lang="en-US" b="1" dirty="0">
                <a:solidFill>
                  <a:schemeClr val="accent1">
                    <a:lumMod val="50000"/>
                  </a:schemeClr>
                </a:solidFill>
              </a:rPr>
              <a:t>Key idea is distributed intelligence</a:t>
            </a:r>
          </a:p>
          <a:p>
            <a:endParaRPr lang="en-US" dirty="0"/>
          </a:p>
          <a:p>
            <a:pPr lvl="1"/>
            <a:endParaRPr lang="en-US" dirty="0"/>
          </a:p>
        </p:txBody>
      </p:sp>
      <p:pic>
        <p:nvPicPr>
          <p:cNvPr id="9" name="Content Placeholder 6">
            <a:extLst>
              <a:ext uri="{FF2B5EF4-FFF2-40B4-BE49-F238E27FC236}">
                <a16:creationId xmlns:a16="http://schemas.microsoft.com/office/drawing/2014/main" id="{27114A96-A620-864B-ADB7-F5A28373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81180" y="1034440"/>
            <a:ext cx="5857128" cy="4525963"/>
          </a:xfrm>
          <a:prstGeom prst="rect">
            <a:avLst/>
          </a:prstGeom>
          <a:noFill/>
          <a:ln w="9525">
            <a:noFill/>
            <a:miter lim="800000"/>
            <a:headEnd/>
            <a:tailEnd/>
          </a:ln>
        </p:spPr>
      </p:pic>
    </p:spTree>
    <p:extLst>
      <p:ext uri="{BB962C8B-B14F-4D97-AF65-F5344CB8AC3E}">
        <p14:creationId xmlns:p14="http://schemas.microsoft.com/office/powerpoint/2010/main" val="428275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Until Now</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323117" y="1018902"/>
            <a:ext cx="6128654" cy="4445723"/>
          </a:xfrm>
        </p:spPr>
        <p:txBody>
          <a:bodyPr/>
          <a:lstStyle/>
          <a:p>
            <a:pPr marL="457200" indent="-457200">
              <a:buFont typeface="Arial"/>
              <a:buChar char="•"/>
            </a:pPr>
            <a:r>
              <a:rPr lang="en-US" dirty="0">
                <a:solidFill>
                  <a:schemeClr val="tx1">
                    <a:lumMod val="95000"/>
                    <a:lumOff val="5000"/>
                  </a:schemeClr>
                </a:solidFill>
              </a:rPr>
              <a:t>Differentiate between slow changing and fast changing components of your code</a:t>
            </a:r>
          </a:p>
          <a:p>
            <a:pPr marL="457200" indent="-457200">
              <a:buFont typeface="Arial"/>
              <a:buChar char="•"/>
            </a:pPr>
            <a:r>
              <a:rPr lang="en-US" dirty="0">
                <a:solidFill>
                  <a:schemeClr val="tx1">
                    <a:lumMod val="95000"/>
                    <a:lumOff val="5000"/>
                  </a:schemeClr>
                </a:solidFill>
              </a:rPr>
              <a:t>Understand the requirements of your infrastructure</a:t>
            </a:r>
          </a:p>
          <a:p>
            <a:pPr marL="457200" indent="-457200">
              <a:buFont typeface="Arial"/>
              <a:buChar char="•"/>
            </a:pPr>
            <a:r>
              <a:rPr lang="en-US" dirty="0">
                <a:solidFill>
                  <a:schemeClr val="tx1">
                    <a:lumMod val="95000"/>
                    <a:lumOff val="5000"/>
                  </a:schemeClr>
                </a:solidFill>
              </a:rPr>
              <a:t>Implement separation of concerns</a:t>
            </a:r>
          </a:p>
          <a:p>
            <a:pPr marL="457200" indent="-457200">
              <a:buFont typeface="Arial"/>
              <a:buChar char="•"/>
            </a:pPr>
            <a:r>
              <a:rPr lang="en-US" dirty="0">
                <a:solidFill>
                  <a:schemeClr val="tx1">
                    <a:lumMod val="95000"/>
                    <a:lumOff val="5000"/>
                  </a:schemeClr>
                </a:solidFill>
              </a:rPr>
              <a:t>Design with portability, extensibility, reproducibility and maintainability in mind</a:t>
            </a:r>
          </a:p>
          <a:p>
            <a:pPr marL="457200" indent="-457200">
              <a:buFont typeface="Arial"/>
              <a:buChar char="•"/>
            </a:pPr>
            <a:r>
              <a:rPr lang="en-US" dirty="0">
                <a:solidFill>
                  <a:schemeClr val="tx1">
                    <a:lumMod val="95000"/>
                    <a:lumOff val="5000"/>
                  </a:schemeClr>
                </a:solidFill>
              </a:rPr>
              <a:t>Do not design with a specific programming model in mind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4" name="Group 3">
            <a:extLst>
              <a:ext uri="{FF2B5EF4-FFF2-40B4-BE49-F238E27FC236}">
                <a16:creationId xmlns:a16="http://schemas.microsoft.com/office/drawing/2014/main" id="{65E625F0-8661-B242-927D-3DEDAF6941EE}"/>
              </a:ext>
            </a:extLst>
          </p:cNvPr>
          <p:cNvGrpSpPr/>
          <p:nvPr/>
        </p:nvGrpSpPr>
        <p:grpSpPr>
          <a:xfrm>
            <a:off x="335160" y="1491574"/>
            <a:ext cx="4265142" cy="3524330"/>
            <a:chOff x="6979801" y="729343"/>
            <a:chExt cx="4265142" cy="3524330"/>
          </a:xfrm>
        </p:grpSpPr>
        <p:cxnSp>
          <p:nvCxnSpPr>
            <p:cNvPr id="5" name="Straight Arrow Connector 4">
              <a:extLst>
                <a:ext uri="{FF2B5EF4-FFF2-40B4-BE49-F238E27FC236}">
                  <a16:creationId xmlns:a16="http://schemas.microsoft.com/office/drawing/2014/main" id="{4E61B3CA-B8C4-954B-8756-750F2E89C672}"/>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A58D760F-A90B-6742-B17A-79B869E64504}"/>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672866B9-6699-E140-B31C-53F5E7E275F6}"/>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8" name="TextBox 7">
              <a:extLst>
                <a:ext uri="{FF2B5EF4-FFF2-40B4-BE49-F238E27FC236}">
                  <a16:creationId xmlns:a16="http://schemas.microsoft.com/office/drawing/2014/main" id="{49A56A22-BD95-E342-9C61-DFB9178284AC}"/>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9" name="Straight Connector 8">
              <a:extLst>
                <a:ext uri="{FF2B5EF4-FFF2-40B4-BE49-F238E27FC236}">
                  <a16:creationId xmlns:a16="http://schemas.microsoft.com/office/drawing/2014/main" id="{396C26C7-A086-F24C-BBFF-98C9F026522E}"/>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13AABA-3C16-5C4C-A7C2-06EB4FBE1227}"/>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11" name="TextBox 10">
              <a:extLst>
                <a:ext uri="{FF2B5EF4-FFF2-40B4-BE49-F238E27FC236}">
                  <a16:creationId xmlns:a16="http://schemas.microsoft.com/office/drawing/2014/main" id="{48DCBD00-14EF-864C-AA09-E3489673AF89}"/>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12" name="Left Arrow 11">
              <a:extLst>
                <a:ext uri="{FF2B5EF4-FFF2-40B4-BE49-F238E27FC236}">
                  <a16:creationId xmlns:a16="http://schemas.microsoft.com/office/drawing/2014/main" id="{3BF65A61-FD4B-2247-87EB-9F07444B126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02688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endParaRPr lang="en-US" dirty="0">
              <a:solidFill>
                <a:schemeClr val="tx1">
                  <a:lumMod val="95000"/>
                  <a:lumOff val="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61578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r>
              <a:rPr lang="en-US" dirty="0">
                <a:solidFill>
                  <a:schemeClr val="tx1">
                    <a:lumMod val="95000"/>
                    <a:lumOff val="5000"/>
                  </a:schemeClr>
                </a:solidFill>
              </a:rPr>
              <a:t>The answer is – not really</a:t>
            </a:r>
          </a:p>
          <a:p>
            <a:pPr marL="457200" indent="-457200">
              <a:buFont typeface="Arial"/>
              <a:buChar char="•"/>
            </a:pPr>
            <a:r>
              <a:rPr lang="en-US" dirty="0">
                <a:solidFill>
                  <a:schemeClr val="tx1">
                    <a:lumMod val="95000"/>
                    <a:lumOff val="5000"/>
                  </a:schemeClr>
                </a:solidFill>
              </a:rPr>
              <a:t>The details get more involved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27418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76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193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01F5-3EBB-A24C-B9C1-88FC9A0343CE}"/>
              </a:ext>
            </a:extLst>
          </p:cNvPr>
          <p:cNvSpPr>
            <a:spLocks noGrp="1"/>
          </p:cNvSpPr>
          <p:nvPr>
            <p:ph type="title"/>
          </p:nvPr>
        </p:nvSpPr>
        <p:spPr/>
        <p:txBody>
          <a:bodyPr/>
          <a:lstStyle/>
          <a:p>
            <a:r>
              <a:rPr lang="en-US" dirty="0"/>
              <a:t>Design Guidance For Performance Portability</a:t>
            </a:r>
          </a:p>
        </p:txBody>
      </p:sp>
      <p:sp>
        <p:nvSpPr>
          <p:cNvPr id="5" name="Rounded Rectangle 4">
            <a:extLst>
              <a:ext uri="{FF2B5EF4-FFF2-40B4-BE49-F238E27FC236}">
                <a16:creationId xmlns:a16="http://schemas.microsoft.com/office/drawing/2014/main" id="{32FC53BF-6864-E241-B547-9235F841A12B}"/>
              </a:ext>
            </a:extLst>
          </p:cNvPr>
          <p:cNvSpPr/>
          <p:nvPr/>
        </p:nvSpPr>
        <p:spPr>
          <a:xfrm>
            <a:off x="1045029" y="1325880"/>
            <a:ext cx="4724400" cy="764177"/>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Hierarchical parallelism </a:t>
            </a:r>
            <a:endParaRPr lang="en-US" sz="2000" dirty="0">
              <a:solidFill>
                <a:schemeClr val="bg1"/>
              </a:solidFill>
            </a:endParaRPr>
          </a:p>
        </p:txBody>
      </p:sp>
      <p:sp>
        <p:nvSpPr>
          <p:cNvPr id="6" name="Rounded Rectangle 5">
            <a:extLst>
              <a:ext uri="{FF2B5EF4-FFF2-40B4-BE49-F238E27FC236}">
                <a16:creationId xmlns:a16="http://schemas.microsoft.com/office/drawing/2014/main" id="{00E5D459-CE5E-9047-BE42-E6A89E51A605}"/>
              </a:ext>
            </a:extLst>
          </p:cNvPr>
          <p:cNvSpPr/>
          <p:nvPr/>
        </p:nvSpPr>
        <p:spPr>
          <a:xfrm>
            <a:off x="1045028" y="2248989"/>
            <a:ext cx="5442857" cy="764177"/>
          </a:xfrm>
          <a:prstGeom prst="roundRect">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towards several thousand threads </a:t>
            </a:r>
            <a:endParaRPr lang="en-US" sz="2000" dirty="0">
              <a:solidFill>
                <a:schemeClr val="bg1"/>
              </a:solidFill>
            </a:endParaRPr>
          </a:p>
        </p:txBody>
      </p:sp>
      <p:sp>
        <p:nvSpPr>
          <p:cNvPr id="7" name="Rounded Rectangle 6">
            <a:extLst>
              <a:ext uri="{FF2B5EF4-FFF2-40B4-BE49-F238E27FC236}">
                <a16:creationId xmlns:a16="http://schemas.microsoft.com/office/drawing/2014/main" id="{2453D542-757D-B546-8598-0CDA79D597B4}"/>
              </a:ext>
            </a:extLst>
          </p:cNvPr>
          <p:cNvSpPr/>
          <p:nvPr/>
        </p:nvSpPr>
        <p:spPr>
          <a:xfrm>
            <a:off x="1045028" y="3172098"/>
            <a:ext cx="6498772" cy="672737"/>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a hierarchical memory space</a:t>
            </a:r>
            <a:endParaRPr lang="en-US" sz="2000" dirty="0">
              <a:solidFill>
                <a:schemeClr val="bg1"/>
              </a:solidFill>
            </a:endParaRPr>
          </a:p>
        </p:txBody>
      </p:sp>
      <p:sp>
        <p:nvSpPr>
          <p:cNvPr id="8" name="Rounded Rectangle 7">
            <a:extLst>
              <a:ext uri="{FF2B5EF4-FFF2-40B4-BE49-F238E27FC236}">
                <a16:creationId xmlns:a16="http://schemas.microsoft.com/office/drawing/2014/main" id="{3371CA4A-1E6D-EB48-B597-42315E2CD31D}"/>
              </a:ext>
            </a:extLst>
          </p:cNvPr>
          <p:cNvSpPr/>
          <p:nvPr/>
        </p:nvSpPr>
        <p:spPr>
          <a:xfrm>
            <a:off x="1045026" y="4003767"/>
            <a:ext cx="7249887" cy="6727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FCE5CD"/>
                </a:solidFill>
                <a:latin typeface="Arial" panose="020B0604020202020204" pitchFamily="34" charset="0"/>
              </a:rPr>
              <a:t>Design patterns that count, allocate, and reuse memory</a:t>
            </a:r>
            <a:endParaRPr lang="en-US" sz="2000" dirty="0">
              <a:solidFill>
                <a:schemeClr val="bg1"/>
              </a:solidFill>
            </a:endParaRPr>
          </a:p>
        </p:txBody>
      </p:sp>
      <p:sp>
        <p:nvSpPr>
          <p:cNvPr id="9" name="Rounded Rectangle 8">
            <a:extLst>
              <a:ext uri="{FF2B5EF4-FFF2-40B4-BE49-F238E27FC236}">
                <a16:creationId xmlns:a16="http://schemas.microsoft.com/office/drawing/2014/main" id="{57F5960C-DA41-4247-9B78-8C62665E9210}"/>
              </a:ext>
            </a:extLst>
          </p:cNvPr>
          <p:cNvSpPr/>
          <p:nvPr/>
        </p:nvSpPr>
        <p:spPr>
          <a:xfrm>
            <a:off x="1043438" y="4859384"/>
            <a:ext cx="7739745" cy="672737"/>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spcBef>
                <a:spcPts val="0"/>
              </a:spcBef>
              <a:spcAft>
                <a:spcPts val="0"/>
              </a:spcAft>
            </a:pPr>
            <a:r>
              <a:rPr lang="en-US" sz="2000" dirty="0">
                <a:solidFill>
                  <a:srgbClr val="FCE5CD"/>
                </a:solidFill>
                <a:latin typeface="Arial" panose="020B0604020202020204" pitchFamily="34" charset="0"/>
              </a:rPr>
              <a:t>Avoid exposing/using non-portable vendor-specific options</a:t>
            </a:r>
            <a:endParaRPr lang="en-US" sz="2000" dirty="0"/>
          </a:p>
        </p:txBody>
      </p:sp>
    </p:spTree>
    <p:extLst>
      <p:ext uri="{BB962C8B-B14F-4D97-AF65-F5344CB8AC3E}">
        <p14:creationId xmlns:p14="http://schemas.microsoft.com/office/powerpoint/2010/main" val="38667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603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AD6954DC-20EF-D44D-BAB6-88B48AEFBAA7}"/>
              </a:ext>
            </a:extLst>
          </p:cNvPr>
          <p:cNvSpPr txBox="1">
            <a:spLocks/>
          </p:cNvSpPr>
          <p:nvPr/>
        </p:nvSpPr>
        <p:spPr>
          <a:xfrm>
            <a:off x="7585723" y="848111"/>
            <a:ext cx="4358747" cy="530555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b="1" dirty="0">
                <a:solidFill>
                  <a:schemeClr val="accent4">
                    <a:lumMod val="50000"/>
                  </a:schemeClr>
                </a:solidFill>
              </a:rPr>
              <a:t>How do abstraction layers work</a:t>
            </a:r>
          </a:p>
          <a:p>
            <a:pPr marL="342900" indent="-342900" algn="l">
              <a:buFont typeface="Wingdings" pitchFamily="2" charset="2"/>
              <a:buChar char="q"/>
            </a:pPr>
            <a:r>
              <a:rPr lang="en-US" sz="2200" dirty="0">
                <a:solidFill>
                  <a:schemeClr val="accent4">
                    <a:lumMod val="75000"/>
                  </a:schemeClr>
                </a:solidFill>
              </a:rPr>
              <a:t>Infer the structure of the code</a:t>
            </a:r>
          </a:p>
          <a:p>
            <a:pPr marL="342900" indent="-342900" algn="l">
              <a:buFont typeface="Wingdings" pitchFamily="2" charset="2"/>
              <a:buChar char="q"/>
            </a:pPr>
            <a:r>
              <a:rPr lang="en-US" sz="2200" dirty="0">
                <a:solidFill>
                  <a:schemeClr val="accent4">
                    <a:lumMod val="75000"/>
                  </a:schemeClr>
                </a:solidFill>
              </a:rPr>
              <a:t>Infer the map between algorithms and devices</a:t>
            </a:r>
          </a:p>
          <a:p>
            <a:pPr marL="342900" indent="-342900" algn="l">
              <a:buFont typeface="Wingdings" pitchFamily="2" charset="2"/>
              <a:buChar char="q"/>
            </a:pPr>
            <a:r>
              <a:rPr lang="en-US" sz="2200" dirty="0">
                <a:solidFill>
                  <a:schemeClr val="accent4">
                    <a:lumMod val="75000"/>
                  </a:schemeClr>
                </a:solidFill>
              </a:rPr>
              <a:t>Infer the data movements</a:t>
            </a:r>
          </a:p>
          <a:p>
            <a:pPr marL="342900" indent="-342900" algn="l">
              <a:buFont typeface="Wingdings" pitchFamily="2" charset="2"/>
              <a:buChar char="q"/>
            </a:pPr>
            <a:r>
              <a:rPr lang="en-US" sz="2200" dirty="0">
                <a:solidFill>
                  <a:schemeClr val="accent4">
                    <a:lumMod val="75000"/>
                  </a:schemeClr>
                </a:solidFill>
              </a:rPr>
              <a:t>Map computations to devices</a:t>
            </a:r>
          </a:p>
          <a:p>
            <a:pPr marL="342900" indent="-342900" algn="l">
              <a:buFont typeface="Wingdings" pitchFamily="2" charset="2"/>
              <a:buChar char="q"/>
            </a:pPr>
            <a:r>
              <a:rPr lang="en-US" sz="2200" dirty="0">
                <a:solidFill>
                  <a:schemeClr val="accent4">
                    <a:lumMod val="75000"/>
                  </a:schemeClr>
                </a:solidFill>
              </a:rPr>
              <a:t>These are specified either through constructs or pragmas </a:t>
            </a:r>
          </a:p>
          <a:p>
            <a:pPr algn="l"/>
            <a:r>
              <a:rPr lang="en-US" sz="2400" b="1" dirty="0">
                <a:solidFill>
                  <a:schemeClr val="accent4">
                    <a:lumMod val="50000"/>
                  </a:schemeClr>
                </a:solidFill>
              </a:rPr>
              <a:t>Performance depends upon how well the mapping is done.</a:t>
            </a:r>
          </a:p>
          <a:p>
            <a:pPr algn="l"/>
            <a:endParaRPr lang="en-US" dirty="0">
              <a:solidFill>
                <a:schemeClr val="accent4">
                  <a:lumMod val="50000"/>
                </a:schemeClr>
              </a:solidFill>
            </a:endParaRPr>
          </a:p>
        </p:txBody>
      </p:sp>
    </p:spTree>
    <p:extLst>
      <p:ext uri="{BB962C8B-B14F-4D97-AF65-F5344CB8AC3E}">
        <p14:creationId xmlns:p14="http://schemas.microsoft.com/office/powerpoint/2010/main" val="308442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3776958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5679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1656021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1264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r>
              <a:rPr lang="en-US" sz="2000" b="1" dirty="0">
                <a:solidFill>
                  <a:schemeClr val="tx1">
                    <a:lumMod val="95000"/>
                    <a:lumOff val="5000"/>
                  </a:schemeClr>
                </a:solidFill>
              </a:rPr>
              <a:t>that translates to investing in design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20909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66263F-BECE-6246-B855-97AA36521C1F}"/>
              </a:ext>
            </a:extLst>
          </p:cNvPr>
          <p:cNvSpPr>
            <a:spLocks noGrp="1"/>
          </p:cNvSpPr>
          <p:nvPr>
            <p:ph type="body" sz="quarter" idx="10"/>
          </p:nvPr>
        </p:nvSpPr>
        <p:spPr>
          <a:xfrm>
            <a:off x="0" y="0"/>
            <a:ext cx="11788726" cy="5984917"/>
          </a:xfrm>
        </p:spPr>
        <p:txBody>
          <a:bodyPr>
            <a:normAutofit lnSpcReduction="10000"/>
          </a:bodyPr>
          <a:lstStyle/>
          <a:p>
            <a:endParaRPr lang="en-US" dirty="0"/>
          </a:p>
          <a:p>
            <a:endParaRPr lang="en-US" dirty="0"/>
          </a:p>
          <a:p>
            <a:r>
              <a:rPr lang="en-US" dirty="0"/>
              <a:t>Final takeaways</a:t>
            </a:r>
          </a:p>
          <a:p>
            <a:pPr lvl="1">
              <a:buClr>
                <a:schemeClr val="bg1"/>
              </a:buClr>
              <a:buFont typeface="Wingdings" pitchFamily="2" charset="2"/>
              <a:buChar char="§"/>
            </a:pPr>
            <a:r>
              <a:rPr lang="en-US" dirty="0">
                <a:solidFill>
                  <a:schemeClr val="accent2">
                    <a:lumMod val="20000"/>
                    <a:lumOff val="80000"/>
                  </a:schemeClr>
                </a:solidFill>
              </a:rPr>
              <a:t>The key to both performance portability and longevity is careful software design</a:t>
            </a:r>
          </a:p>
          <a:p>
            <a:pPr lvl="1">
              <a:buClr>
                <a:schemeClr val="bg1"/>
              </a:buClr>
              <a:buFont typeface="Wingdings" pitchFamily="2" charset="2"/>
              <a:buChar char="§"/>
            </a:pPr>
            <a:r>
              <a:rPr lang="en-US" dirty="0">
                <a:solidFill>
                  <a:schemeClr val="accent2">
                    <a:lumMod val="20000"/>
                    <a:lumOff val="80000"/>
                  </a:schemeClr>
                </a:solidFill>
              </a:rPr>
              <a:t>Extensibility should be built into the design</a:t>
            </a:r>
          </a:p>
          <a:p>
            <a:pPr lvl="1">
              <a:buClr>
                <a:schemeClr val="bg1"/>
              </a:buClr>
              <a:buFont typeface="Wingdings" pitchFamily="2" charset="2"/>
              <a:buChar char="§"/>
            </a:pPr>
            <a:r>
              <a:rPr lang="en-US" dirty="0">
                <a:solidFill>
                  <a:schemeClr val="accent2">
                    <a:lumMod val="20000"/>
                    <a:lumOff val="80000"/>
                  </a:schemeClr>
                </a:solidFill>
              </a:rPr>
              <a:t>Design should be independent of any specific programming model</a:t>
            </a:r>
          </a:p>
          <a:p>
            <a:pPr lvl="1">
              <a:buClr>
                <a:schemeClr val="bg1"/>
              </a:buClr>
              <a:buFont typeface="Wingdings" pitchFamily="2" charset="2"/>
              <a:buChar char="§"/>
            </a:pPr>
            <a:r>
              <a:rPr lang="en-US" dirty="0">
                <a:solidFill>
                  <a:schemeClr val="accent2">
                    <a:lumMod val="20000"/>
                    <a:lumOff val="80000"/>
                  </a:schemeClr>
                </a:solidFill>
              </a:rPr>
              <a:t>Composability and flexibility help with performance portability</a:t>
            </a:r>
          </a:p>
          <a:p>
            <a:pPr lvl="1"/>
            <a:endParaRPr lang="en-US" dirty="0">
              <a:solidFill>
                <a:schemeClr val="accent2">
                  <a:lumMod val="20000"/>
                  <a:lumOff val="80000"/>
                </a:schemeClr>
              </a:solidFill>
            </a:endParaRPr>
          </a:p>
          <a:p>
            <a:r>
              <a:rPr lang="en-US" sz="2400" dirty="0"/>
              <a:t>Resources:</a:t>
            </a:r>
          </a:p>
          <a:p>
            <a:pPr marL="346075" lvl="1" indent="0">
              <a:buNone/>
            </a:pPr>
            <a:r>
              <a:rPr lang="en-US" sz="1800" b="0" u="sng" dirty="0">
                <a:solidFill>
                  <a:schemeClr val="accent2">
                    <a:lumMod val="20000"/>
                    <a:lumOff val="80000"/>
                  </a:schemeClr>
                </a:solidFill>
                <a:hlinkClick r:id="rId2" tooltip="https://www.exascaleproject.org/">
                  <a:extLst>
                    <a:ext uri="{A12FA001-AC4F-418D-AE19-62706E023703}">
                      <ahyp:hlinkClr xmlns:ahyp="http://schemas.microsoft.com/office/drawing/2018/hyperlinkcolor" val="tx"/>
                    </a:ext>
                  </a:extLst>
                </a:hlinkClick>
              </a:rPr>
              <a:t>https://www.exascaleproject.org/</a:t>
            </a:r>
            <a:endParaRPr lang="en-US" sz="1800" b="0" u="sng" dirty="0">
              <a:solidFill>
                <a:schemeClr val="accent2">
                  <a:lumMod val="20000"/>
                  <a:lumOff val="80000"/>
                </a:schemeClr>
              </a:solidFill>
            </a:endParaRPr>
          </a:p>
          <a:p>
            <a:pPr marL="346075" lvl="1" indent="0">
              <a:buNone/>
            </a:pPr>
            <a:r>
              <a:rPr lang="en-US" sz="1800" dirty="0">
                <a:solidFill>
                  <a:schemeClr val="accent2">
                    <a:lumMod val="20000"/>
                    <a:lumOff val="80000"/>
                  </a:schemeClr>
                </a:solidFill>
                <a:hlinkClick r:id="rId3">
                  <a:extLst>
                    <a:ext uri="{A12FA001-AC4F-418D-AE19-62706E023703}">
                      <ahyp:hlinkClr xmlns:ahyp="http://schemas.microsoft.com/office/drawing/2018/hyperlinkcolor" val="tx"/>
                    </a:ext>
                  </a:extLst>
                </a:hlinkClick>
              </a:rPr>
              <a:t>https://doi.org/10.6084/m9.figshare.13283714.v1</a:t>
            </a:r>
            <a:endParaRPr lang="en-US" sz="1800" dirty="0">
              <a:solidFill>
                <a:schemeClr val="accent2">
                  <a:lumMod val="20000"/>
                  <a:lumOff val="80000"/>
                </a:schemeClr>
              </a:solidFill>
            </a:endParaRPr>
          </a:p>
          <a:p>
            <a:pPr marL="346075" lvl="1" indent="0">
              <a:buNone/>
            </a:pPr>
            <a:r>
              <a:rPr lang="en-US" sz="1800" dirty="0">
                <a:solidFill>
                  <a:schemeClr val="accent2">
                    <a:lumMod val="20000"/>
                    <a:lumOff val="80000"/>
                  </a:schemeClr>
                </a:solidFill>
                <a:hlinkClick r:id="rId4">
                  <a:extLst>
                    <a:ext uri="{A12FA001-AC4F-418D-AE19-62706E023703}">
                      <ahyp:hlinkClr xmlns:ahyp="http://schemas.microsoft.com/office/drawing/2018/hyperlinkcolor" val="tx"/>
                    </a:ext>
                  </a:extLst>
                </a:hlinkClick>
              </a:rPr>
              <a:t>https://figshare.com/articles/presentation/SC20_Tutorial_Better_Scientific_Software/12994376?file=25219346</a:t>
            </a:r>
            <a:endParaRPr lang="en-US" sz="1800" dirty="0">
              <a:solidFill>
                <a:schemeClr val="accent2">
                  <a:lumMod val="20000"/>
                  <a:lumOff val="80000"/>
                </a:schemeClr>
              </a:solidFill>
            </a:endParaRPr>
          </a:p>
          <a:p>
            <a:pPr marL="346075" lvl="1" indent="0">
              <a:buNone/>
            </a:pPr>
            <a:r>
              <a:rPr lang="en-US" u="sng" dirty="0">
                <a:solidFill>
                  <a:schemeClr val="accent2">
                    <a:lumMod val="20000"/>
                    <a:lumOff val="80000"/>
                  </a:schemeClr>
                </a:solidFill>
                <a:hlinkClick r:id="rId5" tooltip="https://bssw.io/blog_posts/performance-portability-and-the-exascale-computing-project">
                  <a:extLst>
                    <a:ext uri="{A12FA001-AC4F-418D-AE19-62706E023703}">
                      <ahyp:hlinkClr xmlns:ahyp="http://schemas.microsoft.com/office/drawing/2018/hyperlinkcolor" val="tx"/>
                    </a:ext>
                  </a:extLst>
                </a:hlinkClick>
              </a:rPr>
              <a:t>https://bssw.io/blog_posts/performance-portability-and-the-exascale-computing-project</a:t>
            </a:r>
            <a:endParaRPr lang="en-US" u="sng" dirty="0">
              <a:solidFill>
                <a:schemeClr val="accent2">
                  <a:lumMod val="20000"/>
                  <a:lumOff val="80000"/>
                </a:schemeClr>
              </a:solidFill>
            </a:endParaRPr>
          </a:p>
          <a:p>
            <a:pPr marL="346075" lvl="1" indent="0">
              <a:buNone/>
            </a:pPr>
            <a:r>
              <a:rPr lang="en-US" u="sng" dirty="0">
                <a:solidFill>
                  <a:schemeClr val="accent2">
                    <a:lumMod val="20000"/>
                    <a:lumOff val="80000"/>
                  </a:schemeClr>
                </a:solidFill>
                <a:hlinkClick r:id="rId6" tooltip="https://www.exascaleproject.org/event/kokkos-class-series">
                  <a:extLst>
                    <a:ext uri="{A12FA001-AC4F-418D-AE19-62706E023703}">
                      <ahyp:hlinkClr xmlns:ahyp="http://schemas.microsoft.com/office/drawing/2018/hyperlinkcolor" val="tx"/>
                    </a:ext>
                  </a:extLst>
                </a:hlinkClick>
              </a:rPr>
              <a:t>https://www.exascaleproject.org/event/kokkos-class-series</a:t>
            </a:r>
            <a:endParaRPr lang="en-US" sz="2400" dirty="0">
              <a:solidFill>
                <a:schemeClr val="accent2">
                  <a:lumMod val="20000"/>
                  <a:lumOff val="80000"/>
                </a:schemeClr>
              </a:solidFill>
            </a:endParaRPr>
          </a:p>
          <a:p>
            <a:endParaRPr lang="en-US" dirty="0"/>
          </a:p>
        </p:txBody>
      </p:sp>
    </p:spTree>
    <p:extLst>
      <p:ext uri="{BB962C8B-B14F-4D97-AF65-F5344CB8AC3E}">
        <p14:creationId xmlns:p14="http://schemas.microsoft.com/office/powerpoint/2010/main" val="42251264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spTree>
    <p:extLst>
      <p:ext uri="{BB962C8B-B14F-4D97-AF65-F5344CB8AC3E}">
        <p14:creationId xmlns:p14="http://schemas.microsoft.com/office/powerpoint/2010/main" val="32662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19816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8" name="Content Placeholder 2">
            <a:extLst>
              <a:ext uri="{FF2B5EF4-FFF2-40B4-BE49-F238E27FC236}">
                <a16:creationId xmlns:a16="http://schemas.microsoft.com/office/drawing/2014/main" id="{3F571E98-505F-974E-9667-67BC4BE58687}"/>
              </a:ext>
            </a:extLst>
          </p:cNvPr>
          <p:cNvSpPr txBox="1">
            <a:spLocks/>
          </p:cNvSpPr>
          <p:nvPr/>
        </p:nvSpPr>
        <p:spPr>
          <a:xfrm>
            <a:off x="761119" y="12804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marL="342900" indent="-342900" algn="l">
              <a:buFont typeface="Wingdings" pitchFamily="2" charset="2"/>
              <a:buChar char="q"/>
            </a:pPr>
            <a:r>
              <a:rPr lang="en-US" dirty="0">
                <a:solidFill>
                  <a:schemeClr val="tx1"/>
                </a:solidFill>
              </a:rPr>
              <a:t>Many components may be under research</a:t>
            </a:r>
          </a:p>
          <a:p>
            <a:pPr marL="342900" indent="-342900" algn="l">
              <a:buFont typeface="Wingdings" pitchFamily="2" charset="2"/>
              <a:buChar char="q"/>
            </a:pPr>
            <a:r>
              <a:rPr lang="en-US" dirty="0">
                <a:solidFill>
                  <a:schemeClr val="tx1"/>
                </a:solidFill>
              </a:rPr>
              <a:t>Software continuously evolves</a:t>
            </a:r>
          </a:p>
          <a:p>
            <a:pPr marL="342900" indent="-342900" algn="l">
              <a:buFont typeface="Wingdings" pitchFamily="2" charset="2"/>
              <a:buChar char="q"/>
            </a:pPr>
            <a:r>
              <a:rPr lang="en-US" dirty="0">
                <a:solidFill>
                  <a:schemeClr val="tx1"/>
                </a:solidFill>
              </a:rPr>
              <a:t>All use cases are different and unique</a:t>
            </a:r>
          </a:p>
        </p:txBody>
      </p:sp>
    </p:spTree>
    <p:extLst>
      <p:ext uri="{BB962C8B-B14F-4D97-AF65-F5344CB8AC3E}">
        <p14:creationId xmlns:p14="http://schemas.microsoft.com/office/powerpoint/2010/main" val="316742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9457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17360-10A7-0045-840B-A8D093259F6B}"/>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General Design Principles for HPC Scientific Software</a:t>
            </a:r>
            <a:endParaRPr lang="en-US" dirty="0"/>
          </a:p>
        </p:txBody>
      </p:sp>
      <p:pic>
        <p:nvPicPr>
          <p:cNvPr id="6" name="Picture 5">
            <a:extLst>
              <a:ext uri="{FF2B5EF4-FFF2-40B4-BE49-F238E27FC236}">
                <a16:creationId xmlns:a16="http://schemas.microsoft.com/office/drawing/2014/main" id="{D49D518F-3807-474C-9016-81DDB60F5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21" y="1130663"/>
            <a:ext cx="8051800" cy="3708400"/>
          </a:xfrm>
          <a:prstGeom prst="rect">
            <a:avLst/>
          </a:prstGeom>
        </p:spPr>
      </p:pic>
      <p:sp>
        <p:nvSpPr>
          <p:cNvPr id="7" name="TextBox 6">
            <a:extLst>
              <a:ext uri="{FF2B5EF4-FFF2-40B4-BE49-F238E27FC236}">
                <a16:creationId xmlns:a16="http://schemas.microsoft.com/office/drawing/2014/main" id="{9DEF10B3-AEED-214E-BD93-57922F020595}"/>
              </a:ext>
            </a:extLst>
          </p:cNvPr>
          <p:cNvSpPr txBox="1"/>
          <p:nvPr/>
        </p:nvSpPr>
        <p:spPr>
          <a:xfrm>
            <a:off x="1658983" y="5064214"/>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Tree>
    <p:extLst>
      <p:ext uri="{BB962C8B-B14F-4D97-AF65-F5344CB8AC3E}">
        <p14:creationId xmlns:p14="http://schemas.microsoft.com/office/powerpoint/2010/main" val="176023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284462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2409</TotalTime>
  <Words>1941</Words>
  <Application>Microsoft Office PowerPoint</Application>
  <PresentationFormat>Custom</PresentationFormat>
  <Paragraphs>448</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PowerPoint Presentation</vt:lpstr>
      <vt:lpstr>PowerPoint Presentation</vt:lpstr>
      <vt:lpstr>General Design Principles for HPC Scientific Software</vt:lpstr>
      <vt:lpstr>PowerPoint Presentation</vt:lpstr>
      <vt:lpstr>A Design Model for Separation of Concerns</vt:lpstr>
      <vt:lpstr> The Running Example</vt:lpstr>
      <vt:lpstr>Problem Specification - Design Considerations</vt:lpstr>
      <vt:lpstr>Infrastructure API</vt:lpstr>
      <vt:lpstr>Numerics API</vt:lpstr>
      <vt:lpstr>Example: Architecting Multiphysics PDEs</vt:lpstr>
      <vt:lpstr>Example: Multiphysics PDEs for Distributed Memory Parallelism</vt:lpstr>
      <vt:lpstr>Example: Design for Extensibility from FLASH, Now Flash-X</vt:lpstr>
      <vt:lpstr>Takeaways Until Now</vt:lpstr>
      <vt:lpstr>A New Paradigm Because of Platform Heterogeneity</vt:lpstr>
      <vt:lpstr>A New Paradigm Because of Platform Heterogeneity</vt:lpstr>
      <vt:lpstr>A Design Model for Separation of Concerns</vt:lpstr>
      <vt:lpstr>Design Guidance For Performance Portability</vt:lpstr>
      <vt:lpstr>Features and Abstractions that must Come in</vt:lpstr>
      <vt:lpstr>Features and Abstractions that must Come in</vt:lpstr>
      <vt:lpstr>Underlying Ideas</vt:lpstr>
      <vt:lpstr>Underlying Ideas</vt:lpstr>
      <vt:lpstr>Underlying Ideas</vt:lpstr>
      <vt:lpstr>Underlying Ideas</vt:lpstr>
      <vt:lpstr>Underlying Ideas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201</cp:revision>
  <cp:lastPrinted>2017-11-02T18:35:01Z</cp:lastPrinted>
  <dcterms:created xsi:type="dcterms:W3CDTF">2018-11-06T17:28:56Z</dcterms:created>
  <dcterms:modified xsi:type="dcterms:W3CDTF">2021-06-16T00:49:22Z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