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3"/>
  </p:notesMasterIdLst>
  <p:handoutMasterIdLst>
    <p:handoutMasterId r:id="rId14"/>
  </p:handoutMasterIdLst>
  <p:sldIdLst>
    <p:sldId id="617" r:id="rId5"/>
    <p:sldId id="618" r:id="rId6"/>
    <p:sldId id="308" r:id="rId7"/>
    <p:sldId id="327" r:id="rId8"/>
    <p:sldId id="324" r:id="rId9"/>
    <p:sldId id="329" r:id="rId10"/>
    <p:sldId id="314" r:id="rId11"/>
    <p:sldId id="616" r:id="rId1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6/15/2021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6/15/2021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64252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292316" cy="1030930"/>
          </a:xfrm>
        </p:spPr>
        <p:txBody>
          <a:bodyPr/>
          <a:lstStyle/>
          <a:p>
            <a:pPr>
              <a:spcBef>
                <a:spcPts val="3200"/>
              </a:spcBef>
            </a:pPr>
            <a:r>
              <a:rPr lang="en-US" dirty="0"/>
              <a:t>Better Scientific Software tutorial</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2085962"/>
            <a:ext cx="8292317" cy="2855300"/>
          </a:xfrm>
        </p:spPr>
        <p:txBody>
          <a:bodyPr/>
          <a:lstStyle/>
          <a:p>
            <a:r>
              <a:rPr lang="en-US" dirty="0"/>
              <a:t>David E. Bernholdt, Anshu Dubey, Patricia A. Grubel, Rinku Gupta, David M. Rogers</a:t>
            </a:r>
          </a:p>
          <a:p>
            <a:r>
              <a:rPr lang="en-US" dirty="0"/>
              <a:t>2:00pm-6:00pm CEST 24 June </a:t>
            </a:r>
            <a:r>
              <a:rPr lang="en-US" u="sng" dirty="0"/>
              <a:t>and</a:t>
            </a:r>
            <a:r>
              <a:rPr lang="en-US" dirty="0"/>
              <a:t> 25 June 2021</a:t>
            </a:r>
          </a:p>
          <a:p>
            <a:r>
              <a:rPr lang="en-US" dirty="0"/>
              <a:t>(8:00am-12:00pm EDT)</a:t>
            </a:r>
          </a:p>
          <a:p>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David M. Rogers, Better Scientific Software tutorial, in ISC High Performance, online, 2021. DOI: </a:t>
            </a:r>
            <a:r>
              <a:rPr lang="en-US" sz="1600" b="1" dirty="0">
                <a:hlinkClick r:id="rId4"/>
              </a:rPr>
              <a:t>10.6084/m9.figshare.14642520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047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313616"/>
            <a:ext cx="11369809" cy="4047778"/>
          </a:xfrm>
        </p:spPr>
        <p:txBody>
          <a:bodyPr/>
          <a:lstStyle/>
          <a:p>
            <a:pPr>
              <a:spcBef>
                <a:spcPts val="1000"/>
              </a:spcBef>
            </a:pPr>
            <a:r>
              <a:rPr lang="en-US" dirty="0"/>
              <a:t>David Bernholdt, ORNL</a:t>
            </a:r>
          </a:p>
          <a:p>
            <a:pPr>
              <a:spcBef>
                <a:spcPts val="1000"/>
              </a:spcBef>
            </a:pPr>
            <a:r>
              <a:rPr lang="en-US" dirty="0"/>
              <a:t>Anshu Dubey, ANL</a:t>
            </a:r>
          </a:p>
          <a:p>
            <a:pPr>
              <a:spcBef>
                <a:spcPts val="1000"/>
              </a:spcBef>
            </a:pPr>
            <a:r>
              <a:rPr lang="en-US" dirty="0"/>
              <a:t>Patricia Grubel, LANL</a:t>
            </a:r>
          </a:p>
          <a:p>
            <a:pPr>
              <a:spcBef>
                <a:spcPts val="1000"/>
              </a:spcBef>
            </a:pPr>
            <a:r>
              <a:rPr lang="en-US" dirty="0"/>
              <a:t>Rinku Gupta, ANL</a:t>
            </a:r>
          </a:p>
          <a:p>
            <a:pPr>
              <a:spcBef>
                <a:spcPts val="1000"/>
              </a:spcBef>
            </a:pPr>
            <a:r>
              <a:rPr lang="en-US" dirty="0"/>
              <a:t>David Rogers, ORNL</a:t>
            </a:r>
          </a:p>
          <a:p>
            <a:pPr>
              <a:spcBef>
                <a:spcPts val="3200"/>
              </a:spcBef>
            </a:pPr>
            <a:r>
              <a:rPr lang="en-US" dirty="0"/>
              <a:t>Member of the IDEAS Productivity Project: </a:t>
            </a:r>
            <a:r>
              <a:rPr lang="en-US" dirty="0">
                <a:hlinkClick r:id="rId2"/>
              </a:rPr>
              <a:t>http://ideas-productivity.org</a:t>
            </a:r>
            <a:endParaRPr lang="en-US" dirty="0"/>
          </a:p>
          <a:p>
            <a:pPr>
              <a:spcBef>
                <a:spcPts val="800"/>
              </a:spcBef>
            </a:pPr>
            <a:r>
              <a:rPr lang="en-US" b="1" dirty="0"/>
              <a:t>Focus:  Increasing CSE software productivity, quality, and sustainability</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20" name="Group 19">
            <a:extLst>
              <a:ext uri="{FF2B5EF4-FFF2-40B4-BE49-F238E27FC236}">
                <a16:creationId xmlns:a16="http://schemas.microsoft.com/office/drawing/2014/main" id="{BF2033CB-35D0-459F-8C42-B56E36DA8EDB}"/>
              </a:ext>
            </a:extLst>
          </p:cNvPr>
          <p:cNvGrpSpPr/>
          <p:nvPr/>
        </p:nvGrpSpPr>
        <p:grpSpPr>
          <a:xfrm>
            <a:off x="7828318" y="1313616"/>
            <a:ext cx="1009507" cy="1851663"/>
            <a:chOff x="8066531" y="1374891"/>
            <a:chExt cx="1009507" cy="1851663"/>
          </a:xfrm>
        </p:grpSpPr>
        <p:pic>
          <p:nvPicPr>
            <p:cNvPr id="25" name="Picture 24">
              <a:extLst>
                <a:ext uri="{FF2B5EF4-FFF2-40B4-BE49-F238E27FC236}">
                  <a16:creationId xmlns:a16="http://schemas.microsoft.com/office/drawing/2014/main" id="{B0478DAB-6BBF-4BD8-8EE3-073A551F53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859" r="10127"/>
            <a:stretch/>
          </p:blipFill>
          <p:spPr>
            <a:xfrm>
              <a:off x="8088482" y="1374891"/>
              <a:ext cx="965606" cy="1207008"/>
            </a:xfrm>
            <a:prstGeom prst="rect">
              <a:avLst/>
            </a:prstGeom>
          </p:spPr>
        </p:pic>
        <p:sp>
          <p:nvSpPr>
            <p:cNvPr id="28" name="TextBox 27">
              <a:extLst>
                <a:ext uri="{FF2B5EF4-FFF2-40B4-BE49-F238E27FC236}">
                  <a16:creationId xmlns:a16="http://schemas.microsoft.com/office/drawing/2014/main" id="{D52C04AD-63F9-40C3-B199-0C00D8DC9666}"/>
                </a:ext>
              </a:extLst>
            </p:cNvPr>
            <p:cNvSpPr txBox="1"/>
            <p:nvPr/>
          </p:nvSpPr>
          <p:spPr>
            <a:xfrm>
              <a:off x="8066531" y="2543290"/>
              <a:ext cx="1009507" cy="683264"/>
            </a:xfrm>
            <a:prstGeom prst="rect">
              <a:avLst/>
            </a:prstGeom>
            <a:noFill/>
          </p:spPr>
          <p:txBody>
            <a:bodyPr wrap="none" lIns="118872" tIns="91440" rIns="118872" bIns="91440" rtlCol="0" anchor="ctr" anchorCtr="0">
              <a:spAutoFit/>
            </a:bodyPr>
            <a:lstStyle/>
            <a:p>
              <a:pPr algn="l">
                <a:lnSpc>
                  <a:spcPct val="90000"/>
                </a:lnSpc>
              </a:pPr>
              <a:r>
                <a:rPr lang="en-US" dirty="0"/>
                <a:t>Patricia</a:t>
              </a:r>
            </a:p>
            <a:p>
              <a:pPr algn="l">
                <a:lnSpc>
                  <a:spcPct val="90000"/>
                </a:lnSpc>
              </a:pPr>
              <a:r>
                <a:rPr lang="en-US" i="1" dirty="0"/>
                <a:t>she/her</a:t>
              </a:r>
            </a:p>
          </p:txBody>
        </p:sp>
      </p:grpSp>
      <p:grpSp>
        <p:nvGrpSpPr>
          <p:cNvPr id="29" name="Group 28">
            <a:extLst>
              <a:ext uri="{FF2B5EF4-FFF2-40B4-BE49-F238E27FC236}">
                <a16:creationId xmlns:a16="http://schemas.microsoft.com/office/drawing/2014/main" id="{AEA9B660-4676-44D8-A2B3-DB4056FB58AF}"/>
              </a:ext>
            </a:extLst>
          </p:cNvPr>
          <p:cNvGrpSpPr/>
          <p:nvPr/>
        </p:nvGrpSpPr>
        <p:grpSpPr>
          <a:xfrm>
            <a:off x="9279242" y="1313616"/>
            <a:ext cx="1009507" cy="1851663"/>
            <a:chOff x="9969639" y="348151"/>
            <a:chExt cx="1009507" cy="1851663"/>
          </a:xfrm>
        </p:grpSpPr>
        <p:pic>
          <p:nvPicPr>
            <p:cNvPr id="30" name="Picture 29">
              <a:extLst>
                <a:ext uri="{FF2B5EF4-FFF2-40B4-BE49-F238E27FC236}">
                  <a16:creationId xmlns:a16="http://schemas.microsoft.com/office/drawing/2014/main" id="{F75C7EBE-5CAD-4934-BD6F-F088C111E3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7683" y="348151"/>
              <a:ext cx="933420" cy="1207008"/>
            </a:xfrm>
            <a:prstGeom prst="rect">
              <a:avLst/>
            </a:prstGeom>
          </p:spPr>
        </p:pic>
        <p:sp>
          <p:nvSpPr>
            <p:cNvPr id="31" name="TextBox 30">
              <a:extLst>
                <a:ext uri="{FF2B5EF4-FFF2-40B4-BE49-F238E27FC236}">
                  <a16:creationId xmlns:a16="http://schemas.microsoft.com/office/drawing/2014/main" id="{2EE8A150-86D2-4EE0-9C2A-5FCD3E0CD887}"/>
                </a:ext>
              </a:extLst>
            </p:cNvPr>
            <p:cNvSpPr txBox="1"/>
            <p:nvPr/>
          </p:nvSpPr>
          <p:spPr>
            <a:xfrm>
              <a:off x="9969639" y="1516550"/>
              <a:ext cx="1009507" cy="683264"/>
            </a:xfrm>
            <a:prstGeom prst="rect">
              <a:avLst/>
            </a:prstGeom>
            <a:noFill/>
          </p:spPr>
          <p:txBody>
            <a:bodyPr wrap="none" lIns="118872" tIns="91440" rIns="118872" bIns="91440" rtlCol="0" anchor="ctr" anchorCtr="0">
              <a:spAutoFit/>
            </a:bodyPr>
            <a:lstStyle/>
            <a:p>
              <a:pPr algn="ctr">
                <a:lnSpc>
                  <a:spcPct val="90000"/>
                </a:lnSpc>
              </a:pPr>
              <a:r>
                <a:rPr lang="en-US" dirty="0"/>
                <a:t>Rinku</a:t>
              </a:r>
            </a:p>
            <a:p>
              <a:pPr algn="ctr">
                <a:lnSpc>
                  <a:spcPct val="90000"/>
                </a:lnSpc>
              </a:pPr>
              <a:r>
                <a:rPr lang="en-US" i="1" dirty="0"/>
                <a:t>she/her</a:t>
              </a:r>
            </a:p>
          </p:txBody>
        </p:sp>
      </p:grpSp>
      <p:grpSp>
        <p:nvGrpSpPr>
          <p:cNvPr id="32" name="Group 31">
            <a:extLst>
              <a:ext uri="{FF2B5EF4-FFF2-40B4-BE49-F238E27FC236}">
                <a16:creationId xmlns:a16="http://schemas.microsoft.com/office/drawing/2014/main" id="{21DEFD5F-ACBD-496E-948B-AEBCCACF7D33}"/>
              </a:ext>
            </a:extLst>
          </p:cNvPr>
          <p:cNvGrpSpPr/>
          <p:nvPr/>
        </p:nvGrpSpPr>
        <p:grpSpPr>
          <a:xfrm>
            <a:off x="4993555" y="1313616"/>
            <a:ext cx="997822" cy="1805497"/>
            <a:chOff x="5234821" y="1346049"/>
            <a:chExt cx="997822" cy="1805497"/>
          </a:xfrm>
        </p:grpSpPr>
        <p:pic>
          <p:nvPicPr>
            <p:cNvPr id="33" name="Picture 32">
              <a:extLst>
                <a:ext uri="{FF2B5EF4-FFF2-40B4-BE49-F238E27FC236}">
                  <a16:creationId xmlns:a16="http://schemas.microsoft.com/office/drawing/2014/main" id="{90F865BF-0338-49FD-8A89-FB49A5DFF6E2}"/>
                </a:ext>
              </a:extLst>
            </p:cNvPr>
            <p:cNvPicPr>
              <a:picLocks noChangeAspect="1"/>
            </p:cNvPicPr>
            <p:nvPr/>
          </p:nvPicPr>
          <p:blipFill rotWithShape="1">
            <a:blip r:embed="rId5"/>
            <a:srcRect l="13222" t="5312" r="18595" b="32928"/>
            <a:stretch/>
          </p:blipFill>
          <p:spPr>
            <a:xfrm>
              <a:off x="5234821" y="1346049"/>
              <a:ext cx="997822" cy="1205090"/>
            </a:xfrm>
            <a:prstGeom prst="rect">
              <a:avLst/>
            </a:prstGeom>
          </p:spPr>
        </p:pic>
        <p:sp>
          <p:nvSpPr>
            <p:cNvPr id="34" name="TextBox 33">
              <a:extLst>
                <a:ext uri="{FF2B5EF4-FFF2-40B4-BE49-F238E27FC236}">
                  <a16:creationId xmlns:a16="http://schemas.microsoft.com/office/drawing/2014/main" id="{E07100F6-F060-4B79-A7E4-0B0BAB7C1A8C}"/>
                </a:ext>
              </a:extLst>
            </p:cNvPr>
            <p:cNvSpPr txBox="1"/>
            <p:nvPr/>
          </p:nvSpPr>
          <p:spPr>
            <a:xfrm>
              <a:off x="5237443" y="2560615"/>
              <a:ext cx="992579" cy="590931"/>
            </a:xfrm>
            <a:prstGeom prst="rect">
              <a:avLst/>
            </a:prstGeom>
            <a:noFill/>
          </p:spPr>
          <p:txBody>
            <a:bodyPr wrap="none" rtlCol="0">
              <a:spAutoFit/>
            </a:bodyPr>
            <a:lstStyle/>
            <a:p>
              <a:pPr algn="ctr">
                <a:lnSpc>
                  <a:spcPct val="90000"/>
                </a:lnSpc>
              </a:pPr>
              <a:r>
                <a:rPr lang="en-US" dirty="0"/>
                <a:t>David B</a:t>
              </a:r>
            </a:p>
            <a:p>
              <a:pPr algn="ctr">
                <a:lnSpc>
                  <a:spcPct val="90000"/>
                </a:lnSpc>
              </a:pPr>
              <a:r>
                <a:rPr lang="en-US" i="1" dirty="0"/>
                <a:t>he/him</a:t>
              </a:r>
            </a:p>
          </p:txBody>
        </p:sp>
      </p:grpSp>
      <p:grpSp>
        <p:nvGrpSpPr>
          <p:cNvPr id="35" name="Group 34">
            <a:extLst>
              <a:ext uri="{FF2B5EF4-FFF2-40B4-BE49-F238E27FC236}">
                <a16:creationId xmlns:a16="http://schemas.microsoft.com/office/drawing/2014/main" id="{13A1D959-C750-4D05-84FF-09B31270817E}"/>
              </a:ext>
            </a:extLst>
          </p:cNvPr>
          <p:cNvGrpSpPr/>
          <p:nvPr/>
        </p:nvGrpSpPr>
        <p:grpSpPr>
          <a:xfrm>
            <a:off x="10730166" y="1313616"/>
            <a:ext cx="1005403" cy="1805497"/>
            <a:chOff x="10526802" y="1346049"/>
            <a:chExt cx="1005403" cy="1805497"/>
          </a:xfrm>
        </p:grpSpPr>
        <p:pic>
          <p:nvPicPr>
            <p:cNvPr id="36" name="Picture 35" descr="A person wearing glasses&#10;&#10;Description automatically generated with medium confidence">
              <a:extLst>
                <a:ext uri="{FF2B5EF4-FFF2-40B4-BE49-F238E27FC236}">
                  <a16:creationId xmlns:a16="http://schemas.microsoft.com/office/drawing/2014/main" id="{D39CBF16-EB8F-4491-8167-87BF1EE019C5}"/>
                </a:ext>
              </a:extLst>
            </p:cNvPr>
            <p:cNvPicPr>
              <a:picLocks noChangeAspect="1"/>
            </p:cNvPicPr>
            <p:nvPr/>
          </p:nvPicPr>
          <p:blipFill rotWithShape="1">
            <a:blip r:embed="rId6">
              <a:extLst>
                <a:ext uri="{28A0092B-C50C-407E-A947-70E740481C1C}">
                  <a14:useLocalDpi xmlns:a14="http://schemas.microsoft.com/office/drawing/2010/main" val="0"/>
                </a:ext>
              </a:extLst>
            </a:blip>
            <a:srcRect l="12970" r="9695"/>
            <a:stretch/>
          </p:blipFill>
          <p:spPr>
            <a:xfrm>
              <a:off x="10562794" y="1346049"/>
              <a:ext cx="933420" cy="1207008"/>
            </a:xfrm>
            <a:prstGeom prst="rect">
              <a:avLst/>
            </a:prstGeom>
          </p:spPr>
        </p:pic>
        <p:sp>
          <p:nvSpPr>
            <p:cNvPr id="37" name="TextBox 36">
              <a:extLst>
                <a:ext uri="{FF2B5EF4-FFF2-40B4-BE49-F238E27FC236}">
                  <a16:creationId xmlns:a16="http://schemas.microsoft.com/office/drawing/2014/main" id="{1DF5BE6C-6814-4D3A-8220-FC68E9558569}"/>
                </a:ext>
              </a:extLst>
            </p:cNvPr>
            <p:cNvSpPr txBox="1"/>
            <p:nvPr/>
          </p:nvSpPr>
          <p:spPr>
            <a:xfrm>
              <a:off x="10526802" y="2560615"/>
              <a:ext cx="1005403" cy="590931"/>
            </a:xfrm>
            <a:prstGeom prst="rect">
              <a:avLst/>
            </a:prstGeom>
            <a:noFill/>
          </p:spPr>
          <p:txBody>
            <a:bodyPr wrap="none" rtlCol="0">
              <a:spAutoFit/>
            </a:bodyPr>
            <a:lstStyle/>
            <a:p>
              <a:pPr algn="ctr">
                <a:lnSpc>
                  <a:spcPct val="90000"/>
                </a:lnSpc>
              </a:pPr>
              <a:r>
                <a:rPr lang="en-US" dirty="0"/>
                <a:t>David R</a:t>
              </a:r>
            </a:p>
            <a:p>
              <a:pPr algn="ctr">
                <a:lnSpc>
                  <a:spcPct val="90000"/>
                </a:lnSpc>
              </a:pPr>
              <a:r>
                <a:rPr lang="en-US" i="1" dirty="0"/>
                <a:t>he/him</a:t>
              </a:r>
            </a:p>
          </p:txBody>
        </p:sp>
      </p:grpSp>
      <p:grpSp>
        <p:nvGrpSpPr>
          <p:cNvPr id="38" name="Group 37">
            <a:extLst>
              <a:ext uri="{FF2B5EF4-FFF2-40B4-BE49-F238E27FC236}">
                <a16:creationId xmlns:a16="http://schemas.microsoft.com/office/drawing/2014/main" id="{96A37841-302F-439F-AD4A-BC6CBFC45875}"/>
              </a:ext>
            </a:extLst>
          </p:cNvPr>
          <p:cNvGrpSpPr/>
          <p:nvPr/>
        </p:nvGrpSpPr>
        <p:grpSpPr>
          <a:xfrm>
            <a:off x="6432794" y="1313616"/>
            <a:ext cx="954107" cy="1805497"/>
            <a:chOff x="6614147" y="1346049"/>
            <a:chExt cx="954107" cy="1805497"/>
          </a:xfrm>
        </p:grpSpPr>
        <p:sp>
          <p:nvSpPr>
            <p:cNvPr id="39" name="TextBox 38">
              <a:extLst>
                <a:ext uri="{FF2B5EF4-FFF2-40B4-BE49-F238E27FC236}">
                  <a16:creationId xmlns:a16="http://schemas.microsoft.com/office/drawing/2014/main" id="{91F59643-0E31-44F1-933A-708480356A41}"/>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40" name="Picture 39" descr="A person smiling for the camera&#10;&#10;Description automatically generated with low confidence">
              <a:extLst>
                <a:ext uri="{FF2B5EF4-FFF2-40B4-BE49-F238E27FC236}">
                  <a16:creationId xmlns:a16="http://schemas.microsoft.com/office/drawing/2014/main" id="{2C075EF2-F4FE-439A-833F-BF0C5FE074B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p:txBody>
          <a:bodyPr/>
          <a:lstStyle/>
          <a:p>
            <a:r>
              <a:rPr lang="en-US" dirty="0"/>
              <a:t>The IDEAS-ECP team works with the ECP community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12BA-8349-4F63-995A-190570787086}"/>
              </a:ext>
            </a:extLst>
          </p:cNvPr>
          <p:cNvSpPr>
            <a:spLocks noGrp="1"/>
          </p:cNvSpPr>
          <p:nvPr>
            <p:ph type="title"/>
          </p:nvPr>
        </p:nvSpPr>
        <p:spPr/>
        <p:txBody>
          <a:bodyPr/>
          <a:lstStyle/>
          <a:p>
            <a:r>
              <a:rPr lang="en-US" dirty="0"/>
              <a:t>Hands-On Activities</a:t>
            </a:r>
          </a:p>
        </p:txBody>
      </p:sp>
      <p:sp>
        <p:nvSpPr>
          <p:cNvPr id="3" name="Content Placeholder 2">
            <a:extLst>
              <a:ext uri="{FF2B5EF4-FFF2-40B4-BE49-F238E27FC236}">
                <a16:creationId xmlns:a16="http://schemas.microsoft.com/office/drawing/2014/main" id="{0F20C93A-8687-4A10-A3FB-77446A44FBAB}"/>
              </a:ext>
            </a:extLst>
          </p:cNvPr>
          <p:cNvSpPr>
            <a:spLocks noGrp="1"/>
          </p:cNvSpPr>
          <p:nvPr>
            <p:ph idx="1"/>
          </p:nvPr>
        </p:nvSpPr>
        <p:spPr>
          <a:xfrm>
            <a:off x="365761" y="1012149"/>
            <a:ext cx="6211614" cy="4047778"/>
          </a:xfrm>
        </p:spPr>
        <p:txBody>
          <a:bodyPr/>
          <a:lstStyle/>
          <a:p>
            <a:pPr marL="0" indent="0">
              <a:buNone/>
            </a:pPr>
            <a:r>
              <a:rPr lang="en-US" dirty="0"/>
              <a:t>We have created a simple example to give you some (optional) hands-on experience with some of the concepts in this tutorial</a:t>
            </a:r>
          </a:p>
          <a:p>
            <a:pPr>
              <a:spcBef>
                <a:spcPts val="800"/>
              </a:spcBef>
            </a:pPr>
            <a:r>
              <a:rPr lang="en-US" sz="2000" dirty="0"/>
              <a:t>You don’t need to understand the math/physics to do the exercises, or find them useful</a:t>
            </a:r>
          </a:p>
          <a:p>
            <a:pPr marL="0" indent="0">
              <a:spcBef>
                <a:spcPts val="3600"/>
              </a:spcBef>
              <a:buNone/>
            </a:pPr>
            <a:r>
              <a:rPr lang="en-US" dirty="0"/>
              <a:t>We have time in the agenda for the hands-on activities, but feel free to continue working on them outside of the tutorial.  We’ll give feedback on pull requests and issues filed (or email us, see next slide).</a:t>
            </a:r>
          </a:p>
          <a:p>
            <a:pPr marL="0" indent="0">
              <a:spcBef>
                <a:spcPts val="3600"/>
              </a:spcBef>
              <a:buNone/>
            </a:pPr>
            <a:r>
              <a:rPr lang="en-US" b="1" dirty="0"/>
              <a:t>Instructions on the tutorial web site: </a:t>
            </a:r>
            <a:r>
              <a:rPr lang="en-US" sz="2400" b="1" dirty="0">
                <a:hlinkClick r:id="rId2"/>
              </a:rPr>
              <a:t>https://bssw-tutorial.github.io/</a:t>
            </a:r>
            <a:br>
              <a:rPr lang="en-US" sz="2400" b="1" dirty="0"/>
            </a:br>
            <a:r>
              <a:rPr lang="en-US" sz="2400" dirty="0"/>
              <a:t>and click the link for today’s tutorial</a:t>
            </a:r>
            <a:endParaRPr lang="en-US" sz="2800" dirty="0"/>
          </a:p>
        </p:txBody>
      </p:sp>
      <p:pic>
        <p:nvPicPr>
          <p:cNvPr id="4" name="Picture 3">
            <a:extLst>
              <a:ext uri="{FF2B5EF4-FFF2-40B4-BE49-F238E27FC236}">
                <a16:creationId xmlns:a16="http://schemas.microsoft.com/office/drawing/2014/main" id="{B9D05DF5-DD70-4892-B1EC-CCD1C9DC6DD4}"/>
              </a:ext>
            </a:extLst>
          </p:cNvPr>
          <p:cNvPicPr>
            <a:picLocks noChangeAspect="1"/>
          </p:cNvPicPr>
          <p:nvPr/>
        </p:nvPicPr>
        <p:blipFill rotWithShape="1">
          <a:blip r:embed="rId3"/>
          <a:srcRect l="8639" t="17307" r="21360" b="13562"/>
          <a:stretch/>
        </p:blipFill>
        <p:spPr>
          <a:xfrm>
            <a:off x="6728716" y="1146154"/>
            <a:ext cx="5120640" cy="2863018"/>
          </a:xfrm>
          <a:prstGeom prst="rect">
            <a:avLst/>
          </a:prstGeom>
        </p:spPr>
      </p:pic>
    </p:spTree>
    <p:extLst>
      <p:ext uri="{BB962C8B-B14F-4D97-AF65-F5344CB8AC3E}">
        <p14:creationId xmlns:p14="http://schemas.microsoft.com/office/powerpoint/2010/main" val="2187668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1228229"/>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800"/>
              </a:spcBef>
            </a:pPr>
            <a:r>
              <a:rPr lang="en-US" dirty="0"/>
              <a:t>Please use chat to ask questions at any time</a:t>
            </a:r>
          </a:p>
          <a:p>
            <a:pPr lvl="1">
              <a:spcBef>
                <a:spcPts val="400"/>
              </a:spcBef>
            </a:pPr>
            <a:r>
              <a:rPr lang="en-US" dirty="0"/>
              <a:t>We will answer in in the chat or verbally</a:t>
            </a:r>
          </a:p>
          <a:p>
            <a:pPr lvl="1">
              <a:spcBef>
                <a:spcPts val="400"/>
              </a:spcBef>
            </a:pPr>
            <a:r>
              <a:rPr lang="en-US" dirty="0"/>
              <a:t>We will answer as many as we can</a:t>
            </a:r>
          </a:p>
          <a:p>
            <a:pPr lvl="2">
              <a:spcBef>
                <a:spcPts val="400"/>
              </a:spcBef>
            </a:pPr>
            <a:r>
              <a:rPr lang="en-US" dirty="0"/>
              <a:t>If we don’t get to your question, follow up with us afterwards</a:t>
            </a:r>
          </a:p>
          <a:p>
            <a:pPr>
              <a:spcBef>
                <a:spcPts val="1800"/>
              </a:spcBef>
            </a:pPr>
            <a:r>
              <a:rPr lang="en-US" dirty="0"/>
              <a:t>If you work on the hands-on activities, we’ll be glad to provide feedback</a:t>
            </a:r>
          </a:p>
          <a:p>
            <a:pPr lvl="1">
              <a:spcBef>
                <a:spcPts val="400"/>
              </a:spcBef>
            </a:pPr>
            <a:r>
              <a:rPr lang="en-US" dirty="0"/>
              <a:t>Submit a pull request and we’ll take a look</a:t>
            </a:r>
          </a:p>
          <a:p>
            <a:pPr>
              <a:spcBef>
                <a:spcPts val="18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p:txBody>
      </p:sp>
    </p:spTree>
    <p:extLst>
      <p:ext uri="{BB962C8B-B14F-4D97-AF65-F5344CB8AC3E}">
        <p14:creationId xmlns:p14="http://schemas.microsoft.com/office/powerpoint/2010/main" val="369538248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2411</TotalTime>
  <Words>1107</Words>
  <Application>Microsoft Office PowerPoint</Application>
  <PresentationFormat>Custom</PresentationFormat>
  <Paragraphs>100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Calibri</vt:lpstr>
      <vt:lpstr>Presentations (Wide Screen)</vt:lpstr>
      <vt:lpstr>Better Scientific Software tutorial</vt:lpstr>
      <vt:lpstr>License, Citation and Acknowledgements</vt:lpstr>
      <vt:lpstr>About Us</vt:lpstr>
      <vt:lpstr>The IDEAS-ECP team works with the ECP community to improve developer productivity and software sustainability as key aspects of increasing overall scientific productivity</vt:lpstr>
      <vt:lpstr>Building an Online Community</vt:lpstr>
      <vt:lpstr>Follow IDEAS and BSSw</vt:lpstr>
      <vt:lpstr>Hands-On Activities</vt:lpstr>
      <vt:lpstr>We Want to Interact with You!</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215</cp:revision>
  <cp:lastPrinted>2017-11-02T18:35:01Z</cp:lastPrinted>
  <dcterms:created xsi:type="dcterms:W3CDTF">2018-11-06T17:28:56Z</dcterms:created>
  <dcterms:modified xsi:type="dcterms:W3CDTF">2021-06-16T01:05:34Z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