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7"/>
  </p:notesMasterIdLst>
  <p:handoutMasterIdLst>
    <p:handoutMasterId r:id="rId28"/>
  </p:handoutMasterIdLst>
  <p:sldIdLst>
    <p:sldId id="318" r:id="rId5"/>
    <p:sldId id="1859"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 id="257" r:id="rId2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6/15/2021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6/15/2021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pPr>
              <a:spcBef>
                <a:spcPts val="2800"/>
              </a:spcBef>
            </a:pPr>
            <a:r>
              <a:rPr lang="en-US" sz="2000" dirty="0"/>
              <a:t>Better Scientific Software tutorial, ISC, June 2021</a:t>
            </a:r>
          </a:p>
          <a:p>
            <a:pPr>
              <a:spcBef>
                <a:spcPts val="2800"/>
              </a:spcBef>
            </a:pPr>
            <a:r>
              <a:rPr lang="en-US" sz="2000" dirty="0"/>
              <a:t>Contributors: David E. Bernholdt (ORNL), Anshu Dubey (ANL), Katherine M. Riley (ANL)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140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Project management</a:t>
            </a:r>
          </a:p>
          <a:p>
            <a:pPr lvl="1"/>
            <a:r>
              <a:rPr lang="en-US" dirty="0"/>
              <a:t>Collaboration around software development</a:t>
            </a:r>
          </a:p>
          <a:p>
            <a:pPr lvl="1"/>
            <a:r>
              <a:rPr lang="en-US" dirty="0"/>
              <a:t>Designing software for flexibility and extensibility</a:t>
            </a:r>
          </a:p>
          <a:p>
            <a:pPr lvl="1"/>
            <a:r>
              <a:rPr lang="en-US" dirty="0"/>
              <a:t>Testing strategies for complex software systems</a:t>
            </a:r>
          </a:p>
          <a:p>
            <a:pPr lvl="1"/>
            <a:r>
              <a:rPr lang="en-US" dirty="0"/>
              <a:t>Systematic refactoring of large, complex software systems</a:t>
            </a:r>
          </a:p>
          <a:p>
            <a:pPr lvl="1"/>
            <a:r>
              <a:rPr lang="en-US" dirty="0"/>
              <a:t>Continuous integration testing</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612843" y="1254760"/>
          <a:ext cx="10953344" cy="4348480"/>
        </p:xfrm>
        <a:graphic>
          <a:graphicData uri="http://schemas.openxmlformats.org/drawingml/2006/table">
            <a:tbl>
              <a:tblPr firstRow="1" bandRow="1">
                <a:tableStyleId>{5C22544A-7EE6-4342-B048-85BDC9FD1C3A}</a:tableStyleId>
              </a:tblPr>
              <a:tblGrid>
                <a:gridCol w="953310">
                  <a:extLst>
                    <a:ext uri="{9D8B030D-6E8A-4147-A177-3AD203B41FA5}">
                      <a16:colId xmlns:a16="http://schemas.microsoft.com/office/drawing/2014/main" val="339314737"/>
                    </a:ext>
                  </a:extLst>
                </a:gridCol>
                <a:gridCol w="4533090">
                  <a:extLst>
                    <a:ext uri="{9D8B030D-6E8A-4147-A177-3AD203B41FA5}">
                      <a16:colId xmlns:a16="http://schemas.microsoft.com/office/drawing/2014/main" val="1263998808"/>
                    </a:ext>
                  </a:extLst>
                </a:gridCol>
                <a:gridCol w="972766">
                  <a:extLst>
                    <a:ext uri="{9D8B030D-6E8A-4147-A177-3AD203B41FA5}">
                      <a16:colId xmlns:a16="http://schemas.microsoft.com/office/drawing/2014/main" val="1225970072"/>
                    </a:ext>
                  </a:extLst>
                </a:gridCol>
                <a:gridCol w="4494178">
                  <a:extLst>
                    <a:ext uri="{9D8B030D-6E8A-4147-A177-3AD203B41FA5}">
                      <a16:colId xmlns:a16="http://schemas.microsoft.com/office/drawing/2014/main" val="1430028846"/>
                    </a:ext>
                  </a:extLst>
                </a:gridCol>
              </a:tblGrid>
              <a:tr h="370840">
                <a:tc>
                  <a:txBody>
                    <a:bodyPr/>
                    <a:lstStyle/>
                    <a:p>
                      <a:pPr algn="r">
                        <a:lnSpc>
                          <a:spcPct val="100000"/>
                        </a:lnSpc>
                      </a:pPr>
                      <a:endParaRPr lang="en-US" sz="1800" dirty="0">
                        <a:latin typeface="+mn-lt"/>
                      </a:endParaRPr>
                    </a:p>
                  </a:txBody>
                  <a:tcPr/>
                </a:tc>
                <a:tc>
                  <a:txBody>
                    <a:bodyPr/>
                    <a:lstStyle/>
                    <a:p>
                      <a:pPr>
                        <a:lnSpc>
                          <a:spcPct val="100000"/>
                        </a:lnSpc>
                      </a:pPr>
                      <a:r>
                        <a:rPr lang="en-US" sz="1800" dirty="0">
                          <a:latin typeface="+mn-lt"/>
                        </a:rPr>
                        <a:t>THURSDAY</a:t>
                      </a:r>
                    </a:p>
                  </a:txBody>
                  <a:tcPr/>
                </a:tc>
                <a:tc>
                  <a:txBody>
                    <a:bodyPr/>
                    <a:lstStyle/>
                    <a:p>
                      <a:pPr algn="r">
                        <a:lnSpc>
                          <a:spcPct val="100000"/>
                        </a:lnSpc>
                      </a:pPr>
                      <a:endParaRPr lang="en-US" sz="1800" dirty="0">
                        <a:latin typeface="+mn-lt"/>
                      </a:endParaRPr>
                    </a:p>
                  </a:txBody>
                  <a:tcPr/>
                </a:tc>
                <a:tc>
                  <a:txBody>
                    <a:bodyPr/>
                    <a:lstStyle/>
                    <a:p>
                      <a:pPr>
                        <a:lnSpc>
                          <a:spcPct val="100000"/>
                        </a:lnSpc>
                      </a:pPr>
                      <a:r>
                        <a:rPr lang="en-US" sz="1800" dirty="0">
                          <a:latin typeface="+mn-lt"/>
                        </a:rPr>
                        <a:t>FRIDAY</a:t>
                      </a:r>
                    </a:p>
                  </a:txBody>
                  <a:tcPr/>
                </a:tc>
                <a:extLst>
                  <a:ext uri="{0D108BD9-81ED-4DB2-BD59-A6C34878D82A}">
                    <a16:rowId xmlns:a16="http://schemas.microsoft.com/office/drawing/2014/main" val="961807046"/>
                  </a:ext>
                </a:extLst>
              </a:tr>
              <a:tr h="370840">
                <a:tc>
                  <a:txBody>
                    <a:bodyPr/>
                    <a:lstStyle/>
                    <a:p>
                      <a:pPr algn="r">
                        <a:lnSpc>
                          <a:spcPct val="100000"/>
                        </a:lnSpc>
                      </a:pPr>
                      <a:r>
                        <a:rPr lang="en-US" sz="1800" dirty="0">
                          <a:solidFill>
                            <a:schemeClr val="bg1"/>
                          </a:solidFill>
                          <a:latin typeface="+mn-lt"/>
                        </a:rPr>
                        <a:t>Module</a:t>
                      </a:r>
                    </a:p>
                  </a:txBody>
                  <a:tcPr>
                    <a:solidFill>
                      <a:schemeClr val="accent1"/>
                    </a:solidFill>
                  </a:tcPr>
                </a:tc>
                <a:tc>
                  <a:txBody>
                    <a:bodyPr/>
                    <a:lstStyle/>
                    <a:p>
                      <a:pPr>
                        <a:lnSpc>
                          <a:spcPct val="100000"/>
                        </a:lnSpc>
                      </a:pPr>
                      <a:r>
                        <a:rPr lang="en-US" sz="1800" dirty="0">
                          <a:solidFill>
                            <a:schemeClr val="bg1"/>
                          </a:solidFill>
                          <a:latin typeface="+mn-lt"/>
                        </a:rPr>
                        <a:t>Topic</a:t>
                      </a:r>
                    </a:p>
                  </a:txBody>
                  <a:tcPr>
                    <a:solidFill>
                      <a:schemeClr val="accent1"/>
                    </a:solidFill>
                  </a:tcPr>
                </a:tc>
                <a:tc>
                  <a:txBody>
                    <a:bodyPr/>
                    <a:lstStyle/>
                    <a:p>
                      <a:pPr algn="r">
                        <a:lnSpc>
                          <a:spcPct val="100000"/>
                        </a:lnSpc>
                      </a:pPr>
                      <a:r>
                        <a:rPr lang="en-US" sz="1800" dirty="0">
                          <a:solidFill>
                            <a:schemeClr val="bg1"/>
                          </a:solidFill>
                          <a:latin typeface="+mn-lt"/>
                        </a:rPr>
                        <a:t>Module</a:t>
                      </a:r>
                    </a:p>
                  </a:txBody>
                  <a:tcPr>
                    <a:solidFill>
                      <a:schemeClr val="accent1"/>
                    </a:solidFill>
                  </a:tcPr>
                </a:tc>
                <a:tc>
                  <a:txBody>
                    <a:bodyPr/>
                    <a:lstStyle/>
                    <a:p>
                      <a:pPr>
                        <a:lnSpc>
                          <a:spcPct val="100000"/>
                        </a:lnSpc>
                      </a:pPr>
                      <a:r>
                        <a:rPr lang="en-US" sz="1800" dirty="0">
                          <a:solidFill>
                            <a:schemeClr val="bg1"/>
                          </a:solidFill>
                          <a:latin typeface="+mn-lt"/>
                        </a:rPr>
                        <a:t>Topic</a:t>
                      </a:r>
                    </a:p>
                  </a:txBody>
                  <a:tcPr>
                    <a:solidFill>
                      <a:schemeClr val="accent1"/>
                    </a:solidFill>
                  </a:tcPr>
                </a:tc>
                <a:extLst>
                  <a:ext uri="{0D108BD9-81ED-4DB2-BD59-A6C34878D82A}">
                    <a16:rowId xmlns:a16="http://schemas.microsoft.com/office/drawing/2014/main" val="3602420430"/>
                  </a:ext>
                </a:extLst>
              </a:tr>
              <a:tr h="370840">
                <a:tc>
                  <a:txBody>
                    <a:bodyPr/>
                    <a:lstStyle/>
                    <a:p>
                      <a:pPr algn="r">
                        <a:lnSpc>
                          <a:spcPct val="100000"/>
                        </a:lnSpc>
                      </a:pPr>
                      <a:r>
                        <a:rPr lang="en-US" sz="1800" dirty="0">
                          <a:latin typeface="+mn-lt"/>
                        </a:rPr>
                        <a:t>00</a:t>
                      </a:r>
                    </a:p>
                  </a:txBody>
                  <a:tcPr/>
                </a:tc>
                <a:tc>
                  <a:txBody>
                    <a:bodyPr/>
                    <a:lstStyle/>
                    <a:p>
                      <a:pPr>
                        <a:lnSpc>
                          <a:spcPct val="100000"/>
                        </a:lnSpc>
                      </a:pPr>
                      <a:r>
                        <a:rPr lang="en-US" sz="1800" b="0" i="0" u="none" strike="noStrike" kern="1200" dirty="0">
                          <a:solidFill>
                            <a:schemeClr val="dk1"/>
                          </a:solidFill>
                          <a:effectLst/>
                          <a:latin typeface="+mn-lt"/>
                          <a:ea typeface="+mn-ea"/>
                          <a:cs typeface="+mn-cs"/>
                        </a:rPr>
                        <a:t>Introduction</a:t>
                      </a:r>
                      <a:endParaRPr lang="en-US" sz="1800" dirty="0">
                        <a:latin typeface="+mn-lt"/>
                      </a:endParaRPr>
                    </a:p>
                  </a:txBody>
                  <a:tcPr/>
                </a:tc>
                <a:tc>
                  <a:txBody>
                    <a:bodyPr/>
                    <a:lstStyle/>
                    <a:p>
                      <a:pPr algn="r">
                        <a:lnSpc>
                          <a:spcPct val="100000"/>
                        </a:lnSpc>
                      </a:pPr>
                      <a:r>
                        <a:rPr lang="en-US" sz="1800" dirty="0">
                          <a:latin typeface="+mn-lt"/>
                        </a:rPr>
                        <a:t>07</a:t>
                      </a:r>
                    </a:p>
                  </a:txBody>
                  <a:tcPr/>
                </a:tc>
                <a:tc>
                  <a:txBody>
                    <a:bodyPr/>
                    <a:lstStyle/>
                    <a:p>
                      <a:pPr>
                        <a:lnSpc>
                          <a:spcPct val="100000"/>
                        </a:lnSpc>
                      </a:pPr>
                      <a:r>
                        <a:rPr lang="en-US" sz="1800" dirty="0">
                          <a:latin typeface="+mn-lt"/>
                        </a:rPr>
                        <a:t>Testing Introduction</a:t>
                      </a:r>
                    </a:p>
                  </a:txBody>
                  <a:tcPr/>
                </a:tc>
                <a:extLst>
                  <a:ext uri="{0D108BD9-81ED-4DB2-BD59-A6C34878D82A}">
                    <a16:rowId xmlns:a16="http://schemas.microsoft.com/office/drawing/2014/main" val="423647603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mn-lt"/>
                        </a:rPr>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Motivation and Overview</a:t>
                      </a:r>
                      <a:endParaRPr lang="en-US" sz="180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mn-lt"/>
                        </a:rPr>
                        <a:t>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Testing Walkthrough</a:t>
                      </a:r>
                    </a:p>
                  </a:txBody>
                  <a:tcPr/>
                </a:tc>
                <a:extLst>
                  <a:ext uri="{0D108BD9-81ED-4DB2-BD59-A6C34878D82A}">
                    <a16:rowId xmlns:a16="http://schemas.microsoft.com/office/drawing/2014/main" val="18592124"/>
                  </a:ext>
                </a:extLst>
              </a:tr>
              <a:tr h="370840">
                <a:tc>
                  <a:txBody>
                    <a:bodyPr/>
                    <a:lstStyle/>
                    <a:p>
                      <a:pPr algn="r">
                        <a:lnSpc>
                          <a:spcPct val="100000"/>
                        </a:lnSpc>
                      </a:pPr>
                      <a:r>
                        <a:rPr lang="en-US" sz="1800" i="0" dirty="0">
                          <a:solidFill>
                            <a:schemeClr val="tx1"/>
                          </a:solidFill>
                          <a:latin typeface="+mn-lt"/>
                        </a:rPr>
                        <a:t>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Agile Methodologies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Testing Complex Applications</a:t>
                      </a:r>
                    </a:p>
                  </a:txBody>
                  <a:tcPr/>
                </a:tc>
                <a:extLst>
                  <a:ext uri="{0D108BD9-81ED-4DB2-BD59-A6C34878D82A}">
                    <a16:rowId xmlns:a16="http://schemas.microsoft.com/office/drawing/2014/main" val="1922613886"/>
                  </a:ext>
                </a:extLst>
              </a:tr>
              <a:tr h="370840">
                <a:tc>
                  <a:txBody>
                    <a:bodyPr/>
                    <a:lstStyle/>
                    <a:p>
                      <a:pPr algn="r">
                        <a:lnSpc>
                          <a:spcPct val="100000"/>
                        </a:lnSpc>
                      </a:pPr>
                      <a:r>
                        <a:rPr lang="en-US" sz="1800" i="0" dirty="0">
                          <a:latin typeface="+mn-lt"/>
                        </a:rPr>
                        <a:t>03</a:t>
                      </a:r>
                    </a:p>
                  </a:txBody>
                  <a:tcPr/>
                </a:tc>
                <a:tc>
                  <a:txBody>
                    <a:bodyPr/>
                    <a:lstStyle/>
                    <a:p>
                      <a:pPr>
                        <a:lnSpc>
                          <a:spcPct val="100000"/>
                        </a:lnSpc>
                      </a:pPr>
                      <a:r>
                        <a:rPr lang="en-US" sz="1800" i="0" dirty="0">
                          <a:latin typeface="+mn-lt"/>
                        </a:rPr>
                        <a:t>Git Workflows</a:t>
                      </a:r>
                    </a:p>
                  </a:txBody>
                  <a:tcPr/>
                </a:tc>
                <a:tc>
                  <a:txBody>
                    <a:bodyPr/>
                    <a:lstStyle/>
                    <a:p>
                      <a:pPr algn="r">
                        <a:lnSpc>
                          <a:spcPct val="100000"/>
                        </a:lnSpc>
                      </a:pPr>
                      <a:r>
                        <a:rPr lang="en-US" sz="1800" i="0" dirty="0">
                          <a:latin typeface="+mn-lt"/>
                        </a:rPr>
                        <a:t>10</a:t>
                      </a:r>
                    </a:p>
                  </a:txBody>
                  <a:tcPr/>
                </a:tc>
                <a:tc>
                  <a:txBody>
                    <a:bodyPr/>
                    <a:lstStyle/>
                    <a:p>
                      <a:pPr>
                        <a:lnSpc>
                          <a:spcPct val="100000"/>
                        </a:lnSpc>
                      </a:pPr>
                      <a:r>
                        <a:rPr lang="en-US" sz="1800" i="0" dirty="0">
                          <a:latin typeface="+mn-lt"/>
                        </a:rPr>
                        <a:t>Continuous Integration</a:t>
                      </a:r>
                    </a:p>
                  </a:txBody>
                  <a:tcPr/>
                </a:tc>
                <a:extLst>
                  <a:ext uri="{0D108BD9-81ED-4DB2-BD59-A6C34878D82A}">
                    <a16:rowId xmlns:a16="http://schemas.microsoft.com/office/drawing/2014/main" val="387858574"/>
                  </a:ext>
                </a:extLst>
              </a:tr>
              <a:tr h="370840">
                <a:tc>
                  <a:txBody>
                    <a:bodyPr/>
                    <a:lstStyle/>
                    <a:p>
                      <a:pPr algn="r">
                        <a:lnSpc>
                          <a:spcPct val="100000"/>
                        </a:lnSpc>
                      </a:pPr>
                      <a:r>
                        <a:rPr lang="en-US" sz="1800" i="0" dirty="0">
                          <a:latin typeface="+mn-lt"/>
                        </a:rPr>
                        <a:t>04</a:t>
                      </a:r>
                    </a:p>
                  </a:txBody>
                  <a:tcPr/>
                </a:tc>
                <a:tc>
                  <a:txBody>
                    <a:bodyPr/>
                    <a:lstStyle/>
                    <a:p>
                      <a:pPr>
                        <a:lnSpc>
                          <a:spcPct val="100000"/>
                        </a:lnSpc>
                      </a:pPr>
                      <a:r>
                        <a:rPr lang="en-US" sz="1800" i="0" dirty="0">
                          <a:latin typeface="+mn-lt"/>
                        </a:rPr>
                        <a:t>Scientific Software Design</a:t>
                      </a:r>
                    </a:p>
                  </a:txBody>
                  <a:tcPr/>
                </a:tc>
                <a:tc>
                  <a:txBody>
                    <a:bodyPr/>
                    <a:lstStyle/>
                    <a:p>
                      <a:pPr algn="r">
                        <a:lnSpc>
                          <a:spcPct val="100000"/>
                        </a:lnSpc>
                      </a:pPr>
                      <a:endParaRPr lang="en-US" sz="1800" i="0" dirty="0">
                        <a:latin typeface="+mn-lt"/>
                      </a:endParaRPr>
                    </a:p>
                  </a:txBody>
                  <a:tcPr/>
                </a:tc>
                <a:tc>
                  <a:txBody>
                    <a:bodyPr/>
                    <a:lstStyle/>
                    <a:p>
                      <a:pPr>
                        <a:lnSpc>
                          <a:spcPct val="100000"/>
                        </a:lnSpc>
                      </a:pPr>
                      <a:r>
                        <a:rPr lang="en-US" sz="1800" i="0" dirty="0">
                          <a:latin typeface="+mn-lt"/>
                        </a:rPr>
                        <a:t>Hands-On Activities</a:t>
                      </a:r>
                    </a:p>
                  </a:txBody>
                  <a:tcPr/>
                </a:tc>
                <a:extLst>
                  <a:ext uri="{0D108BD9-81ED-4DB2-BD59-A6C34878D82A}">
                    <a16:rowId xmlns:a16="http://schemas.microsoft.com/office/drawing/2014/main" val="1746784610"/>
                  </a:ext>
                </a:extLst>
              </a:tr>
              <a:tr h="370840">
                <a:tc>
                  <a:txBody>
                    <a:bodyPr/>
                    <a:lstStyle/>
                    <a:p>
                      <a:pPr algn="r">
                        <a:lnSpc>
                          <a:spcPct val="100000"/>
                        </a:lnSpc>
                      </a:pPr>
                      <a:endParaRPr lang="en-US" sz="1800" i="0" dirty="0">
                        <a:latin typeface="+mn-lt"/>
                      </a:endParaRPr>
                    </a:p>
                  </a:txBody>
                  <a:tcPr/>
                </a:tc>
                <a:tc>
                  <a:txBody>
                    <a:bodyPr/>
                    <a:lstStyle/>
                    <a:p>
                      <a:pPr>
                        <a:lnSpc>
                          <a:spcPct val="100000"/>
                        </a:lnSpc>
                      </a:pPr>
                      <a:r>
                        <a:rPr lang="en-US" sz="1800" i="1" dirty="0">
                          <a:latin typeface="+mn-lt"/>
                        </a:rPr>
                        <a:t>Break</a:t>
                      </a:r>
                    </a:p>
                  </a:txBody>
                  <a:tcPr/>
                </a:tc>
                <a:tc>
                  <a:txBody>
                    <a:bodyPr/>
                    <a:lstStyle/>
                    <a:p>
                      <a:pPr algn="r">
                        <a:lnSpc>
                          <a:spcPct val="100000"/>
                        </a:lnSpc>
                      </a:pPr>
                      <a:endParaRPr lang="en-US" sz="1800" i="0" dirty="0">
                        <a:latin typeface="+mn-lt"/>
                      </a:endParaRPr>
                    </a:p>
                  </a:txBody>
                  <a:tcPr/>
                </a:tc>
                <a:tc>
                  <a:txBody>
                    <a:bodyPr/>
                    <a:lstStyle/>
                    <a:p>
                      <a:pPr>
                        <a:lnSpc>
                          <a:spcPct val="100000"/>
                        </a:lnSpc>
                      </a:pPr>
                      <a:r>
                        <a:rPr lang="en-US" sz="1800" i="1" dirty="0">
                          <a:latin typeface="+mn-lt"/>
                        </a:rPr>
                        <a:t>Break</a:t>
                      </a:r>
                    </a:p>
                  </a:txBody>
                  <a:tcPr/>
                </a:tc>
                <a:extLst>
                  <a:ext uri="{0D108BD9-81ED-4DB2-BD59-A6C34878D82A}">
                    <a16:rowId xmlns:a16="http://schemas.microsoft.com/office/drawing/2014/main" val="127038030"/>
                  </a:ext>
                </a:extLst>
              </a:tr>
              <a:tr h="370840">
                <a:tc>
                  <a:txBody>
                    <a:bodyPr/>
                    <a:lstStyle/>
                    <a:p>
                      <a:pPr algn="r">
                        <a:lnSpc>
                          <a:spcPct val="100000"/>
                        </a:lnSpc>
                      </a:pPr>
                      <a:r>
                        <a:rPr lang="en-US" sz="1800" i="0" dirty="0">
                          <a:latin typeface="+mn-lt"/>
                        </a:rPr>
                        <a:t>05</a:t>
                      </a:r>
                    </a:p>
                  </a:txBody>
                  <a:tcPr/>
                </a:tc>
                <a:tc>
                  <a:txBody>
                    <a:bodyPr/>
                    <a:lstStyle/>
                    <a:p>
                      <a:pPr>
                        <a:lnSpc>
                          <a:spcPct val="100000"/>
                        </a:lnSpc>
                      </a:pPr>
                      <a:r>
                        <a:rPr lang="en-US" sz="1800" i="0" dirty="0">
                          <a:latin typeface="+mn-lt"/>
                        </a:rPr>
                        <a:t>Improving Reproducibility Through Better Software Practices</a:t>
                      </a:r>
                    </a:p>
                  </a:txBody>
                  <a:tcPr/>
                </a:tc>
                <a:tc>
                  <a:txBody>
                    <a:bodyPr/>
                    <a:lstStyle/>
                    <a:p>
                      <a:pPr algn="r">
                        <a:lnSpc>
                          <a:spcPct val="100000"/>
                        </a:lnSpc>
                      </a:pPr>
                      <a:r>
                        <a:rPr lang="en-US" sz="1800" i="0" dirty="0">
                          <a:latin typeface="+mn-lt"/>
                        </a:rPr>
                        <a:t>11</a:t>
                      </a:r>
                    </a:p>
                  </a:txBody>
                  <a:tcPr/>
                </a:tc>
                <a:tc>
                  <a:txBody>
                    <a:bodyPr/>
                    <a:lstStyle/>
                    <a:p>
                      <a:pPr>
                        <a:lnSpc>
                          <a:spcPct val="100000"/>
                        </a:lnSpc>
                      </a:pPr>
                      <a:r>
                        <a:rPr lang="en-US" sz="1800" i="0" dirty="0">
                          <a:latin typeface="+mn-lt"/>
                        </a:rPr>
                        <a:t>Refactoring Scientific Software</a:t>
                      </a:r>
                    </a:p>
                  </a:txBody>
                  <a:tcPr/>
                </a:tc>
                <a:extLst>
                  <a:ext uri="{0D108BD9-81ED-4DB2-BD59-A6C34878D82A}">
                    <a16:rowId xmlns:a16="http://schemas.microsoft.com/office/drawing/2014/main" val="1883883108"/>
                  </a:ext>
                </a:extLst>
              </a:tr>
              <a:tr h="370840">
                <a:tc>
                  <a:txBody>
                    <a:bodyPr/>
                    <a:lstStyle/>
                    <a:p>
                      <a:pPr algn="r">
                        <a:lnSpc>
                          <a:spcPct val="100000"/>
                        </a:lnSpc>
                      </a:pPr>
                      <a:r>
                        <a:rPr lang="en-US" sz="1800" i="0" dirty="0">
                          <a:latin typeface="+mn-lt"/>
                        </a:rPr>
                        <a:t>06</a:t>
                      </a:r>
                    </a:p>
                  </a:txBody>
                  <a:tcPr/>
                </a:tc>
                <a:tc>
                  <a:txBody>
                    <a:bodyPr/>
                    <a:lstStyle/>
                    <a:p>
                      <a:pPr>
                        <a:lnSpc>
                          <a:spcPct val="100000"/>
                        </a:lnSpc>
                      </a:pPr>
                      <a:r>
                        <a:rPr lang="en-US" sz="1800" i="0" dirty="0">
                          <a:latin typeface="+mn-lt"/>
                        </a:rPr>
                        <a:t>Agile Methodologies Redux</a:t>
                      </a:r>
                    </a:p>
                  </a:txBody>
                  <a:tcPr/>
                </a:tc>
                <a:tc>
                  <a:txBody>
                    <a:bodyPr/>
                    <a:lstStyle/>
                    <a:p>
                      <a:pPr algn="r">
                        <a:lnSpc>
                          <a:spcPct val="100000"/>
                        </a:lnSpc>
                      </a:pPr>
                      <a:r>
                        <a:rPr lang="en-US" sz="1800" i="0" dirty="0">
                          <a:latin typeface="+mn-lt"/>
                        </a:rPr>
                        <a:t>12</a:t>
                      </a:r>
                    </a:p>
                  </a:txBody>
                  <a:tcPr/>
                </a:tc>
                <a:tc>
                  <a:txBody>
                    <a:bodyPr/>
                    <a:lstStyle/>
                    <a:p>
                      <a:pPr>
                        <a:lnSpc>
                          <a:spcPct val="100000"/>
                        </a:lnSpc>
                      </a:pPr>
                      <a:r>
                        <a:rPr lang="en-US" sz="1800" i="0" dirty="0">
                          <a:latin typeface="+mn-lt"/>
                        </a:rPr>
                        <a:t>Summary</a:t>
                      </a:r>
                    </a:p>
                  </a:txBody>
                  <a:tcPr/>
                </a:tc>
                <a:extLst>
                  <a:ext uri="{0D108BD9-81ED-4DB2-BD59-A6C34878D82A}">
                    <a16:rowId xmlns:a16="http://schemas.microsoft.com/office/drawing/2014/main" val="790958986"/>
                  </a:ext>
                </a:extLst>
              </a:tr>
              <a:tr h="370840">
                <a:tc>
                  <a:txBody>
                    <a:bodyPr/>
                    <a:lstStyle/>
                    <a:p>
                      <a:pPr algn="r">
                        <a:lnSpc>
                          <a:spcPct val="100000"/>
                        </a:lnSpc>
                      </a:pPr>
                      <a:endParaRPr lang="en-US" sz="1800" i="0" dirty="0">
                        <a:latin typeface="+mn-lt"/>
                      </a:endParaRPr>
                    </a:p>
                  </a:txBody>
                  <a:tcPr/>
                </a:tc>
                <a:tc>
                  <a:txBody>
                    <a:bodyPr/>
                    <a:lstStyle/>
                    <a:p>
                      <a:pPr>
                        <a:lnSpc>
                          <a:spcPct val="100000"/>
                        </a:lnSpc>
                      </a:pPr>
                      <a:r>
                        <a:rPr lang="en-US" sz="1800" i="0" dirty="0">
                          <a:latin typeface="+mn-lt"/>
                        </a:rPr>
                        <a:t>Hands-On Activities</a:t>
                      </a:r>
                    </a:p>
                  </a:txBody>
                  <a:tcPr/>
                </a:tc>
                <a:tc>
                  <a:txBody>
                    <a:bodyPr/>
                    <a:lstStyle/>
                    <a:p>
                      <a:pPr algn="r">
                        <a:lnSpc>
                          <a:spcPct val="100000"/>
                        </a:lnSpc>
                      </a:pPr>
                      <a:endParaRPr lang="en-US" sz="1800" i="0" dirty="0">
                        <a:latin typeface="+mn-lt"/>
                      </a:endParaRPr>
                    </a:p>
                  </a:txBody>
                  <a:tcPr/>
                </a:tc>
                <a:tc>
                  <a:txBody>
                    <a:bodyPr/>
                    <a:lstStyle/>
                    <a:p>
                      <a:pPr>
                        <a:lnSpc>
                          <a:spcPct val="100000"/>
                        </a:lnSpc>
                      </a:pPr>
                      <a:r>
                        <a:rPr lang="en-US" sz="1800" i="0" dirty="0">
                          <a:latin typeface="+mn-lt"/>
                        </a:rPr>
                        <a:t>Hands-On Activities</a:t>
                      </a:r>
                    </a:p>
                  </a:txBody>
                  <a:tcPr/>
                </a:tc>
                <a:extLst>
                  <a:ext uri="{0D108BD9-81ED-4DB2-BD59-A6C34878D82A}">
                    <a16:rowId xmlns:a16="http://schemas.microsoft.com/office/drawing/2014/main" val="4284090344"/>
                  </a:ext>
                </a:extLst>
              </a:tr>
            </a:tbl>
          </a:graphicData>
        </a:graphic>
      </p:graphicFrame>
      <p:sp>
        <p:nvSpPr>
          <p:cNvPr id="3" name="TextBox 2">
            <a:extLst>
              <a:ext uri="{FF2B5EF4-FFF2-40B4-BE49-F238E27FC236}">
                <a16:creationId xmlns:a16="http://schemas.microsoft.com/office/drawing/2014/main" id="{A01E326B-4F7C-4340-B0CF-34326AC6D202}"/>
              </a:ext>
            </a:extLst>
          </p:cNvPr>
          <p:cNvSpPr txBox="1"/>
          <p:nvPr/>
        </p:nvSpPr>
        <p:spPr>
          <a:xfrm>
            <a:off x="7366252" y="322197"/>
            <a:ext cx="4199935" cy="932563"/>
          </a:xfrm>
          <a:prstGeom prst="rect">
            <a:avLst/>
          </a:prstGeom>
          <a:noFill/>
        </p:spPr>
        <p:txBody>
          <a:bodyPr wrap="square" lIns="118872" tIns="91440" rIns="118872" bIns="91440" rtlCol="0" anchor="ctr" anchorCtr="0">
            <a:spAutoFit/>
          </a:bodyPr>
          <a:lstStyle/>
          <a:p>
            <a:pPr algn="l">
              <a:lnSpc>
                <a:spcPct val="90000"/>
              </a:lnSpc>
            </a:pPr>
            <a:r>
              <a:rPr lang="en-US" dirty="0"/>
              <a:t>For detailed agenda, with timings, visit:  </a:t>
            </a:r>
          </a:p>
          <a:p>
            <a:pPr algn="l">
              <a:lnSpc>
                <a:spcPct val="90000"/>
              </a:lnSpc>
            </a:pPr>
            <a:r>
              <a:rPr lang="en-US" b="1" dirty="0">
                <a:hlinkClick r:id="rId2"/>
              </a:rPr>
              <a:t>https://bssw-tutorial.github.io</a:t>
            </a:r>
            <a:endParaRPr lang="en-US" b="1" dirty="0"/>
          </a:p>
          <a:p>
            <a:pPr algn="l">
              <a:lnSpc>
                <a:spcPct val="90000"/>
              </a:lnSpc>
            </a:pPr>
            <a:r>
              <a:rPr lang="en-US" dirty="0"/>
              <a:t>and click on the link for today’s tutorial</a:t>
            </a:r>
          </a:p>
        </p:txBody>
      </p:sp>
    </p:spTree>
    <p:extLst>
      <p:ext uri="{BB962C8B-B14F-4D97-AF65-F5344CB8AC3E}">
        <p14:creationId xmlns:p14="http://schemas.microsoft.com/office/powerpoint/2010/main" val="305145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2686</TotalTime>
  <Words>2700</Words>
  <Application>Microsoft Office PowerPoint</Application>
  <PresentationFormat>Custom</PresentationFormat>
  <Paragraphs>312</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 (2/2)</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365</cp:revision>
  <cp:lastPrinted>2017-11-02T18:35:01Z</cp:lastPrinted>
  <dcterms:created xsi:type="dcterms:W3CDTF">2018-11-06T17:28:56Z</dcterms:created>
  <dcterms:modified xsi:type="dcterms:W3CDTF">2021-06-16T01:06:08Z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