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6"/>
  </p:notesMasterIdLst>
  <p:handoutMasterIdLst>
    <p:handoutMasterId r:id="rId37"/>
  </p:handoutMasterIdLst>
  <p:sldIdLst>
    <p:sldId id="318" r:id="rId5"/>
    <p:sldId id="320" r:id="rId6"/>
    <p:sldId id="1820" r:id="rId7"/>
    <p:sldId id="1838" r:id="rId8"/>
    <p:sldId id="1824" r:id="rId9"/>
    <p:sldId id="1797" r:id="rId10"/>
    <p:sldId id="1798" r:id="rId11"/>
    <p:sldId id="1799" r:id="rId12"/>
    <p:sldId id="1818" r:id="rId13"/>
    <p:sldId id="1819" r:id="rId14"/>
    <p:sldId id="1825" r:id="rId15"/>
    <p:sldId id="1823" r:id="rId16"/>
    <p:sldId id="1843" r:id="rId17"/>
    <p:sldId id="1841" r:id="rId18"/>
    <p:sldId id="1806" r:id="rId19"/>
    <p:sldId id="1807" r:id="rId20"/>
    <p:sldId id="1811" r:id="rId21"/>
    <p:sldId id="1840" r:id="rId22"/>
    <p:sldId id="1826" r:id="rId23"/>
    <p:sldId id="1821" r:id="rId24"/>
    <p:sldId id="1834" r:id="rId25"/>
    <p:sldId id="1828" r:id="rId26"/>
    <p:sldId id="1836" r:id="rId27"/>
    <p:sldId id="1837" r:id="rId28"/>
    <p:sldId id="1832" r:id="rId29"/>
    <p:sldId id="1829" r:id="rId30"/>
    <p:sldId id="1833" r:id="rId31"/>
    <p:sldId id="1831" r:id="rId32"/>
    <p:sldId id="1842" r:id="rId33"/>
    <p:sldId id="1830" r:id="rId34"/>
    <p:sldId id="313" r:id="rId3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6/15/2021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6/15/2021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Originally a 45 minute talk, cut to about 30 by putting the Data Management Plans and Reproducibility after the summary and cutting the Psychology example and the 2 slides at the end, probably covered under testing.</a:t>
            </a:r>
          </a:p>
          <a:p>
            <a:r>
              <a:rPr lang="en-US" dirty="0"/>
              <a:t>To make this a 15 minute talk go through the initial examples and incentives quickly then cover the How to sections.</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15137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
        <p:nvSpPr>
          <p:cNvPr id="6" name="Content Placeholder 2">
            <a:extLst>
              <a:ext uri="{FF2B5EF4-FFF2-40B4-BE49-F238E27FC236}">
                <a16:creationId xmlns:a16="http://schemas.microsoft.com/office/drawing/2014/main" id="{14E1251E-C854-AA46-A04A-00D9A85237CB}"/>
              </a:ext>
            </a:extLst>
          </p:cNvPr>
          <p:cNvSpPr txBox="1">
            <a:spLocks noGrp="1"/>
          </p:cNvSpPr>
          <p:nvPr>
            <p:ph type="body" idx="1"/>
          </p:nvPr>
        </p:nvSpPr>
        <p:spPr>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Examples  that resulted in disputed results</a:t>
            </a:r>
          </a:p>
          <a:p>
            <a:r>
              <a:rPr lang="en-US" sz="1600" dirty="0"/>
              <a:t>Additional Incentives</a:t>
            </a:r>
          </a:p>
          <a:p>
            <a:pPr lvl="1"/>
            <a:r>
              <a:rPr lang="en-US" sz="1600" dirty="0"/>
              <a:t>Ensure goals include credible science through better software</a:t>
            </a:r>
          </a:p>
          <a:p>
            <a:pPr lvl="1"/>
            <a:r>
              <a:rPr lang="en-US" sz="1600" dirty="0"/>
              <a:t>Limited resources</a:t>
            </a:r>
          </a:p>
          <a:p>
            <a:pPr lvl="1"/>
            <a:r>
              <a:rPr lang="en-US" sz="1600" dirty="0"/>
              <a:t>Data requirement plans for research</a:t>
            </a:r>
          </a:p>
          <a:p>
            <a:pPr lvl="1"/>
            <a:r>
              <a:rPr lang="en-US" sz="1600" dirty="0"/>
              <a:t> Reproducibility and transparency initiatives for publications</a:t>
            </a:r>
          </a:p>
          <a:p>
            <a:pPr lvl="1"/>
            <a:endParaRPr lang="en-US" dirty="0"/>
          </a:p>
        </p:txBody>
      </p:sp>
    </p:spTree>
    <p:extLst>
      <p:ext uri="{BB962C8B-B14F-4D97-AF65-F5344CB8AC3E}">
        <p14:creationId xmlns:p14="http://schemas.microsoft.com/office/powerpoint/2010/main" val="77178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427549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60238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63861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110231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4056182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rd-alliance.org/groups/fair-research-software-fair4rs-wg"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nsf.gov/bfa/dias/policy/dmp.jsp"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sc21.supercomputing.org/submit/reproducibility-initiative/"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3.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3.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rd-alliance.org/groups/fair-research-software-fair4rs-wg"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3.xml"/><Relationship Id="rId5" Type="http://schemas.openxmlformats.org/officeDocument/2006/relationships/hyperlink" Target="https://betterscientificsoftware.github.io/Trust-Tools/" TargetMode="External"/><Relationship Id="rId4" Type="http://schemas.openxmlformats.org/officeDocument/2006/relationships/hyperlink" Target="http://dx.doi.org/10.1145/274301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4.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br>
              <a:rPr lang="en-US" u="sng" dirty="0"/>
            </a:br>
            <a:r>
              <a:rPr lang="en-US" sz="2000" dirty="0"/>
              <a:t>Oak Ridge National Laboratory</a:t>
            </a:r>
          </a:p>
          <a:p>
            <a:pPr>
              <a:spcBef>
                <a:spcPts val="2800"/>
              </a:spcBef>
            </a:pPr>
            <a:r>
              <a:rPr lang="en-US" sz="2000" dirty="0"/>
              <a:t>Better Scientific Software tutorial, ISC, June 2021</a:t>
            </a:r>
          </a:p>
          <a:p>
            <a:pPr>
              <a:spcBef>
                <a:spcPts val="2800"/>
              </a:spcBef>
            </a:pPr>
            <a:r>
              <a:rPr lang="en-US" sz="2000" dirty="0"/>
              <a:t>Contributors: David E. Bernholdt (ORNL), Patricia Grubel (LANL), Michael A. Heroux (SNL),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(Additional) 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values more</a:t>
            </a:r>
          </a:p>
          <a:p>
            <a:endParaRPr lang="en-US" dirty="0"/>
          </a:p>
          <a:p>
            <a:pPr marL="0" indent="0">
              <a:buNone/>
            </a:pPr>
            <a:r>
              <a:rPr lang="en-US" b="1" dirty="0"/>
              <a:t>Goal</a:t>
            </a:r>
            <a:r>
              <a:rPr lang="en-US" dirty="0"/>
              <a:t>: Change incentives to include valuing of better software, better science</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EDD4-F65E-034B-BB5E-8D99F4CD0FBF}"/>
              </a:ext>
            </a:extLst>
          </p:cNvPr>
          <p:cNvSpPr>
            <a:spLocks noGrp="1"/>
          </p:cNvSpPr>
          <p:nvPr>
            <p:ph type="title"/>
          </p:nvPr>
        </p:nvSpPr>
        <p:spPr/>
        <p:txBody>
          <a:bodyPr/>
          <a:lstStyle/>
          <a:p>
            <a:r>
              <a:rPr lang="en-US" dirty="0"/>
              <a:t>Reproducibility and Transparency Initiatives and Requirements</a:t>
            </a:r>
          </a:p>
        </p:txBody>
      </p:sp>
      <p:sp>
        <p:nvSpPr>
          <p:cNvPr id="4" name="Content Placeholder 2">
            <a:extLst>
              <a:ext uri="{FF2B5EF4-FFF2-40B4-BE49-F238E27FC236}">
                <a16:creationId xmlns:a16="http://schemas.microsoft.com/office/drawing/2014/main" id="{9A58FF00-57DF-C346-9B46-007A03E57299}"/>
              </a:ext>
            </a:extLst>
          </p:cNvPr>
          <p:cNvSpPr txBox="1">
            <a:spLocks noGrp="1"/>
          </p:cNvSpPr>
          <p:nvPr>
            <p:ph idx="1"/>
          </p:nvPr>
        </p:nvSpPr>
        <p:spPr>
          <a:xfrm>
            <a:off x="409507" y="1405111"/>
            <a:ext cx="11369809" cy="404777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Data management plans for research funding</a:t>
            </a:r>
          </a:p>
          <a:p>
            <a:pPr lvl="1"/>
            <a:r>
              <a:rPr lang="en-US" dirty="0"/>
              <a:t>Example NSF policy on dissemination of results and sharing data</a:t>
            </a:r>
          </a:p>
          <a:p>
            <a:r>
              <a:rPr lang="en-US" dirty="0"/>
              <a:t>FAIR data principles for maximum use of research data</a:t>
            </a:r>
          </a:p>
          <a:p>
            <a:r>
              <a:rPr lang="en-US" dirty="0"/>
              <a:t>Emerging FAIR for Research Software (</a:t>
            </a:r>
            <a:r>
              <a:rPr lang="en-US" dirty="0">
                <a:hlinkClick r:id="rId2"/>
              </a:rPr>
              <a:t>FAIR4RS</a:t>
            </a:r>
            <a:r>
              <a:rPr lang="en-US" dirty="0"/>
              <a:t>) initiative</a:t>
            </a:r>
          </a:p>
          <a:p>
            <a:pPr lvl="1"/>
            <a:endParaRPr lang="en-US" dirty="0"/>
          </a:p>
          <a:p>
            <a:r>
              <a:rPr lang="en-US" dirty="0"/>
              <a:t>Reproducibility and transparency Initiatives by Publications</a:t>
            </a:r>
          </a:p>
          <a:p>
            <a:pPr lvl="1"/>
            <a:r>
              <a:rPr lang="en-US" dirty="0"/>
              <a:t>Increasing requirements for publications (SC, ACM and more)</a:t>
            </a:r>
          </a:p>
          <a:p>
            <a:pPr marL="346075" lvl="1" indent="0">
              <a:buNone/>
            </a:pPr>
            <a:endParaRPr lang="en-US" dirty="0"/>
          </a:p>
          <a:p>
            <a:pPr marL="346075" lvl="1" indent="0">
              <a:buNone/>
            </a:pPr>
            <a:r>
              <a:rPr lang="en-US" sz="2400" b="1" dirty="0"/>
              <a:t>See Appendix</a:t>
            </a:r>
            <a:r>
              <a:rPr lang="en-US" sz="2400" dirty="0"/>
              <a:t>:</a:t>
            </a:r>
          </a:p>
          <a:p>
            <a:pPr marL="346075" lvl="1" indent="0">
              <a:buNone/>
            </a:pPr>
            <a:r>
              <a:rPr lang="en-US" sz="2400" dirty="0"/>
              <a:t>Requirement Initiatives for Data Management and Publication</a:t>
            </a:r>
          </a:p>
        </p:txBody>
      </p:sp>
    </p:spTree>
    <p:extLst>
      <p:ext uri="{BB962C8B-B14F-4D97-AF65-F5344CB8AC3E}">
        <p14:creationId xmlns:p14="http://schemas.microsoft.com/office/powerpoint/2010/main" val="78300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pPr>
              <a:spcBef>
                <a:spcPts val="800"/>
              </a:spcBef>
            </a:pPr>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t>FAIR Data Principles</a:t>
            </a:r>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pPr>
              <a:spcBef>
                <a:spcPts val="800"/>
              </a:spcBef>
            </a:pPr>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399379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70349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Supercomputing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2"/>
            <a:r>
              <a:rPr lang="en-US" sz="2000" dirty="0"/>
              <a:t>For accepted papers, will be evaluated by reviewers</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 </a:t>
            </a:r>
            <a:r>
              <a:rPr lang="en-US" sz="2400" dirty="0">
                <a:hlinkClick r:id="rId2"/>
              </a:rPr>
              <a:t>https://sc21.supercomputing.org/submit/reproducibility-initiative/</a:t>
            </a:r>
            <a:endParaRPr lang="en-US" sz="2400" dirty="0"/>
          </a:p>
        </p:txBody>
      </p:sp>
    </p:spTree>
    <p:extLst>
      <p:ext uri="{BB962C8B-B14F-4D97-AF65-F5344CB8AC3E}">
        <p14:creationId xmlns:p14="http://schemas.microsoft.com/office/powerpoint/2010/main" val="2302033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a:t>
            </a:r>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2234428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001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(1/2)</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(2/2)</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19426"/>
            <a:ext cx="11369809" cy="4047778"/>
          </a:xfrm>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1368771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4136283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2645307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dirty="0"/>
              <a:t>Master 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Use only versions of code that have been thoroughly verified</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fontScale="92500" lnSpcReduction="10000"/>
          </a:bodyPr>
          <a:lstStyle/>
          <a:p>
            <a:pPr>
              <a:spcBef>
                <a:spcPts val="800"/>
              </a:spcBef>
            </a:pPr>
            <a:r>
              <a:rPr lang="en-US" dirty="0"/>
              <a:t>The FAIR Guiding Principles for Scientific Data Management and Stewardship. Mark D. Wilkinson, et al. </a:t>
            </a:r>
            <a:r>
              <a:rPr lang="en-US" dirty="0">
                <a:hlinkClick r:id="rId2"/>
              </a:rPr>
              <a:t>https://doi.org/10.1038/sdata.2016.18</a:t>
            </a:r>
            <a:endParaRPr lang="en-US" dirty="0"/>
          </a:p>
          <a:p>
            <a:pPr>
              <a:spcBef>
                <a:spcPts val="800"/>
              </a:spcBef>
            </a:pPr>
            <a:r>
              <a:rPr lang="en-US" dirty="0"/>
              <a:t>FAIR for Research Software (FAIR4RS) Working Group: </a:t>
            </a:r>
            <a:r>
              <a:rPr lang="en-US" dirty="0">
                <a:hlinkClick r:id="rId3"/>
              </a:rPr>
              <a:t>https://www.rd-alliance.org/groups/fair-research-software-fair4rs-wg</a:t>
            </a:r>
            <a:endParaRPr lang="en-US" dirty="0"/>
          </a:p>
          <a:p>
            <a:pPr>
              <a:spcBef>
                <a:spcPts val="800"/>
              </a:spcBef>
            </a:pPr>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4"/>
              </a:rPr>
              <a:t>http://dx.doi.org/10.1145/2743015</a:t>
            </a:r>
            <a:endParaRPr lang="en-US" dirty="0"/>
          </a:p>
          <a:p>
            <a:pPr>
              <a:spcBef>
                <a:spcPts val="800"/>
              </a:spcBef>
            </a:pPr>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p>
          <a:p>
            <a:pPr>
              <a:spcBef>
                <a:spcPts val="800"/>
              </a:spcBef>
            </a:pPr>
            <a:r>
              <a:rPr lang="en-US" dirty="0"/>
              <a:t>Simple experiments in reproducibility and technical trust by Mike Heroux and students (work in progress),</a:t>
            </a:r>
            <a:r>
              <a:rPr lang="en-US" dirty="0">
                <a:hlinkClick r:id="rId5"/>
              </a:rPr>
              <a:t> </a:t>
            </a:r>
            <a:r>
              <a:rPr lang="en-US" u="sng" dirty="0">
                <a:hlinkClick r:id="rId5"/>
              </a:rPr>
              <a:t>https://betterscientificsoftware.github.io/Trust-Tools/</a:t>
            </a:r>
            <a:endParaRPr lang="en-US" u="sng" dirty="0"/>
          </a:p>
          <a:p>
            <a:pPr>
              <a:spcBef>
                <a:spcPts val="800"/>
              </a:spcBef>
            </a:pPr>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a:t>
            </a:r>
            <a:r>
              <a:rPr lang="en-US" sz="2400" i="1" dirty="0">
                <a:highlight>
                  <a:srgbClr val="FFFF00"/>
                </a:highlight>
              </a:rPr>
              <a:t>“there’s no way you could have reproduced [the Berkeley team’s] algorithm—the way they had implemented their code—from reading their paper.”</a:t>
            </a:r>
            <a:r>
              <a:rPr lang="en-US" sz="2400" i="1" dirty="0"/>
              <a:t>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2398</TotalTime>
  <Words>3394</Words>
  <Application>Microsoft Office PowerPoint</Application>
  <PresentationFormat>Custom</PresentationFormat>
  <Paragraphs>338</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(Additional) Incentives for Paying Attention to Reproducibility</vt:lpstr>
      <vt:lpstr>Supercomputer Cycles are Scarce Resources</vt:lpstr>
      <vt:lpstr>Reproducibility and Transparency Initiatives and Requirements</vt:lpstr>
      <vt:lpstr>Setting Expectations for Your Data</vt:lpstr>
      <vt:lpstr> ACM TOMS Reproducible Computational Results (RCR)</vt:lpstr>
      <vt:lpstr>Supercomputing Reproducibility Initiative</vt:lpstr>
      <vt:lpstr>Increasing Attention on Reproducibility</vt:lpstr>
      <vt:lpstr>Creating a Virtuous Cycle</vt:lpstr>
      <vt:lpstr>How to Improve Reproducibility</vt:lpstr>
      <vt:lpstr>Strategies for Improving Reproducibility During Development (1/2)</vt:lpstr>
      <vt:lpstr>Strategies for Improving Reproducibility During Development (2/2)</vt:lpstr>
      <vt:lpstr>Strategies for Improving Reproducibility After Development</vt:lpstr>
      <vt:lpstr>Digression – “Physics” (or Math)-Based Testing Strategies</vt:lpstr>
      <vt:lpstr>Digression – Design by Contract Programming</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Other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208</cp:revision>
  <cp:lastPrinted>2017-11-02T18:35:01Z</cp:lastPrinted>
  <dcterms:created xsi:type="dcterms:W3CDTF">2018-11-06T17:28:56Z</dcterms:created>
  <dcterms:modified xsi:type="dcterms:W3CDTF">2021-06-16T01:02:57Z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