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523" r:id="rId5"/>
    <p:sldId id="554" r:id="rId6"/>
    <p:sldId id="546" r:id="rId7"/>
    <p:sldId id="555" r:id="rId8"/>
    <p:sldId id="309" r:id="rId9"/>
    <p:sldId id="313" r:id="rId10"/>
    <p:sldId id="544" r:id="rId11"/>
    <p:sldId id="314" r:id="rId12"/>
    <p:sldId id="327" r:id="rId13"/>
    <p:sldId id="315" r:id="rId14"/>
    <p:sldId id="316" r:id="rId15"/>
    <p:sldId id="317" r:id="rId16"/>
    <p:sldId id="321" r:id="rId17"/>
    <p:sldId id="545" r:id="rId18"/>
    <p:sldId id="531" r:id="rId19"/>
    <p:sldId id="548" r:id="rId20"/>
    <p:sldId id="325" r:id="rId21"/>
    <p:sldId id="326" r:id="rId22"/>
    <p:sldId id="332" r:id="rId23"/>
    <p:sldId id="550" r:id="rId24"/>
    <p:sldId id="323" r:id="rId25"/>
    <p:sldId id="551" r:id="rId26"/>
    <p:sldId id="553" r:id="rId27"/>
    <p:sldId id="333"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85" autoAdjust="0"/>
    <p:restoredTop sz="95742" autoAdjust="0"/>
  </p:normalViewPr>
  <p:slideViewPr>
    <p:cSldViewPr snapToGrid="0" showGuides="1">
      <p:cViewPr varScale="1">
        <p:scale>
          <a:sx n="113" d="100"/>
          <a:sy n="113" d="100"/>
        </p:scale>
        <p:origin x="65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9/17/21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9/17/21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dirty="0"/>
              <a:t> </a:t>
            </a:r>
            <a:r>
              <a:rPr lang="en-US" sz="2000" dirty="0"/>
              <a:t>(she/her)</a:t>
            </a:r>
            <a:br>
              <a:rPr lang="en-US" sz="2000" dirty="0"/>
            </a:br>
            <a:r>
              <a:rPr lang="en-US" sz="2000" dirty="0"/>
              <a:t>Los Alamos National Laboratory</a:t>
            </a:r>
          </a:p>
          <a:p>
            <a:pPr>
              <a:spcBef>
                <a:spcPts val="2800"/>
              </a:spcBef>
            </a:pPr>
            <a:r>
              <a:rPr lang="en-US" sz="2000" dirty="0"/>
              <a:t>Better Scientific </a:t>
            </a:r>
            <a:r>
              <a:rPr lang="en-US" sz="2000"/>
              <a:t>Software tutorial </a:t>
            </a:r>
            <a:r>
              <a:rPr lang="en-US" sz="2000" dirty="0"/>
              <a:t>@ SC21</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LA-UR-21-25665</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main (often referred to as “upstream”) repository</a:t>
            </a:r>
          </a:p>
          <a:p>
            <a:pPr lvl="2"/>
            <a:r>
              <a:rPr lang="en-US" dirty="0"/>
              <a:t>Forks of public repositories are public</a:t>
            </a:r>
          </a:p>
          <a:p>
            <a:pPr lvl="2"/>
            <a:r>
              <a:rPr lang="en-US" dirty="0"/>
              <a:t>Other users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Main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Main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Trilionos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master</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master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master</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945387" cy="433965"/>
          </a:xfrm>
          <a:prstGeom prst="rect">
            <a:avLst/>
          </a:prstGeom>
          <a:noFill/>
        </p:spPr>
        <p:txBody>
          <a:bodyPr wrap="none" lIns="118872" tIns="91440" rIns="118872" bIns="91440" rtlCol="0" anchor="ctr" anchorCtr="0">
            <a:spAutoFit/>
          </a:bodyPr>
          <a:lstStyle/>
          <a:p>
            <a:pPr algn="l">
              <a:lnSpc>
                <a:spcPct val="90000"/>
              </a:lnSpc>
            </a:pPr>
            <a:r>
              <a:rPr lang="en-US" dirty="0"/>
              <a:t>master</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master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Master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master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using community-build 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945387" cy="433965"/>
          </a:xfrm>
          <a:prstGeom prst="rect">
            <a:avLst/>
          </a:prstGeom>
          <a:noFill/>
        </p:spPr>
        <p:txBody>
          <a:bodyPr wrap="none" lIns="118872" tIns="91440" rIns="118872" bIns="91440" rtlCol="0" anchor="ctr" anchorCtr="0">
            <a:spAutoFit/>
          </a:bodyPr>
          <a:lstStyle/>
          <a:p>
            <a:pPr algn="l">
              <a:lnSpc>
                <a:spcPct val="90000"/>
              </a:lnSpc>
            </a:pPr>
            <a:r>
              <a:rPr lang="en-US" dirty="0"/>
              <a:t>master</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226999"/>
            <a:ext cx="9839395" cy="4841291"/>
          </a:xfrm>
        </p:spPr>
        <p:txBody>
          <a:bodyPr/>
          <a:lstStyle/>
          <a:p>
            <a:r>
              <a:rPr lang="en-US" dirty="0"/>
              <a:t>Inclusivity measures – the main branch</a:t>
            </a:r>
          </a:p>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 </a:t>
            </a:r>
            <a:r>
              <a:rPr lang="en-US" dirty="0">
                <a:solidFill>
                  <a:schemeClr val="accent4"/>
                </a:solidFill>
              </a:rPr>
              <a:t>TBD</a:t>
            </a:r>
          </a:p>
          <a:p>
            <a:r>
              <a:rPr lang="en-US" dirty="0"/>
              <a:t>Exposure to workflows of different complexity</a:t>
            </a:r>
          </a:p>
          <a:p>
            <a:r>
              <a:rPr lang="en-US" dirty="0"/>
              <a:t>Collaboration using Git Workflows for CSE projects</a:t>
            </a:r>
          </a:p>
          <a:p>
            <a:r>
              <a:rPr lang="en-US" dirty="0"/>
              <a:t>What to think about when evaluating different workflows</a:t>
            </a:r>
          </a:p>
          <a:p>
            <a:r>
              <a:rPr lang="en-US" dirty="0"/>
              <a:t>Extra:  Heat Equation Example Workflow</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D5E8-7D79-E844-8E7C-1D21240A741D}"/>
              </a:ext>
            </a:extLst>
          </p:cNvPr>
          <p:cNvSpPr>
            <a:spLocks noGrp="1"/>
          </p:cNvSpPr>
          <p:nvPr>
            <p:ph type="title"/>
          </p:nvPr>
        </p:nvSpPr>
        <p:spPr/>
        <p:txBody>
          <a:bodyPr/>
          <a:lstStyle/>
          <a:p>
            <a:r>
              <a:rPr lang="en-US" dirty="0"/>
              <a:t>Inclusivity measures – the main branch</a:t>
            </a:r>
            <a:br>
              <a:rPr lang="en-US" dirty="0"/>
            </a:br>
            <a:br>
              <a:rPr lang="en-US" dirty="0"/>
            </a:br>
            <a:endParaRPr lang="en-US" dirty="0"/>
          </a:p>
        </p:txBody>
      </p:sp>
      <p:sp>
        <p:nvSpPr>
          <p:cNvPr id="3" name="Content Placeholder 2">
            <a:extLst>
              <a:ext uri="{FF2B5EF4-FFF2-40B4-BE49-F238E27FC236}">
                <a16:creationId xmlns:a16="http://schemas.microsoft.com/office/drawing/2014/main" id="{5C96C906-16EA-E44C-8B42-900F1C045ED7}"/>
              </a:ext>
            </a:extLst>
          </p:cNvPr>
          <p:cNvSpPr>
            <a:spLocks noGrp="1"/>
          </p:cNvSpPr>
          <p:nvPr>
            <p:ph idx="1"/>
          </p:nvPr>
        </p:nvSpPr>
        <p:spPr/>
        <p:txBody>
          <a:bodyPr/>
          <a:lstStyle/>
          <a:p>
            <a:r>
              <a:rPr lang="en-US" dirty="0"/>
              <a:t>Historically git repository platforms used the term master as the default branch for the main branch. </a:t>
            </a:r>
          </a:p>
          <a:p>
            <a:pPr lvl="1"/>
            <a:r>
              <a:rPr lang="en-US" dirty="0"/>
              <a:t>The master-slave relationship in technology was used to refer to a system where one - the master - controls other copies, or </a:t>
            </a:r>
            <a:r>
              <a:rPr lang="en-US"/>
              <a:t>processes.</a:t>
            </a:r>
            <a:endParaRPr lang="en-US" dirty="0"/>
          </a:p>
          <a:p>
            <a:r>
              <a:rPr lang="en-US" dirty="0"/>
              <a:t>Both </a:t>
            </a:r>
            <a:r>
              <a:rPr lang="en-US" dirty="0" err="1"/>
              <a:t>Github</a:t>
            </a:r>
            <a:r>
              <a:rPr lang="en-US" dirty="0"/>
              <a:t> and Gitlab have changed the default for the main branch to main</a:t>
            </a:r>
          </a:p>
          <a:p>
            <a:pPr lvl="1"/>
            <a:r>
              <a:rPr lang="en-US" dirty="0"/>
              <a:t>All new repositories will have this default</a:t>
            </a:r>
          </a:p>
          <a:p>
            <a:pPr lvl="1"/>
            <a:r>
              <a:rPr lang="en-US" dirty="0"/>
              <a:t>Many workflows had already set their default branch to other neutral names such as </a:t>
            </a:r>
            <a:r>
              <a:rPr lang="en-US" dirty="0" err="1"/>
              <a:t>devel</a:t>
            </a:r>
            <a:endParaRPr lang="en-US" dirty="0"/>
          </a:p>
          <a:p>
            <a:pPr lvl="1"/>
            <a:r>
              <a:rPr lang="en-US" dirty="0"/>
              <a:t>For some older projects the branch may still be the older default, but we anticipate they will adopt a more neutral practice</a:t>
            </a:r>
          </a:p>
          <a:p>
            <a:r>
              <a:rPr lang="en-US" dirty="0"/>
              <a:t>For this presentation we use main even for those that have not yet adopted</a:t>
            </a:r>
          </a:p>
        </p:txBody>
      </p:sp>
    </p:spTree>
    <p:extLst>
      <p:ext uri="{BB962C8B-B14F-4D97-AF65-F5344CB8AC3E}">
        <p14:creationId xmlns:p14="http://schemas.microsoft.com/office/powerpoint/2010/main" val="70122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outside contributors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5152</TotalTime>
  <Words>2148</Words>
  <Application>Microsoft Macintosh PowerPoint</Application>
  <PresentationFormat>Custom</PresentationFormat>
  <Paragraphs>287</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Calibri</vt:lpstr>
      <vt:lpstr>Presentations (Wide Screen)</vt:lpstr>
      <vt:lpstr>Git Workflows</vt:lpstr>
      <vt:lpstr>License, Citation and Acknowledgements</vt:lpstr>
      <vt:lpstr>Content</vt:lpstr>
      <vt:lpstr>Inclusivity measures – the main branch  </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247</cp:revision>
  <cp:lastPrinted>2017-11-02T18:35:01Z</cp:lastPrinted>
  <dcterms:created xsi:type="dcterms:W3CDTF">2018-11-06T17:28:56Z</dcterms:created>
  <dcterms:modified xsi:type="dcterms:W3CDTF">2021-09-17T18:00:15Z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