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35" r:id="rId4"/>
  </p:sldMasterIdLst>
  <p:notesMasterIdLst>
    <p:notesMasterId r:id="rId11"/>
  </p:notesMasterIdLst>
  <p:handoutMasterIdLst>
    <p:handoutMasterId r:id="rId12"/>
  </p:handoutMasterIdLst>
  <p:sldIdLst>
    <p:sldId id="257" r:id="rId5"/>
    <p:sldId id="259" r:id="rId6"/>
    <p:sldId id="260" r:id="rId7"/>
    <p:sldId id="261" r:id="rId8"/>
    <p:sldId id="262" r:id="rId9"/>
    <p:sldId id="263" r:id="rId10"/>
  </p:sldIdLst>
  <p:sldSz cx="12188825" cy="68580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88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9C2F"/>
    <a:srgbClr val="C59C27"/>
    <a:srgbClr val="D13940"/>
    <a:srgbClr val="EF9A1A"/>
    <a:srgbClr val="907262"/>
    <a:srgbClr val="B3CD1F"/>
    <a:srgbClr val="43B1E5"/>
    <a:srgbClr val="00B8BB"/>
    <a:srgbClr val="426FB6"/>
    <a:srgbClr val="13AA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78" autoAdjust="0"/>
    <p:restoredTop sz="96571" autoAdjust="0"/>
  </p:normalViewPr>
  <p:slideViewPr>
    <p:cSldViewPr snapToGrid="0" showGuides="1">
      <p:cViewPr varScale="1">
        <p:scale>
          <a:sx n="121" d="100"/>
          <a:sy n="121" d="100"/>
        </p:scale>
        <p:origin x="1008" y="91"/>
      </p:cViewPr>
      <p:guideLst>
        <p:guide orient="horz" pos="888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55" d="100"/>
          <a:sy n="55" d="100"/>
        </p:scale>
        <p:origin x="-1472" y="-6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842F42-2CE9-4E35-95C1-410DC08A50B1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F2E89A-4FDF-4617-8DDF-BE2769EE8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619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82904-F315-4730-8D91-37D99E141A6F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672D7-8E2D-4611-973D-F4591A707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57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5.png"/><Relationship Id="rId7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E2177C6-060C-4445-8C10-ADA6D3CE5F74}"/>
              </a:ext>
            </a:extLst>
          </p:cNvPr>
          <p:cNvSpPr/>
          <p:nvPr userDrawn="1"/>
        </p:nvSpPr>
        <p:spPr>
          <a:xfrm>
            <a:off x="0" y="6186396"/>
            <a:ext cx="12188825" cy="67160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864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r>
              <a:rPr lang="en-US" sz="1600" dirty="0">
                <a:ln>
                  <a:noFill/>
                </a:ln>
                <a:solidFill>
                  <a:schemeClr val="bg1"/>
                </a:solidFill>
              </a:rPr>
              <a:t>exascaleproject.org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8305800" y="5921829"/>
            <a:ext cx="3883025" cy="93617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177633" y="503144"/>
            <a:ext cx="8292316" cy="1030930"/>
          </a:xfrm>
        </p:spPr>
        <p:txBody>
          <a:bodyPr anchor="b"/>
          <a:lstStyle>
            <a:lvl1pPr algn="l">
              <a:defRPr sz="3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3177632" y="2085962"/>
            <a:ext cx="8292317" cy="2855300"/>
          </a:xfrm>
        </p:spPr>
        <p:txBody>
          <a:bodyPr lIns="109728"/>
          <a:lstStyle>
            <a:lvl1pPr marL="0" indent="0" algn="l"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40" y="483164"/>
            <a:ext cx="2050840" cy="93549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921" y="6322747"/>
            <a:ext cx="2409477" cy="40100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0693"/>
          <a:stretch/>
        </p:blipFill>
        <p:spPr>
          <a:xfrm>
            <a:off x="10204521" y="6307740"/>
            <a:ext cx="1367541" cy="4289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EB516F4-C09A-4E83-A0F1-168C638F25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932" b="1495"/>
          <a:stretch/>
        </p:blipFill>
        <p:spPr>
          <a:xfrm rot="10800000">
            <a:off x="-1" y="1572767"/>
            <a:ext cx="2852965" cy="4078297"/>
          </a:xfrm>
          <a:prstGeom prst="rect">
            <a:avLst/>
          </a:prstGeom>
        </p:spPr>
      </p:pic>
      <p:pic>
        <p:nvPicPr>
          <p:cNvPr id="10" name="Picture 9" descr="IDEAS_logo.png">
            <a:extLst>
              <a:ext uri="{FF2B5EF4-FFF2-40B4-BE49-F238E27FC236}">
                <a16:creationId xmlns:a16="http://schemas.microsoft.com/office/drawing/2014/main" id="{9DE86E9C-D24A-4552-A542-495444B5B047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1056" y="1848659"/>
            <a:ext cx="2350008" cy="815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26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2473" cy="9144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5760" y="1737360"/>
            <a:ext cx="11369809" cy="404777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82725" indent="-222250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level0.4	</a:t>
            </a:r>
          </a:p>
        </p:txBody>
      </p:sp>
    </p:spTree>
    <p:extLst>
      <p:ext uri="{BB962C8B-B14F-4D97-AF65-F5344CB8AC3E}">
        <p14:creationId xmlns:p14="http://schemas.microsoft.com/office/powerpoint/2010/main" val="1209220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737360"/>
            <a:ext cx="5588582" cy="821190"/>
          </a:xfr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b"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58550"/>
            <a:ext cx="5588582" cy="3373229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1482725" indent="-222250"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914" y="1737360"/>
            <a:ext cx="5531934" cy="821190"/>
          </a:xfr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b"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8914" y="2558550"/>
            <a:ext cx="5531934" cy="3373229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1482725" indent="-2222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864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7465488" cy="810738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48056" y="1316736"/>
            <a:ext cx="5605272" cy="347472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8056" y="1655064"/>
            <a:ext cx="5605272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53912" y="1316736"/>
            <a:ext cx="5605272" cy="347472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53912" y="1655064"/>
            <a:ext cx="5605272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AC1494F-06BF-478E-BCF5-6FCC755EF91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7675" y="3438144"/>
            <a:ext cx="5605463" cy="338138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800" b="0" smtClean="0">
                <a:solidFill>
                  <a:schemeClr val="bg1"/>
                </a:solidFill>
              </a:defRPr>
            </a:lvl1pPr>
            <a:lvl2pPr>
              <a:defRPr lang="en-US" b="1" smtClean="0">
                <a:solidFill>
                  <a:schemeClr val="bg1"/>
                </a:solidFill>
              </a:defRPr>
            </a:lvl2pPr>
            <a:lvl3pPr>
              <a:defRPr lang="en-US" b="1" smtClean="0">
                <a:solidFill>
                  <a:schemeClr val="bg1"/>
                </a:solidFill>
              </a:defRPr>
            </a:lvl3pPr>
            <a:lvl4pPr>
              <a:defRPr lang="en-US" b="1" smtClean="0">
                <a:solidFill>
                  <a:schemeClr val="bg1"/>
                </a:solidFill>
              </a:defRPr>
            </a:lvl4pPr>
            <a:lvl5pPr>
              <a:defRPr lang="en-US" b="1">
                <a:solidFill>
                  <a:schemeClr val="bg1"/>
                </a:solidFill>
              </a:defRPr>
            </a:lvl5pPr>
          </a:lstStyle>
          <a:p>
            <a:pPr marL="230188" lvl="0" indent="-230188"/>
            <a:r>
              <a:rPr lang="en-US" dirty="0"/>
              <a:t>Click to edit Master text styles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E13F5F8-5DA4-4A7D-94FF-19BFEBF090F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3150" y="3438144"/>
            <a:ext cx="5605463" cy="338138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800" b="0" smtClean="0">
                <a:solidFill>
                  <a:schemeClr val="bg1"/>
                </a:solidFill>
              </a:defRPr>
            </a:lvl1pPr>
            <a:lvl2pPr>
              <a:defRPr lang="en-US" b="1" smtClean="0">
                <a:solidFill>
                  <a:schemeClr val="bg1"/>
                </a:solidFill>
              </a:defRPr>
            </a:lvl2pPr>
            <a:lvl3pPr>
              <a:defRPr lang="en-US" b="1" smtClean="0">
                <a:solidFill>
                  <a:schemeClr val="bg1"/>
                </a:solidFill>
              </a:defRPr>
            </a:lvl3pPr>
            <a:lvl4pPr>
              <a:defRPr lang="en-US" b="1" smtClean="0">
                <a:solidFill>
                  <a:schemeClr val="bg1"/>
                </a:solidFill>
              </a:defRPr>
            </a:lvl4pPr>
            <a:lvl5pPr>
              <a:defRPr lang="en-US" b="1">
                <a:solidFill>
                  <a:schemeClr val="bg1"/>
                </a:solidFill>
              </a:defRPr>
            </a:lvl5pPr>
          </a:lstStyle>
          <a:p>
            <a:pPr marL="230188" lvl="0" indent="-230188"/>
            <a:r>
              <a:rPr lang="en-US" dirty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1508C29-BEAF-4D1B-85C7-62D86B9A99F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7675" y="3776472"/>
            <a:ext cx="5605463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A42C277-CD07-4855-BE2B-F5804018E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53150" y="3776472"/>
            <a:ext cx="5605463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75463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109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867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ED1C1369-A08C-454A-B0B5-0955BB31B11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932" b="1495"/>
          <a:stretch/>
        </p:blipFill>
        <p:spPr>
          <a:xfrm>
            <a:off x="9335860" y="0"/>
            <a:ext cx="2852965" cy="4078297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65760" y="411480"/>
            <a:ext cx="11376442" cy="846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65760" y="1737360"/>
            <a:ext cx="11376442" cy="4040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160" y="6183517"/>
            <a:ext cx="1971212" cy="533060"/>
          </a:xfrm>
          <a:prstGeom prst="rect">
            <a:avLst/>
          </a:prstGeom>
        </p:spPr>
      </p:pic>
      <p:sp>
        <p:nvSpPr>
          <p:cNvPr id="8" name="Rectangle 256"/>
          <p:cNvSpPr txBox="1">
            <a:spLocks noChangeArrowheads="1"/>
          </p:cNvSpPr>
          <p:nvPr userDrawn="1"/>
        </p:nvSpPr>
        <p:spPr>
          <a:xfrm>
            <a:off x="363828" y="6477000"/>
            <a:ext cx="3315547" cy="182562"/>
          </a:xfrm>
          <a:prstGeom prst="rect">
            <a:avLst/>
          </a:prstGeom>
          <a:ln/>
        </p:spPr>
        <p:txBody>
          <a:bodyPr anchor="ctr"/>
          <a:lstStyle/>
          <a:p>
            <a:pPr algn="l"/>
            <a:r>
              <a:rPr lang="en-US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9" name="Rectangle 6"/>
          <p:cNvSpPr>
            <a:spLocks noChangeArrowheads="1"/>
          </p:cNvSpPr>
          <p:nvPr userDrawn="1"/>
        </p:nvSpPr>
        <p:spPr bwMode="auto">
          <a:xfrm flipH="1">
            <a:off x="163374" y="6513051"/>
            <a:ext cx="515635" cy="146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1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 algn="l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Picture 9" descr="IDEAS_logo.png">
            <a:extLst>
              <a:ext uri="{FF2B5EF4-FFF2-40B4-BE49-F238E27FC236}">
                <a16:creationId xmlns:a16="http://schemas.microsoft.com/office/drawing/2014/main" id="{B8E2FEED-84DC-4438-B439-E3DA7A28736A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3530" y="6156960"/>
            <a:ext cx="1845330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84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37" r:id="rId2"/>
    <p:sldLayoutId id="2147483939" r:id="rId3"/>
    <p:sldLayoutId id="2147483950" r:id="rId4"/>
    <p:sldLayoutId id="2147483940" r:id="rId5"/>
    <p:sldLayoutId id="2147483941" r:id="rId6"/>
  </p:sldLayoutIdLst>
  <p:hf hdr="0" ftr="0" dt="0"/>
  <p:txStyles>
    <p:titleStyle>
      <a:lvl1pPr marL="0" indent="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kern="1200" baseline="0">
          <a:solidFill>
            <a:schemeClr val="tx1"/>
          </a:solidFill>
          <a:latin typeface="+mn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9pPr>
    </p:titleStyle>
    <p:bodyStyle>
      <a:lvl1pPr marL="230188" indent="-230188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tx1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5475" indent="-27940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018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588" indent="-1730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82725" indent="-22225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52AD8-340F-4E8B-B0C4-7ABAA20B6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0943BB2-2F98-4DD2-873B-1E619A0C77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3932675"/>
              </p:ext>
            </p:extLst>
          </p:nvPr>
        </p:nvGraphicFramePr>
        <p:xfrm>
          <a:off x="1055369" y="916940"/>
          <a:ext cx="10042603" cy="277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0700">
                  <a:extLst>
                    <a:ext uri="{9D8B030D-6E8A-4147-A177-3AD203B41FA5}">
                      <a16:colId xmlns:a16="http://schemas.microsoft.com/office/drawing/2014/main" val="3446576009"/>
                    </a:ext>
                  </a:extLst>
                </a:gridCol>
                <a:gridCol w="1003610">
                  <a:extLst>
                    <a:ext uri="{9D8B030D-6E8A-4147-A177-3AD203B41FA5}">
                      <a16:colId xmlns:a16="http://schemas.microsoft.com/office/drawing/2014/main" val="339314737"/>
                    </a:ext>
                  </a:extLst>
                </a:gridCol>
                <a:gridCol w="4293220">
                  <a:extLst>
                    <a:ext uri="{9D8B030D-6E8A-4147-A177-3AD203B41FA5}">
                      <a16:colId xmlns:a16="http://schemas.microsoft.com/office/drawing/2014/main" val="1263998808"/>
                    </a:ext>
                  </a:extLst>
                </a:gridCol>
                <a:gridCol w="2955073">
                  <a:extLst>
                    <a:ext uri="{9D8B030D-6E8A-4147-A177-3AD203B41FA5}">
                      <a16:colId xmlns:a16="http://schemas.microsoft.com/office/drawing/2014/main" val="40978990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</a:rPr>
                        <a:t>Time (EDT)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</a:rPr>
                        <a:t>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</a:rPr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</a:rPr>
                        <a:t>Speaker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420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2:30-2:35pm</a:t>
                      </a:r>
                      <a:endParaRPr lang="en-US" sz="1800" dirty="0">
                        <a:effectLst/>
                        <a:latin typeface="+mn-lt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</a:rPr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Introduction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</a:rPr>
                        <a:t>David E. Bernholdt, ORNL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476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2:35pm-2:40pm</a:t>
                      </a:r>
                      <a:endParaRPr lang="en-US" sz="1800" dirty="0">
                        <a:effectLst/>
                        <a:latin typeface="+mn-lt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</a:rPr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Motivation and Overview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</a:rPr>
                        <a:t>Patricia A. Grubel, LANL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2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2:40pm-3:00pm</a:t>
                      </a:r>
                      <a:endParaRPr lang="en-US" sz="180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i="0" dirty="0">
                          <a:solidFill>
                            <a:schemeClr val="tx1"/>
                          </a:solidFill>
                          <a:latin typeface="+mn-lt"/>
                        </a:rPr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0" dirty="0">
                          <a:solidFill>
                            <a:schemeClr val="tx1"/>
                          </a:solidFill>
                          <a:latin typeface="+mn-lt"/>
                        </a:rPr>
                        <a:t>Software Testing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</a:rPr>
                        <a:t>Patricia A. Grubel, LANL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613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3:00pm-3:25pm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i="0" dirty="0">
                          <a:latin typeface="+mn-lt"/>
                        </a:rPr>
                        <a:t>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i="0" dirty="0">
                          <a:latin typeface="+mn-lt"/>
                        </a:rPr>
                        <a:t>Software Testing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</a:rPr>
                        <a:t>David E. Bernholdt, ORNL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858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3:25pm-3:55pm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i="0" dirty="0">
                          <a:latin typeface="+mn-lt"/>
                        </a:rPr>
                        <a:t>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i="0" dirty="0">
                          <a:latin typeface="+mn-lt"/>
                        </a:rPr>
                        <a:t>Reproducibility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</a:rPr>
                        <a:t>James M. </a:t>
                      </a:r>
                      <a:r>
                        <a:rPr lang="en-US" sz="1800" dirty="0" err="1">
                          <a:latin typeface="+mn-lt"/>
                        </a:rPr>
                        <a:t>Willenbring</a:t>
                      </a:r>
                      <a:r>
                        <a:rPr lang="en-US" sz="1800" dirty="0">
                          <a:latin typeface="+mn-lt"/>
                        </a:rPr>
                        <a:t>, SNL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784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3:55pm-4:00pm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i="0" dirty="0">
                          <a:latin typeface="+mn-lt"/>
                        </a:rPr>
                        <a:t>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i="0" dirty="0">
                          <a:latin typeface="+mn-lt"/>
                        </a:rPr>
                        <a:t>Summary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</a:rPr>
                        <a:t>James M. </a:t>
                      </a:r>
                      <a:r>
                        <a:rPr lang="en-US" sz="1800" dirty="0" err="1">
                          <a:latin typeface="+mn-lt"/>
                        </a:rPr>
                        <a:t>Willenbring</a:t>
                      </a:r>
                      <a:r>
                        <a:rPr lang="en-US" sz="1800" dirty="0">
                          <a:latin typeface="+mn-lt"/>
                        </a:rPr>
                        <a:t>, SNL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380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1450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52AD8-340F-4E8B-B0C4-7ABAA20B6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0943BB2-2F98-4DD2-873B-1E619A0C77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7476193"/>
              </p:ext>
            </p:extLst>
          </p:nvPr>
        </p:nvGraphicFramePr>
        <p:xfrm>
          <a:off x="1055369" y="916940"/>
          <a:ext cx="10042603" cy="277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0700">
                  <a:extLst>
                    <a:ext uri="{9D8B030D-6E8A-4147-A177-3AD203B41FA5}">
                      <a16:colId xmlns:a16="http://schemas.microsoft.com/office/drawing/2014/main" val="3446576009"/>
                    </a:ext>
                  </a:extLst>
                </a:gridCol>
                <a:gridCol w="1003610">
                  <a:extLst>
                    <a:ext uri="{9D8B030D-6E8A-4147-A177-3AD203B41FA5}">
                      <a16:colId xmlns:a16="http://schemas.microsoft.com/office/drawing/2014/main" val="339314737"/>
                    </a:ext>
                  </a:extLst>
                </a:gridCol>
                <a:gridCol w="4293220">
                  <a:extLst>
                    <a:ext uri="{9D8B030D-6E8A-4147-A177-3AD203B41FA5}">
                      <a16:colId xmlns:a16="http://schemas.microsoft.com/office/drawing/2014/main" val="1263998808"/>
                    </a:ext>
                  </a:extLst>
                </a:gridCol>
                <a:gridCol w="2955073">
                  <a:extLst>
                    <a:ext uri="{9D8B030D-6E8A-4147-A177-3AD203B41FA5}">
                      <a16:colId xmlns:a16="http://schemas.microsoft.com/office/drawing/2014/main" val="40978990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</a:rPr>
                        <a:t>Time (EDT)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</a:rPr>
                        <a:t>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</a:rPr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</a:rPr>
                        <a:t>Speaker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420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2:30-2:35pm</a:t>
                      </a:r>
                      <a:endParaRPr lang="en-US" sz="1800" dirty="0">
                        <a:effectLst/>
                        <a:latin typeface="+mn-lt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</a:rPr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Introduction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</a:rPr>
                        <a:t>David E. Bernholdt, ORNL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476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2:35pm-2:40pm</a:t>
                      </a:r>
                      <a:endParaRPr lang="en-US" sz="1800" dirty="0">
                        <a:effectLst/>
                        <a:latin typeface="+mn-lt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</a:rPr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Motivation and Overview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</a:rPr>
                        <a:t>Patricia A. Grubel, LANL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2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2:40pm-3:00pm</a:t>
                      </a:r>
                      <a:endParaRPr lang="en-US" sz="180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i="0" dirty="0">
                          <a:solidFill>
                            <a:schemeClr val="tx1"/>
                          </a:solidFill>
                          <a:latin typeface="+mn-lt"/>
                        </a:rPr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0" dirty="0">
                          <a:solidFill>
                            <a:schemeClr val="tx1"/>
                          </a:solidFill>
                          <a:latin typeface="+mn-lt"/>
                        </a:rPr>
                        <a:t>Software Testing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</a:rPr>
                        <a:t>Patricia A. Grubel, LANL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613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3:00pm-3:25pm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i="0" dirty="0">
                          <a:latin typeface="+mn-lt"/>
                        </a:rPr>
                        <a:t>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i="0" dirty="0">
                          <a:latin typeface="+mn-lt"/>
                        </a:rPr>
                        <a:t>Software Testing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</a:rPr>
                        <a:t>David E. Bernholdt, ORNL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858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3:25pm-3:55pm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i="0" dirty="0">
                          <a:latin typeface="+mn-lt"/>
                        </a:rPr>
                        <a:t>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i="0" dirty="0">
                          <a:latin typeface="+mn-lt"/>
                        </a:rPr>
                        <a:t>Reproducibility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</a:rPr>
                        <a:t>James M. </a:t>
                      </a:r>
                      <a:r>
                        <a:rPr lang="en-US" sz="1800" dirty="0" err="1">
                          <a:latin typeface="+mn-lt"/>
                        </a:rPr>
                        <a:t>Willenbring</a:t>
                      </a:r>
                      <a:r>
                        <a:rPr lang="en-US" sz="1800" dirty="0">
                          <a:latin typeface="+mn-lt"/>
                        </a:rPr>
                        <a:t>, SNL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784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3:55pm-4:00pm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i="0" dirty="0">
                          <a:latin typeface="+mn-lt"/>
                        </a:rPr>
                        <a:t>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i="0" dirty="0">
                          <a:latin typeface="+mn-lt"/>
                        </a:rPr>
                        <a:t>Summary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</a:rPr>
                        <a:t>James M. </a:t>
                      </a:r>
                      <a:r>
                        <a:rPr lang="en-US" sz="1800" dirty="0" err="1">
                          <a:latin typeface="+mn-lt"/>
                        </a:rPr>
                        <a:t>Willenbring</a:t>
                      </a:r>
                      <a:r>
                        <a:rPr lang="en-US" sz="1800" dirty="0">
                          <a:latin typeface="+mn-lt"/>
                        </a:rPr>
                        <a:t>, SNL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38030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298E65E2-8CFD-4F26-8DA3-3F5A419B1CCC}"/>
              </a:ext>
            </a:extLst>
          </p:cNvPr>
          <p:cNvGrpSpPr/>
          <p:nvPr/>
        </p:nvGrpSpPr>
        <p:grpSpPr>
          <a:xfrm>
            <a:off x="649538" y="1454121"/>
            <a:ext cx="10909739" cy="390939"/>
            <a:chOff x="79513" y="1653208"/>
            <a:chExt cx="12029799" cy="390939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8A6CA20-B55D-4C81-8847-C4C8F5411BA7}"/>
                </a:ext>
              </a:extLst>
            </p:cNvPr>
            <p:cNvCxnSpPr>
              <a:cxnSpLocks/>
            </p:cNvCxnSpPr>
            <p:nvPr/>
          </p:nvCxnSpPr>
          <p:spPr>
            <a:xfrm>
              <a:off x="530679" y="1848678"/>
              <a:ext cx="11127467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Arrow: Right 7">
              <a:extLst>
                <a:ext uri="{FF2B5EF4-FFF2-40B4-BE49-F238E27FC236}">
                  <a16:creationId xmlns:a16="http://schemas.microsoft.com/office/drawing/2014/main" id="{15647A8B-7F43-4B40-AF9A-5C49F504C09F}"/>
                </a:ext>
              </a:extLst>
            </p:cNvPr>
            <p:cNvSpPr/>
            <p:nvPr/>
          </p:nvSpPr>
          <p:spPr>
            <a:xfrm>
              <a:off x="79513" y="1653208"/>
              <a:ext cx="451166" cy="39093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Arrow: Right 8">
              <a:extLst>
                <a:ext uri="{FF2B5EF4-FFF2-40B4-BE49-F238E27FC236}">
                  <a16:creationId xmlns:a16="http://schemas.microsoft.com/office/drawing/2014/main" id="{117F0AD7-F782-4B43-B9F0-67851652A380}"/>
                </a:ext>
              </a:extLst>
            </p:cNvPr>
            <p:cNvSpPr/>
            <p:nvPr/>
          </p:nvSpPr>
          <p:spPr>
            <a:xfrm rot="10800000">
              <a:off x="11658146" y="1653208"/>
              <a:ext cx="451166" cy="39093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6216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52AD8-340F-4E8B-B0C4-7ABAA20B6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0943BB2-2F98-4DD2-873B-1E619A0C77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0131172"/>
              </p:ext>
            </p:extLst>
          </p:nvPr>
        </p:nvGraphicFramePr>
        <p:xfrm>
          <a:off x="1055369" y="916940"/>
          <a:ext cx="10042603" cy="277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0700">
                  <a:extLst>
                    <a:ext uri="{9D8B030D-6E8A-4147-A177-3AD203B41FA5}">
                      <a16:colId xmlns:a16="http://schemas.microsoft.com/office/drawing/2014/main" val="3446576009"/>
                    </a:ext>
                  </a:extLst>
                </a:gridCol>
                <a:gridCol w="1003610">
                  <a:extLst>
                    <a:ext uri="{9D8B030D-6E8A-4147-A177-3AD203B41FA5}">
                      <a16:colId xmlns:a16="http://schemas.microsoft.com/office/drawing/2014/main" val="339314737"/>
                    </a:ext>
                  </a:extLst>
                </a:gridCol>
                <a:gridCol w="4293220">
                  <a:extLst>
                    <a:ext uri="{9D8B030D-6E8A-4147-A177-3AD203B41FA5}">
                      <a16:colId xmlns:a16="http://schemas.microsoft.com/office/drawing/2014/main" val="1263998808"/>
                    </a:ext>
                  </a:extLst>
                </a:gridCol>
                <a:gridCol w="2955073">
                  <a:extLst>
                    <a:ext uri="{9D8B030D-6E8A-4147-A177-3AD203B41FA5}">
                      <a16:colId xmlns:a16="http://schemas.microsoft.com/office/drawing/2014/main" val="40978990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</a:rPr>
                        <a:t>Time (EDT)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</a:rPr>
                        <a:t>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</a:rPr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</a:rPr>
                        <a:t>Speaker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420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2:30-2:35pm</a:t>
                      </a:r>
                      <a:endParaRPr lang="en-US" sz="1800" dirty="0">
                        <a:effectLst/>
                        <a:latin typeface="+mn-lt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</a:rPr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Introduction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</a:rPr>
                        <a:t>David E. Bernholdt, ORNL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476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2:35pm-2:40pm</a:t>
                      </a:r>
                      <a:endParaRPr lang="en-US" sz="1800" dirty="0">
                        <a:effectLst/>
                        <a:latin typeface="+mn-lt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</a:rPr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Motivation and Overview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</a:rPr>
                        <a:t>Patricia A. Grubel, LANL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2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2:40pm-3:00pm</a:t>
                      </a:r>
                      <a:endParaRPr lang="en-US" sz="180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i="0" dirty="0">
                          <a:solidFill>
                            <a:schemeClr val="tx1"/>
                          </a:solidFill>
                          <a:latin typeface="+mn-lt"/>
                        </a:rPr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0" dirty="0">
                          <a:solidFill>
                            <a:schemeClr val="tx1"/>
                          </a:solidFill>
                          <a:latin typeface="+mn-lt"/>
                        </a:rPr>
                        <a:t>Software Testing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</a:rPr>
                        <a:t>Patricia A. Grubel, LANL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613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3:00pm-3:25pm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i="0" dirty="0">
                          <a:latin typeface="+mn-lt"/>
                        </a:rPr>
                        <a:t>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i="0" dirty="0">
                          <a:latin typeface="+mn-lt"/>
                        </a:rPr>
                        <a:t>Software Testing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</a:rPr>
                        <a:t>David E. Bernholdt, ORNL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858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3:25pm-3:55pm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i="0" dirty="0">
                          <a:latin typeface="+mn-lt"/>
                        </a:rPr>
                        <a:t>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i="0" dirty="0">
                          <a:latin typeface="+mn-lt"/>
                        </a:rPr>
                        <a:t>Reproducibility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</a:rPr>
                        <a:t>James M. </a:t>
                      </a:r>
                      <a:r>
                        <a:rPr lang="en-US" sz="1800" dirty="0" err="1">
                          <a:latin typeface="+mn-lt"/>
                        </a:rPr>
                        <a:t>Willenbring</a:t>
                      </a:r>
                      <a:r>
                        <a:rPr lang="en-US" sz="1800" dirty="0">
                          <a:latin typeface="+mn-lt"/>
                        </a:rPr>
                        <a:t>, SNL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784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3:55pm-4:00pm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i="0" dirty="0">
                          <a:latin typeface="+mn-lt"/>
                        </a:rPr>
                        <a:t>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i="0" dirty="0">
                          <a:latin typeface="+mn-lt"/>
                        </a:rPr>
                        <a:t>Summary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</a:rPr>
                        <a:t>James M. </a:t>
                      </a:r>
                      <a:r>
                        <a:rPr lang="en-US" sz="1800" dirty="0" err="1">
                          <a:latin typeface="+mn-lt"/>
                        </a:rPr>
                        <a:t>Willenbring</a:t>
                      </a:r>
                      <a:r>
                        <a:rPr lang="en-US" sz="1800" dirty="0">
                          <a:latin typeface="+mn-lt"/>
                        </a:rPr>
                        <a:t>, SNL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38030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298E65E2-8CFD-4F26-8DA3-3F5A419B1CCC}"/>
              </a:ext>
            </a:extLst>
          </p:cNvPr>
          <p:cNvGrpSpPr/>
          <p:nvPr/>
        </p:nvGrpSpPr>
        <p:grpSpPr>
          <a:xfrm>
            <a:off x="649538" y="1870326"/>
            <a:ext cx="10909739" cy="390939"/>
            <a:chOff x="79513" y="1653208"/>
            <a:chExt cx="12029799" cy="390939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8A6CA20-B55D-4C81-8847-C4C8F5411BA7}"/>
                </a:ext>
              </a:extLst>
            </p:cNvPr>
            <p:cNvCxnSpPr>
              <a:cxnSpLocks/>
            </p:cNvCxnSpPr>
            <p:nvPr/>
          </p:nvCxnSpPr>
          <p:spPr>
            <a:xfrm>
              <a:off x="530679" y="1848678"/>
              <a:ext cx="11127467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Arrow: Right 7">
              <a:extLst>
                <a:ext uri="{FF2B5EF4-FFF2-40B4-BE49-F238E27FC236}">
                  <a16:creationId xmlns:a16="http://schemas.microsoft.com/office/drawing/2014/main" id="{15647A8B-7F43-4B40-AF9A-5C49F504C09F}"/>
                </a:ext>
              </a:extLst>
            </p:cNvPr>
            <p:cNvSpPr/>
            <p:nvPr/>
          </p:nvSpPr>
          <p:spPr>
            <a:xfrm>
              <a:off x="79513" y="1653208"/>
              <a:ext cx="451166" cy="39093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Arrow: Right 8">
              <a:extLst>
                <a:ext uri="{FF2B5EF4-FFF2-40B4-BE49-F238E27FC236}">
                  <a16:creationId xmlns:a16="http://schemas.microsoft.com/office/drawing/2014/main" id="{117F0AD7-F782-4B43-B9F0-67851652A380}"/>
                </a:ext>
              </a:extLst>
            </p:cNvPr>
            <p:cNvSpPr/>
            <p:nvPr/>
          </p:nvSpPr>
          <p:spPr>
            <a:xfrm rot="10800000">
              <a:off x="11658146" y="1653208"/>
              <a:ext cx="451166" cy="39093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0124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52AD8-340F-4E8B-B0C4-7ABAA20B6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0943BB2-2F98-4DD2-873B-1E619A0C77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355142"/>
              </p:ext>
            </p:extLst>
          </p:nvPr>
        </p:nvGraphicFramePr>
        <p:xfrm>
          <a:off x="1055369" y="916940"/>
          <a:ext cx="10042603" cy="277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0700">
                  <a:extLst>
                    <a:ext uri="{9D8B030D-6E8A-4147-A177-3AD203B41FA5}">
                      <a16:colId xmlns:a16="http://schemas.microsoft.com/office/drawing/2014/main" val="3446576009"/>
                    </a:ext>
                  </a:extLst>
                </a:gridCol>
                <a:gridCol w="1003610">
                  <a:extLst>
                    <a:ext uri="{9D8B030D-6E8A-4147-A177-3AD203B41FA5}">
                      <a16:colId xmlns:a16="http://schemas.microsoft.com/office/drawing/2014/main" val="339314737"/>
                    </a:ext>
                  </a:extLst>
                </a:gridCol>
                <a:gridCol w="4293220">
                  <a:extLst>
                    <a:ext uri="{9D8B030D-6E8A-4147-A177-3AD203B41FA5}">
                      <a16:colId xmlns:a16="http://schemas.microsoft.com/office/drawing/2014/main" val="1263998808"/>
                    </a:ext>
                  </a:extLst>
                </a:gridCol>
                <a:gridCol w="2955073">
                  <a:extLst>
                    <a:ext uri="{9D8B030D-6E8A-4147-A177-3AD203B41FA5}">
                      <a16:colId xmlns:a16="http://schemas.microsoft.com/office/drawing/2014/main" val="40978990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</a:rPr>
                        <a:t>Time (EDT)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</a:rPr>
                        <a:t>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</a:rPr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</a:rPr>
                        <a:t>Speaker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420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2:30-2:35pm</a:t>
                      </a:r>
                      <a:endParaRPr lang="en-US" sz="1800" dirty="0">
                        <a:effectLst/>
                        <a:latin typeface="+mn-lt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</a:rPr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Introduction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</a:rPr>
                        <a:t>David E. Bernholdt, ORNL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476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2:35pm-2:40pm</a:t>
                      </a:r>
                      <a:endParaRPr lang="en-US" sz="1800" dirty="0">
                        <a:effectLst/>
                        <a:latin typeface="+mn-lt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</a:rPr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Motivation and Overview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</a:rPr>
                        <a:t>Patricia A. Grubel, LANL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2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2:40pm-3:00pm</a:t>
                      </a:r>
                      <a:endParaRPr lang="en-US" sz="180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i="0" dirty="0">
                          <a:solidFill>
                            <a:schemeClr val="tx1"/>
                          </a:solidFill>
                          <a:latin typeface="+mn-lt"/>
                        </a:rPr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0" dirty="0">
                          <a:solidFill>
                            <a:schemeClr val="tx1"/>
                          </a:solidFill>
                          <a:latin typeface="+mn-lt"/>
                        </a:rPr>
                        <a:t>Software Testing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</a:rPr>
                        <a:t>Patricia A. Grubel, LANL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613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3:00pm-3:25pm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i="0" dirty="0">
                          <a:latin typeface="+mn-lt"/>
                        </a:rPr>
                        <a:t>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i="0" dirty="0">
                          <a:latin typeface="+mn-lt"/>
                        </a:rPr>
                        <a:t>Software Testing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</a:rPr>
                        <a:t>David E. Bernholdt, ORNL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858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3:25pm-3:55pm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i="0" dirty="0">
                          <a:latin typeface="+mn-lt"/>
                        </a:rPr>
                        <a:t>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i="0" dirty="0">
                          <a:latin typeface="+mn-lt"/>
                        </a:rPr>
                        <a:t>Reproducibility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</a:rPr>
                        <a:t>James M. </a:t>
                      </a:r>
                      <a:r>
                        <a:rPr lang="en-US" sz="1800" dirty="0" err="1">
                          <a:latin typeface="+mn-lt"/>
                        </a:rPr>
                        <a:t>Willenbring</a:t>
                      </a:r>
                      <a:r>
                        <a:rPr lang="en-US" sz="1800" dirty="0">
                          <a:latin typeface="+mn-lt"/>
                        </a:rPr>
                        <a:t>, SNL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784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3:55pm-4:00pm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i="0" dirty="0">
                          <a:latin typeface="+mn-lt"/>
                        </a:rPr>
                        <a:t>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i="0" dirty="0">
                          <a:latin typeface="+mn-lt"/>
                        </a:rPr>
                        <a:t>Summary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</a:rPr>
                        <a:t>James M. </a:t>
                      </a:r>
                      <a:r>
                        <a:rPr lang="en-US" sz="1800" dirty="0" err="1">
                          <a:latin typeface="+mn-lt"/>
                        </a:rPr>
                        <a:t>Willenbring</a:t>
                      </a:r>
                      <a:r>
                        <a:rPr lang="en-US" sz="1800" dirty="0">
                          <a:latin typeface="+mn-lt"/>
                        </a:rPr>
                        <a:t>, SNL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38030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298E65E2-8CFD-4F26-8DA3-3F5A419B1CCC}"/>
              </a:ext>
            </a:extLst>
          </p:cNvPr>
          <p:cNvGrpSpPr/>
          <p:nvPr/>
        </p:nvGrpSpPr>
        <p:grpSpPr>
          <a:xfrm>
            <a:off x="649538" y="2286544"/>
            <a:ext cx="10909739" cy="390939"/>
            <a:chOff x="79513" y="1653208"/>
            <a:chExt cx="12029799" cy="390939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8A6CA20-B55D-4C81-8847-C4C8F5411BA7}"/>
                </a:ext>
              </a:extLst>
            </p:cNvPr>
            <p:cNvCxnSpPr>
              <a:cxnSpLocks/>
            </p:cNvCxnSpPr>
            <p:nvPr/>
          </p:nvCxnSpPr>
          <p:spPr>
            <a:xfrm>
              <a:off x="530679" y="1848678"/>
              <a:ext cx="11127467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Arrow: Right 7">
              <a:extLst>
                <a:ext uri="{FF2B5EF4-FFF2-40B4-BE49-F238E27FC236}">
                  <a16:creationId xmlns:a16="http://schemas.microsoft.com/office/drawing/2014/main" id="{15647A8B-7F43-4B40-AF9A-5C49F504C09F}"/>
                </a:ext>
              </a:extLst>
            </p:cNvPr>
            <p:cNvSpPr/>
            <p:nvPr/>
          </p:nvSpPr>
          <p:spPr>
            <a:xfrm>
              <a:off x="79513" y="1653208"/>
              <a:ext cx="451166" cy="39093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Arrow: Right 8">
              <a:extLst>
                <a:ext uri="{FF2B5EF4-FFF2-40B4-BE49-F238E27FC236}">
                  <a16:creationId xmlns:a16="http://schemas.microsoft.com/office/drawing/2014/main" id="{117F0AD7-F782-4B43-B9F0-67851652A380}"/>
                </a:ext>
              </a:extLst>
            </p:cNvPr>
            <p:cNvSpPr/>
            <p:nvPr/>
          </p:nvSpPr>
          <p:spPr>
            <a:xfrm rot="10800000">
              <a:off x="11658146" y="1653208"/>
              <a:ext cx="451166" cy="39093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7901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52AD8-340F-4E8B-B0C4-7ABAA20B6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0943BB2-2F98-4DD2-873B-1E619A0C77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8021410"/>
              </p:ext>
            </p:extLst>
          </p:nvPr>
        </p:nvGraphicFramePr>
        <p:xfrm>
          <a:off x="1055369" y="916940"/>
          <a:ext cx="10042603" cy="277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0700">
                  <a:extLst>
                    <a:ext uri="{9D8B030D-6E8A-4147-A177-3AD203B41FA5}">
                      <a16:colId xmlns:a16="http://schemas.microsoft.com/office/drawing/2014/main" val="3446576009"/>
                    </a:ext>
                  </a:extLst>
                </a:gridCol>
                <a:gridCol w="1003610">
                  <a:extLst>
                    <a:ext uri="{9D8B030D-6E8A-4147-A177-3AD203B41FA5}">
                      <a16:colId xmlns:a16="http://schemas.microsoft.com/office/drawing/2014/main" val="339314737"/>
                    </a:ext>
                  </a:extLst>
                </a:gridCol>
                <a:gridCol w="4293220">
                  <a:extLst>
                    <a:ext uri="{9D8B030D-6E8A-4147-A177-3AD203B41FA5}">
                      <a16:colId xmlns:a16="http://schemas.microsoft.com/office/drawing/2014/main" val="1263998808"/>
                    </a:ext>
                  </a:extLst>
                </a:gridCol>
                <a:gridCol w="2955073">
                  <a:extLst>
                    <a:ext uri="{9D8B030D-6E8A-4147-A177-3AD203B41FA5}">
                      <a16:colId xmlns:a16="http://schemas.microsoft.com/office/drawing/2014/main" val="40978990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</a:rPr>
                        <a:t>Time (EDT)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</a:rPr>
                        <a:t>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</a:rPr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</a:rPr>
                        <a:t>Speaker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420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2:30-2:35pm</a:t>
                      </a:r>
                      <a:endParaRPr lang="en-US" sz="1800" dirty="0">
                        <a:effectLst/>
                        <a:latin typeface="+mn-lt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</a:rPr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Introduction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</a:rPr>
                        <a:t>David E. Bernholdt, ORNL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476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2:35pm-2:40pm</a:t>
                      </a:r>
                      <a:endParaRPr lang="en-US" sz="1800" dirty="0">
                        <a:effectLst/>
                        <a:latin typeface="+mn-lt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</a:rPr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Motivation and Overview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</a:rPr>
                        <a:t>Patricia A. Grubel, LANL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2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2:40pm-3:00pm</a:t>
                      </a:r>
                      <a:endParaRPr lang="en-US" sz="180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i="0" dirty="0">
                          <a:solidFill>
                            <a:schemeClr val="tx1"/>
                          </a:solidFill>
                          <a:latin typeface="+mn-lt"/>
                        </a:rPr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0" dirty="0">
                          <a:solidFill>
                            <a:schemeClr val="tx1"/>
                          </a:solidFill>
                          <a:latin typeface="+mn-lt"/>
                        </a:rPr>
                        <a:t>Software Testing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</a:rPr>
                        <a:t>Patricia A. Grubel, LANL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613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3:00pm-3:25pm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i="0" dirty="0">
                          <a:latin typeface="+mn-lt"/>
                        </a:rPr>
                        <a:t>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i="0" dirty="0">
                          <a:latin typeface="+mn-lt"/>
                        </a:rPr>
                        <a:t>Software Testing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</a:rPr>
                        <a:t>David E. Bernholdt, ORNL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858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3:25pm-3:55pm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i="0" dirty="0">
                          <a:latin typeface="+mn-lt"/>
                        </a:rPr>
                        <a:t>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i="0" dirty="0">
                          <a:latin typeface="+mn-lt"/>
                        </a:rPr>
                        <a:t>Reproducibility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</a:rPr>
                        <a:t>James M. </a:t>
                      </a:r>
                      <a:r>
                        <a:rPr lang="en-US" sz="1800" dirty="0" err="1">
                          <a:latin typeface="+mn-lt"/>
                        </a:rPr>
                        <a:t>Willenbring</a:t>
                      </a:r>
                      <a:r>
                        <a:rPr lang="en-US" sz="1800" dirty="0">
                          <a:latin typeface="+mn-lt"/>
                        </a:rPr>
                        <a:t>, SNL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784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3:55pm-4:00pm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i="0" dirty="0">
                          <a:latin typeface="+mn-lt"/>
                        </a:rPr>
                        <a:t>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i="0" dirty="0">
                          <a:latin typeface="+mn-lt"/>
                        </a:rPr>
                        <a:t>Summary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</a:rPr>
                        <a:t>James M. </a:t>
                      </a:r>
                      <a:r>
                        <a:rPr lang="en-US" sz="1800" dirty="0" err="1">
                          <a:latin typeface="+mn-lt"/>
                        </a:rPr>
                        <a:t>Willenbring</a:t>
                      </a:r>
                      <a:r>
                        <a:rPr lang="en-US" sz="1800" dirty="0">
                          <a:latin typeface="+mn-lt"/>
                        </a:rPr>
                        <a:t>, SNL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38030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298E65E2-8CFD-4F26-8DA3-3F5A419B1CCC}"/>
              </a:ext>
            </a:extLst>
          </p:cNvPr>
          <p:cNvGrpSpPr/>
          <p:nvPr/>
        </p:nvGrpSpPr>
        <p:grpSpPr>
          <a:xfrm>
            <a:off x="649538" y="2683826"/>
            <a:ext cx="10909739" cy="390939"/>
            <a:chOff x="79513" y="1653208"/>
            <a:chExt cx="12029799" cy="390939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8A6CA20-B55D-4C81-8847-C4C8F5411BA7}"/>
                </a:ext>
              </a:extLst>
            </p:cNvPr>
            <p:cNvCxnSpPr>
              <a:cxnSpLocks/>
            </p:cNvCxnSpPr>
            <p:nvPr/>
          </p:nvCxnSpPr>
          <p:spPr>
            <a:xfrm>
              <a:off x="530679" y="1848678"/>
              <a:ext cx="11127467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Arrow: Right 7">
              <a:extLst>
                <a:ext uri="{FF2B5EF4-FFF2-40B4-BE49-F238E27FC236}">
                  <a16:creationId xmlns:a16="http://schemas.microsoft.com/office/drawing/2014/main" id="{15647A8B-7F43-4B40-AF9A-5C49F504C09F}"/>
                </a:ext>
              </a:extLst>
            </p:cNvPr>
            <p:cNvSpPr/>
            <p:nvPr/>
          </p:nvSpPr>
          <p:spPr>
            <a:xfrm>
              <a:off x="79513" y="1653208"/>
              <a:ext cx="451166" cy="39093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Arrow: Right 8">
              <a:extLst>
                <a:ext uri="{FF2B5EF4-FFF2-40B4-BE49-F238E27FC236}">
                  <a16:creationId xmlns:a16="http://schemas.microsoft.com/office/drawing/2014/main" id="{117F0AD7-F782-4B43-B9F0-67851652A380}"/>
                </a:ext>
              </a:extLst>
            </p:cNvPr>
            <p:cNvSpPr/>
            <p:nvPr/>
          </p:nvSpPr>
          <p:spPr>
            <a:xfrm rot="10800000">
              <a:off x="11658146" y="1653208"/>
              <a:ext cx="451166" cy="39093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4366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52AD8-340F-4E8B-B0C4-7ABAA20B6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0943BB2-2F98-4DD2-873B-1E619A0C77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898973"/>
              </p:ext>
            </p:extLst>
          </p:nvPr>
        </p:nvGraphicFramePr>
        <p:xfrm>
          <a:off x="1055369" y="916940"/>
          <a:ext cx="10042603" cy="277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0700">
                  <a:extLst>
                    <a:ext uri="{9D8B030D-6E8A-4147-A177-3AD203B41FA5}">
                      <a16:colId xmlns:a16="http://schemas.microsoft.com/office/drawing/2014/main" val="3446576009"/>
                    </a:ext>
                  </a:extLst>
                </a:gridCol>
                <a:gridCol w="1003610">
                  <a:extLst>
                    <a:ext uri="{9D8B030D-6E8A-4147-A177-3AD203B41FA5}">
                      <a16:colId xmlns:a16="http://schemas.microsoft.com/office/drawing/2014/main" val="339314737"/>
                    </a:ext>
                  </a:extLst>
                </a:gridCol>
                <a:gridCol w="4293220">
                  <a:extLst>
                    <a:ext uri="{9D8B030D-6E8A-4147-A177-3AD203B41FA5}">
                      <a16:colId xmlns:a16="http://schemas.microsoft.com/office/drawing/2014/main" val="1263998808"/>
                    </a:ext>
                  </a:extLst>
                </a:gridCol>
                <a:gridCol w="2955073">
                  <a:extLst>
                    <a:ext uri="{9D8B030D-6E8A-4147-A177-3AD203B41FA5}">
                      <a16:colId xmlns:a16="http://schemas.microsoft.com/office/drawing/2014/main" val="40978990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</a:rPr>
                        <a:t>Time (EDT)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</a:rPr>
                        <a:t>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</a:rPr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</a:rPr>
                        <a:t>Speaker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420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2:30-2:35pm</a:t>
                      </a:r>
                      <a:endParaRPr lang="en-US" sz="1800" dirty="0">
                        <a:effectLst/>
                        <a:latin typeface="+mn-lt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</a:rPr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Introduction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</a:rPr>
                        <a:t>David E. Bernholdt, ORNL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476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2:35pm-2:40pm</a:t>
                      </a:r>
                      <a:endParaRPr lang="en-US" sz="1800" dirty="0">
                        <a:effectLst/>
                        <a:latin typeface="+mn-lt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</a:rPr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Motivation and Overview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</a:rPr>
                        <a:t>Patricia A. Grubel, LANL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2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2:40pm-3:00pm</a:t>
                      </a:r>
                      <a:endParaRPr lang="en-US" sz="180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i="0" dirty="0">
                          <a:solidFill>
                            <a:schemeClr val="tx1"/>
                          </a:solidFill>
                          <a:latin typeface="+mn-lt"/>
                        </a:rPr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0" dirty="0">
                          <a:solidFill>
                            <a:schemeClr val="tx1"/>
                          </a:solidFill>
                          <a:latin typeface="+mn-lt"/>
                        </a:rPr>
                        <a:t>Software Testing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</a:rPr>
                        <a:t>Patricia A. Grubel, LANL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613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3:00pm-3:25pm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i="0" dirty="0">
                          <a:latin typeface="+mn-lt"/>
                        </a:rPr>
                        <a:t>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i="0" dirty="0">
                          <a:latin typeface="+mn-lt"/>
                        </a:rPr>
                        <a:t>Software Testing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</a:rPr>
                        <a:t>David E. Bernholdt, ORNL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858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3:25pm-3:55pm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i="0" dirty="0">
                          <a:latin typeface="+mn-lt"/>
                        </a:rPr>
                        <a:t>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i="0" dirty="0">
                          <a:latin typeface="+mn-lt"/>
                        </a:rPr>
                        <a:t>Reproducibility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</a:rPr>
                        <a:t>James M. </a:t>
                      </a:r>
                      <a:r>
                        <a:rPr lang="en-US" sz="1800" dirty="0" err="1">
                          <a:latin typeface="+mn-lt"/>
                        </a:rPr>
                        <a:t>Willenbring</a:t>
                      </a:r>
                      <a:r>
                        <a:rPr lang="en-US" sz="1800" dirty="0">
                          <a:latin typeface="+mn-lt"/>
                        </a:rPr>
                        <a:t>, SNL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784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3:55pm-4:00pm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i="0" dirty="0">
                          <a:latin typeface="+mn-lt"/>
                        </a:rPr>
                        <a:t>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i="0" dirty="0">
                          <a:latin typeface="+mn-lt"/>
                        </a:rPr>
                        <a:t>Summary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</a:rPr>
                        <a:t>James M. </a:t>
                      </a:r>
                      <a:r>
                        <a:rPr lang="en-US" sz="1800" dirty="0" err="1">
                          <a:latin typeface="+mn-lt"/>
                        </a:rPr>
                        <a:t>Willenbring</a:t>
                      </a:r>
                      <a:r>
                        <a:rPr lang="en-US" sz="1800" dirty="0">
                          <a:latin typeface="+mn-lt"/>
                        </a:rPr>
                        <a:t>, SNL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38030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298E65E2-8CFD-4F26-8DA3-3F5A419B1CCC}"/>
              </a:ext>
            </a:extLst>
          </p:cNvPr>
          <p:cNvGrpSpPr/>
          <p:nvPr/>
        </p:nvGrpSpPr>
        <p:grpSpPr>
          <a:xfrm>
            <a:off x="649538" y="3068504"/>
            <a:ext cx="10909739" cy="390939"/>
            <a:chOff x="79513" y="1653208"/>
            <a:chExt cx="12029799" cy="390939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8A6CA20-B55D-4C81-8847-C4C8F5411BA7}"/>
                </a:ext>
              </a:extLst>
            </p:cNvPr>
            <p:cNvCxnSpPr>
              <a:cxnSpLocks/>
            </p:cNvCxnSpPr>
            <p:nvPr/>
          </p:nvCxnSpPr>
          <p:spPr>
            <a:xfrm>
              <a:off x="530679" y="1848678"/>
              <a:ext cx="11127467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Arrow: Right 7">
              <a:extLst>
                <a:ext uri="{FF2B5EF4-FFF2-40B4-BE49-F238E27FC236}">
                  <a16:creationId xmlns:a16="http://schemas.microsoft.com/office/drawing/2014/main" id="{15647A8B-7F43-4B40-AF9A-5C49F504C09F}"/>
                </a:ext>
              </a:extLst>
            </p:cNvPr>
            <p:cNvSpPr/>
            <p:nvPr/>
          </p:nvSpPr>
          <p:spPr>
            <a:xfrm>
              <a:off x="79513" y="1653208"/>
              <a:ext cx="451166" cy="39093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Arrow: Right 8">
              <a:extLst>
                <a:ext uri="{FF2B5EF4-FFF2-40B4-BE49-F238E27FC236}">
                  <a16:creationId xmlns:a16="http://schemas.microsoft.com/office/drawing/2014/main" id="{117F0AD7-F782-4B43-B9F0-67851652A380}"/>
                </a:ext>
              </a:extLst>
            </p:cNvPr>
            <p:cNvSpPr/>
            <p:nvPr/>
          </p:nvSpPr>
          <p:spPr>
            <a:xfrm rot="10800000">
              <a:off x="11658146" y="1653208"/>
              <a:ext cx="451166" cy="39093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2701539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s (Wide Screen)">
  <a:themeElements>
    <a:clrScheme name="ECP 171103 final">
      <a:dk1>
        <a:sysClr val="windowText" lastClr="000000"/>
      </a:dk1>
      <a:lt1>
        <a:sysClr val="window" lastClr="FFFFFF"/>
      </a:lt1>
      <a:dk2>
        <a:srgbClr val="266093"/>
      </a:dk2>
      <a:lt2>
        <a:srgbClr val="FFFFFF"/>
      </a:lt2>
      <a:accent1>
        <a:srgbClr val="2A75BB"/>
      </a:accent1>
      <a:accent2>
        <a:srgbClr val="84B641"/>
      </a:accent2>
      <a:accent3>
        <a:srgbClr val="43B1E5"/>
      </a:accent3>
      <a:accent4>
        <a:srgbClr val="D13940"/>
      </a:accent4>
      <a:accent5>
        <a:srgbClr val="C39C2F"/>
      </a:accent5>
      <a:accent6>
        <a:srgbClr val="7F7F7F"/>
      </a:accent6>
      <a:hlink>
        <a:srgbClr val="A03123"/>
      </a:hlink>
      <a:folHlink>
        <a:srgbClr val="00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</a:spPr>
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sz="2000" dirty="0">
            <a:solidFill>
              <a:schemeClr val="bg1"/>
            </a:solidFill>
          </a:defRPr>
        </a:defPPr>
      </a:lstStyle>
    </a:spDef>
    <a:txDef>
      <a:spPr>
        <a:noFill/>
      </a:spPr>
      <a:bodyPr wrap="square" lIns="118872" tIns="91440" rIns="118872" bIns="91440" rtlCol="0" anchor="ctr" anchorCtr="0">
        <a:spAutoFit/>
      </a:bodyPr>
      <a:lstStyle>
        <a:defPPr algn="l">
          <a:lnSpc>
            <a:spcPct val="90000"/>
          </a:lnSpc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ECP_PowerPointTemplate-v1.0_20171106" id="{82BFD86B-8FF4-4B2C-AD68-5655622D7E2C}" vid="{C92328A0-5FA1-40E2-AE72-E588ED49ADD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5464437F680748A68B85EB6594EA7D" ma:contentTypeVersion="0" ma:contentTypeDescription="Create a new document." ma:contentTypeScope="" ma:versionID="fe3f4dd58d5914c51cfc6deaa8ad845c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A50EC660-24D0-43A0-AE5E-E274115E726B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9E20559-B232-4371-8690-E3D8007EDB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8DB7DEB-074E-4EE8-9B6E-FD277323109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ECP_PowerPoint_Template-v1.0_20171106</Template>
  <TotalTime>960</TotalTime>
  <Words>408</Words>
  <Application>Microsoft Office PowerPoint</Application>
  <PresentationFormat>Custom</PresentationFormat>
  <Paragraphs>174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Arial Black</vt:lpstr>
      <vt:lpstr>Calibri</vt:lpstr>
      <vt:lpstr>Presentations (Wide Screen)</vt:lpstr>
      <vt:lpstr>Agenda</vt:lpstr>
      <vt:lpstr>Agenda</vt:lpstr>
      <vt:lpstr>Agenda</vt:lpstr>
      <vt:lpstr>Agenda</vt:lpstr>
      <vt:lpstr>Agenda</vt:lpstr>
      <vt:lpstr>Agenda</vt:lpstr>
    </vt:vector>
  </TitlesOfParts>
  <Company>ORNL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Challenges of Exascale Computing</dc:title>
  <dc:creator>Bernholdt, David E.</dc:creator>
  <cp:lastModifiedBy>Bernholdt, David</cp:lastModifiedBy>
  <cp:revision>229</cp:revision>
  <cp:lastPrinted>2017-11-02T18:35:01Z</cp:lastPrinted>
  <dcterms:created xsi:type="dcterms:W3CDTF">2018-11-06T17:28:56Z</dcterms:created>
  <dcterms:modified xsi:type="dcterms:W3CDTF">2021-04-06T14:29:39Z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0x010100565464437F680748A68B85EB6594EA7D</vt:lpwstr>
  </property>
</Properties>
</file>