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3"/>
  </p:notesMasterIdLst>
  <p:handoutMasterIdLst>
    <p:handoutMasterId r:id="rId34"/>
  </p:handoutMasterIdLst>
  <p:sldIdLst>
    <p:sldId id="318" r:id="rId5"/>
    <p:sldId id="675" r:id="rId6"/>
    <p:sldId id="640" r:id="rId7"/>
    <p:sldId id="638" r:id="rId8"/>
    <p:sldId id="676" r:id="rId9"/>
    <p:sldId id="677" r:id="rId10"/>
    <p:sldId id="674" r:id="rId11"/>
    <p:sldId id="678" r:id="rId12"/>
    <p:sldId id="679" r:id="rId13"/>
    <p:sldId id="680" r:id="rId14"/>
    <p:sldId id="5556" r:id="rId15"/>
    <p:sldId id="684" r:id="rId16"/>
    <p:sldId id="685" r:id="rId17"/>
    <p:sldId id="686" r:id="rId18"/>
    <p:sldId id="687" r:id="rId19"/>
    <p:sldId id="635" r:id="rId20"/>
    <p:sldId id="688" r:id="rId21"/>
    <p:sldId id="689" r:id="rId22"/>
    <p:sldId id="5557" r:id="rId23"/>
    <p:sldId id="5560" r:id="rId24"/>
    <p:sldId id="5559" r:id="rId25"/>
    <p:sldId id="5558" r:id="rId26"/>
    <p:sldId id="270" r:id="rId27"/>
    <p:sldId id="5553" r:id="rId28"/>
    <p:sldId id="5554" r:id="rId29"/>
    <p:sldId id="5555" r:id="rId30"/>
    <p:sldId id="664" r:id="rId31"/>
    <p:sldId id="673" r:id="rId32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262"/>
    <a:srgbClr val="EEC8FA"/>
    <a:srgbClr val="A952EE"/>
    <a:srgbClr val="BA51FC"/>
    <a:srgbClr val="B359FF"/>
    <a:srgbClr val="9545D3"/>
    <a:srgbClr val="C39C2F"/>
    <a:srgbClr val="C59C27"/>
    <a:srgbClr val="D13940"/>
    <a:srgbClr val="EF9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5246" autoAdjust="0"/>
  </p:normalViewPr>
  <p:slideViewPr>
    <p:cSldViewPr snapToGrid="0" showGuides="1">
      <p:cViewPr varScale="1">
        <p:scale>
          <a:sx n="92" d="100"/>
          <a:sy n="92" d="100"/>
        </p:scale>
        <p:origin x="824" y="18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forms :: CUDE, HIP, </a:t>
            </a:r>
            <a:r>
              <a:rPr lang="en-US" dirty="0" err="1"/>
              <a:t>OpenACC</a:t>
            </a:r>
            <a:r>
              <a:rPr lang="en-US" dirty="0"/>
              <a:t>, OpenMP, </a:t>
            </a:r>
            <a:r>
              <a:rPr lang="en-US" dirty="0" err="1"/>
              <a:t>OneAPI</a:t>
            </a:r>
            <a:r>
              <a:rPr lang="en-US" dirty="0"/>
              <a:t>, SYCL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accelerator systems these days have mechanisms for sharing (reading/writing) memory between host and device.  Easy, but generally not the most performant approach</a:t>
            </a:r>
          </a:p>
          <a:p>
            <a:r>
              <a:rPr lang="en-US" dirty="0"/>
              <a:t>confounding differences between systems with regard to how well that sharing is supported.</a:t>
            </a:r>
          </a:p>
          <a:p>
            <a:r>
              <a:rPr lang="en-US" dirty="0"/>
              <a:t>Task based examples – Legion, </a:t>
            </a:r>
            <a:r>
              <a:rPr lang="en-US" dirty="0" err="1"/>
              <a:t>PaRSEC</a:t>
            </a:r>
            <a:r>
              <a:rPr lang="en-US" dirty="0"/>
              <a:t>, HPX, </a:t>
            </a:r>
            <a:r>
              <a:rPr lang="en-US" dirty="0" err="1"/>
              <a:t>StarPU</a:t>
            </a:r>
            <a:r>
              <a:rPr lang="en-US" dirty="0"/>
              <a:t>, Charm++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13283714.v1" TargetMode="External"/><Relationship Id="rId7" Type="http://schemas.openxmlformats.org/officeDocument/2006/relationships/hyperlink" Target="https://bssw.io/events/webinar-software-design-for-longevity-with-performance-portability" TargetMode="External"/><Relationship Id="rId2" Type="http://schemas.openxmlformats.org/officeDocument/2006/relationships/hyperlink" Target="https://www.exascale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978-3-319-27308-2_19" TargetMode="External"/><Relationship Id="rId5" Type="http://schemas.openxmlformats.org/officeDocument/2006/relationships/hyperlink" Target="https://www.exascaleproject.org/event/kokkos-class-series" TargetMode="External"/><Relationship Id="rId4" Type="http://schemas.openxmlformats.org/officeDocument/2006/relationships/hyperlink" Target="https://bssw.io/blog_posts/performance-portability-and-the-exascale-computing-proje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 </a:t>
            </a:r>
            <a:r>
              <a:rPr lang="en-US" sz="2000" dirty="0"/>
              <a:t>(she/her)</a:t>
            </a:r>
            <a:br>
              <a:rPr lang="en-US" sz="2000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800"/>
              </a:spcBef>
            </a:pPr>
            <a:r>
              <a:rPr lang="en-US" sz="2000" dirty="0"/>
              <a:t>Software Productivity and Sustainability Track @ ATPESC 2022</a:t>
            </a:r>
          </a:p>
          <a:p>
            <a:pPr>
              <a:spcBef>
                <a:spcPts val="2800"/>
              </a:spcBef>
            </a:pPr>
            <a:r>
              <a:rPr lang="en-US" sz="2000" dirty="0"/>
              <a:t>Contributors: </a:t>
            </a:r>
            <a:r>
              <a:rPr lang="en-US" sz="2000" dirty="0" err="1"/>
              <a:t>Anshu</a:t>
            </a:r>
            <a:r>
              <a:rPr lang="en-US" sz="2000" dirty="0"/>
              <a:t> Dubey (ANL), Mark C. Miller (LLNL), David </a:t>
            </a:r>
            <a:r>
              <a:rPr lang="en-US" sz="2000" dirty="0" err="1"/>
              <a:t>Bernholdt</a:t>
            </a:r>
            <a:r>
              <a:rPr lang="en-US" sz="2000" dirty="0"/>
              <a:t> (ORNL)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88422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DFC27-87EC-DFA9-9485-9630ECB94A75}"/>
              </a:ext>
            </a:extLst>
          </p:cNvPr>
          <p:cNvSpPr txBox="1"/>
          <p:nvPr/>
        </p:nvSpPr>
        <p:spPr>
          <a:xfrm>
            <a:off x="2676848" y="5527833"/>
            <a:ext cx="78062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And memory access models: unified memory / </a:t>
            </a:r>
            <a:r>
              <a:rPr lang="en-US" dirty="0" err="1"/>
              <a:t>gpu</a:t>
            </a:r>
            <a:r>
              <a:rPr lang="en-US" dirty="0"/>
              <a:t>-direct /explicit transfer </a:t>
            </a:r>
          </a:p>
        </p:txBody>
      </p:sp>
    </p:spTree>
    <p:extLst>
      <p:ext uri="{BB962C8B-B14F-4D97-AF65-F5344CB8AC3E}">
        <p14:creationId xmlns:p14="http://schemas.microsoft.com/office/powerpoint/2010/main" val="384576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6886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053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5009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182141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111B62-9139-BD45-973A-64F08EA0ADA8}"/>
              </a:ext>
            </a:extLst>
          </p:cNvPr>
          <p:cNvSpPr/>
          <p:nvPr/>
        </p:nvSpPr>
        <p:spPr>
          <a:xfrm>
            <a:off x="743983" y="1609343"/>
            <a:ext cx="10700856" cy="21336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Same algorithm different data layouts or operation sequence: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let compiler know that ”this” expression can be specialized in many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specializations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done with template meta-programming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Unification of Computational Expressions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743984" y="4059935"/>
            <a:ext cx="10700856" cy="145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challenging if algorithms need to be fundamentally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5331203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Make the same code work on different devices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Moving Work and Data to the Target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597680" y="1660614"/>
            <a:ext cx="10700856" cy="1450849"/>
          </a:xfrm>
          <a:prstGeom prst="roundRect">
            <a:avLst/>
          </a:prstGeom>
          <a:solidFill>
            <a:srgbClr val="A952EE">
              <a:alpha val="62966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Hierarchy in domain decomposition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memory model at node level – still very prevalent, likely to remain so for a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done with PGAS models – shared with locality being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2650982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Parallelization Models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97680" y="3257480"/>
            <a:ext cx="10700856" cy="2623170"/>
          </a:xfrm>
          <a:prstGeom prst="roundRect">
            <a:avLst/>
          </a:prstGeom>
          <a:solidFill>
            <a:srgbClr val="EEC8F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Assigning work within the node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“Parallel For” or directives with  unified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Directives or specific programming model for explicit data movement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complex data orchestration system for asynchronous computation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based 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82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Mapping Work to Targets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79392" y="959137"/>
            <a:ext cx="10700856" cy="3320919"/>
          </a:xfrm>
          <a:prstGeom prst="roundRect">
            <a:avLst/>
          </a:prstGeom>
          <a:solidFill>
            <a:srgbClr val="0070C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This is how many abstraction layers work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structure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map between algorithms and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data movements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Map computations to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specified either through constructs or pragmas</a:t>
            </a:r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94EF6-4771-DB83-B9DD-4A338ABCF8E4}"/>
              </a:ext>
            </a:extLst>
          </p:cNvPr>
          <p:cNvSpPr/>
          <p:nvPr/>
        </p:nvSpPr>
        <p:spPr>
          <a:xfrm>
            <a:off x="2434780" y="4609699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957D32-6340-7CCA-E204-70855E162224}"/>
              </a:ext>
            </a:extLst>
          </p:cNvPr>
          <p:cNvSpPr/>
          <p:nvPr/>
        </p:nvSpPr>
        <p:spPr>
          <a:xfrm>
            <a:off x="579392" y="4609699"/>
            <a:ext cx="10700856" cy="1035198"/>
          </a:xfrm>
          <a:prstGeom prst="roundRect">
            <a:avLst/>
          </a:prstGeom>
          <a:solidFill>
            <a:srgbClr val="00B0F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It can also be the end user who figures out the mapping</a:t>
            </a:r>
          </a:p>
          <a:p>
            <a:r>
              <a:rPr lang="en-US" sz="2000" b="1" dirty="0"/>
              <a:t>In either case performance depends upon how well the mapping is done</a:t>
            </a:r>
            <a:r>
              <a:rPr lang="en-US" sz="2000" dirty="0"/>
              <a:t> 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40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2157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08D-0313-9F16-9616-8634EA4E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C9EE56-B116-B138-7097-CD2CD65752D3}"/>
              </a:ext>
            </a:extLst>
          </p:cNvPr>
          <p:cNvSpPr/>
          <p:nvPr/>
        </p:nvSpPr>
        <p:spPr>
          <a:xfrm>
            <a:off x="155010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teams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BD2A10-1453-9FE9-4A7A-14FF711A4E43}"/>
              </a:ext>
            </a:extLst>
          </p:cNvPr>
          <p:cNvSpPr/>
          <p:nvPr/>
        </p:nvSpPr>
        <p:spPr>
          <a:xfrm>
            <a:off x="6227805" y="1037968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A174EE7-B693-4FAC-187B-CED136867B29}"/>
              </a:ext>
            </a:extLst>
          </p:cNvPr>
          <p:cNvSpPr/>
          <p:nvPr/>
        </p:nvSpPr>
        <p:spPr>
          <a:xfrm>
            <a:off x="5572897" y="2323070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8DF678-21FE-9C7D-D1A4-8792F8492EC3}"/>
              </a:ext>
            </a:extLst>
          </p:cNvPr>
          <p:cNvSpPr/>
          <p:nvPr/>
        </p:nvSpPr>
        <p:spPr>
          <a:xfrm>
            <a:off x="5572896" y="340819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1D0400C-A32D-E2CB-413E-0B8C0E01D571}"/>
              </a:ext>
            </a:extLst>
          </p:cNvPr>
          <p:cNvSpPr/>
          <p:nvPr/>
        </p:nvSpPr>
        <p:spPr>
          <a:xfrm>
            <a:off x="5477406" y="45184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0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42645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3019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F4EA3B-2D5D-C05D-E165-FA8F8EF12B71}"/>
              </a:ext>
            </a:extLst>
          </p:cNvPr>
          <p:cNvSpPr/>
          <p:nvPr/>
        </p:nvSpPr>
        <p:spPr>
          <a:xfrm>
            <a:off x="6130988" y="3874008"/>
            <a:ext cx="5266944" cy="22204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Composability in the source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toolset of each mechanism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Independent tool sets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17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400565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And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Runtime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translator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Code Assembler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A01DC83-43F1-244F-9429-8F2B874B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Design Approach with Separation of Concerns in tools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1973C-5E07-744D-ACC2-94780D76AABE}"/>
              </a:ext>
            </a:extLst>
          </p:cNvPr>
          <p:cNvSpPr/>
          <p:nvPr/>
        </p:nvSpPr>
        <p:spPr>
          <a:xfrm>
            <a:off x="1209918" y="1362279"/>
            <a:ext cx="7748868" cy="4637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dirty="0"/>
              <a:t>Design Philosophy</a:t>
            </a:r>
          </a:p>
          <a:p>
            <a:pPr algn="ctr"/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Constrain semantics  to enable simple tools to accomplish the needed transformations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Each individual tool can be maintained by non-experts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Utilize the domain knowledge of the “human-in-the-loop”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Minimize modifications needed to the tools to port to a new platform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5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And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Runtime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translator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Code Assembler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61973C-5E07-744D-ACC2-94780D76AABE}"/>
              </a:ext>
            </a:extLst>
          </p:cNvPr>
          <p:cNvSpPr/>
          <p:nvPr/>
        </p:nvSpPr>
        <p:spPr>
          <a:xfrm>
            <a:off x="3783656" y="1362279"/>
            <a:ext cx="5175130" cy="4637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dirty="0"/>
              <a:t>Design Philosophy</a:t>
            </a:r>
          </a:p>
          <a:p>
            <a:pPr algn="ctr"/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Constrain semantics  to enable simple tools to accomplish the needed transformations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Each individual tool can be maintained by non-experts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Utilize the domain knowledge of the “human-in-the-loop”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Minimize modifications needed to the tools to port to a new platform</a:t>
            </a:r>
          </a:p>
          <a:p>
            <a:pPr algn="ctr"/>
            <a:endParaRPr lang="en-US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35B1A0F7-3D62-89D7-9C85-1CFC596CADF4}"/>
              </a:ext>
            </a:extLst>
          </p:cNvPr>
          <p:cNvSpPr txBox="1">
            <a:spLocks/>
          </p:cNvSpPr>
          <p:nvPr/>
        </p:nvSpPr>
        <p:spPr bwMode="auto">
          <a:xfrm>
            <a:off x="335862" y="71985"/>
            <a:ext cx="10512862" cy="13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/>
              <a:t>Overview of Flash-X Design Approach with Separation of Concerns 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And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/>
                  <a:t>Runtime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translator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Code Assembler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61973C-5E07-744D-ACC2-94780D76AABE}"/>
              </a:ext>
            </a:extLst>
          </p:cNvPr>
          <p:cNvSpPr/>
          <p:nvPr/>
        </p:nvSpPr>
        <p:spPr>
          <a:xfrm>
            <a:off x="5827608" y="1362279"/>
            <a:ext cx="3131178" cy="4637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3199" dirty="0"/>
              <a:t>Design Philosophy</a:t>
            </a:r>
          </a:p>
          <a:p>
            <a:pPr algn="ctr"/>
            <a:endParaRPr lang="en-US" sz="23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Constrain semantics  to enable simple tools to accomplish the needed transformations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Each individual tool can be maintained by non-experts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Utilize the domain knowledge of the “human-in-the-loop”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/>
              <a:t>Minimize modifications needed to the tools to port to a new platform</a:t>
            </a:r>
          </a:p>
          <a:p>
            <a:pPr algn="ctr"/>
            <a:endParaRPr lang="en-US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4AF287D-48D9-5BA4-3DC8-C75C193B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Design Approach with Separation of Concerns in tools</a:t>
            </a:r>
          </a:p>
        </p:txBody>
      </p:sp>
    </p:spTree>
    <p:extLst>
      <p:ext uri="{BB962C8B-B14F-4D97-AF65-F5344CB8AC3E}">
        <p14:creationId xmlns:p14="http://schemas.microsoft.com/office/powerpoint/2010/main" val="412872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a</a:t>
                </a:r>
                <a:r>
                  <a:rPr sz="1351" dirty="0"/>
                  <a:t>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r</a:t>
                </a:r>
                <a:r>
                  <a:rPr sz="1351" dirty="0"/>
                  <a:t>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T</a:t>
                </a:r>
                <a:r>
                  <a:rPr sz="1351" dirty="0"/>
                  <a:t>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Code </a:t>
                </a:r>
                <a:r>
                  <a:rPr lang="en-US" sz="1351" dirty="0"/>
                  <a:t>a</a:t>
                </a:r>
                <a:r>
                  <a:rPr sz="1351" dirty="0"/>
                  <a:t>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793DC-1946-1143-B100-C611A93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800" y="6335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5E5A07-6625-D64E-8002-18C3A600922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D152E73-0A93-8236-75A8-875C287D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Design Approach with Separation of Concerns in tools</a:t>
            </a:r>
          </a:p>
        </p:txBody>
      </p:sp>
    </p:spTree>
    <p:extLst>
      <p:ext uri="{BB962C8B-B14F-4D97-AF65-F5344CB8AC3E}">
        <p14:creationId xmlns:p14="http://schemas.microsoft.com/office/powerpoint/2010/main" val="67989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01F5-3EBB-A24C-B9C1-88FC9A03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 of Thumb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FC53BF-6864-E241-B547-9235F841A12B}"/>
              </a:ext>
            </a:extLst>
          </p:cNvPr>
          <p:cNvSpPr/>
          <p:nvPr/>
        </p:nvSpPr>
        <p:spPr>
          <a:xfrm>
            <a:off x="1045029" y="1325880"/>
            <a:ext cx="4724400" cy="764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83F04"/>
                </a:solidFill>
                <a:latin typeface="Arial" panose="020B0604020202020204" pitchFamily="34" charset="0"/>
              </a:rPr>
              <a:t>Design for Hierarchical parallelism 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E5D459-CE5E-9047-BE42-E6A89E51A605}"/>
              </a:ext>
            </a:extLst>
          </p:cNvPr>
          <p:cNvSpPr/>
          <p:nvPr/>
        </p:nvSpPr>
        <p:spPr>
          <a:xfrm>
            <a:off x="1045028" y="2248989"/>
            <a:ext cx="5442857" cy="7641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83F04"/>
                </a:solidFill>
                <a:latin typeface="Arial" panose="020B0604020202020204" pitchFamily="34" charset="0"/>
              </a:rPr>
              <a:t>Design towards several thousand threads 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53D542-757D-B546-8598-0CDA79D597B4}"/>
              </a:ext>
            </a:extLst>
          </p:cNvPr>
          <p:cNvSpPr/>
          <p:nvPr/>
        </p:nvSpPr>
        <p:spPr>
          <a:xfrm>
            <a:off x="1045028" y="3172098"/>
            <a:ext cx="6498772" cy="6727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783F04"/>
                </a:solidFill>
                <a:latin typeface="Arial" panose="020B0604020202020204" pitchFamily="34" charset="0"/>
              </a:rPr>
              <a:t>Design for a hierarchical memory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71CA4A-1E6D-EB48-B597-42315E2CD31D}"/>
              </a:ext>
            </a:extLst>
          </p:cNvPr>
          <p:cNvSpPr/>
          <p:nvPr/>
        </p:nvSpPr>
        <p:spPr>
          <a:xfrm>
            <a:off x="1045026" y="4003767"/>
            <a:ext cx="7249887" cy="672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CE5CD"/>
                </a:solidFill>
                <a:latin typeface="Arial" panose="020B0604020202020204" pitchFamily="34" charset="0"/>
              </a:rPr>
              <a:t>Design patterns that count, allocate, and reuse memory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F5960C-DA41-4247-9B78-8C62665E9210}"/>
              </a:ext>
            </a:extLst>
          </p:cNvPr>
          <p:cNvSpPr/>
          <p:nvPr/>
        </p:nvSpPr>
        <p:spPr>
          <a:xfrm>
            <a:off x="1043438" y="4859384"/>
            <a:ext cx="7739745" cy="672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CE5CD"/>
                </a:solidFill>
                <a:latin typeface="Arial" panose="020B0604020202020204" pitchFamily="34" charset="0"/>
              </a:rPr>
              <a:t>Avoid exposing/using non-portable vendor-specific options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7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The key to both performance portability and longevity is careful software design</a:t>
            </a:r>
          </a:p>
          <a:p>
            <a:r>
              <a:rPr lang="en-US" dirty="0"/>
              <a:t>Extensibility should be built into the design</a:t>
            </a:r>
          </a:p>
          <a:p>
            <a:r>
              <a:rPr lang="en-US" dirty="0"/>
              <a:t>Design should be independent of any specific programming model</a:t>
            </a:r>
          </a:p>
          <a:p>
            <a:r>
              <a:rPr lang="en-US" dirty="0"/>
              <a:t>Composability and flexibility help with performance portability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 tooltip="https://www.exascaleproject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https://doi.org/10.6084/m9.figshare.13283714.v1</a:t>
            </a:r>
            <a:endParaRPr lang="en-US" dirty="0"/>
          </a:p>
          <a:p>
            <a:pPr lvl="1"/>
            <a:r>
              <a:rPr lang="en-US" dirty="0">
                <a:hlinkClick r:id="rId4" tooltip="https://bssw.io/blog_posts/performance-portability-and-the-exascale-computing-proj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https://bssw.io/blog_posts/performance-portability-and-the-exascale-computing-project</a:t>
            </a:r>
            <a:endParaRPr lang="en-US" dirty="0"/>
          </a:p>
          <a:p>
            <a:pPr lvl="1"/>
            <a:r>
              <a:rPr lang="en-US" dirty="0">
                <a:hlinkClick r:id="rId5" tooltip="https://www.exascaleproject.org/event/kokkos-class-ser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https://www.exascaleproject.org/event/kokkos-class-series</a:t>
            </a:r>
            <a:endParaRPr lang="en-US" sz="2400" dirty="0"/>
          </a:p>
          <a:p>
            <a:pPr lvl="1"/>
            <a:r>
              <a:rPr lang="en-US" sz="2000" dirty="0">
                <a:hlinkClick r:id="rId6"/>
              </a:rPr>
              <a:t>A Design Proposal for a Next Generation Scientific Software Framework</a:t>
            </a:r>
            <a:endParaRPr lang="en-US" sz="2000" dirty="0"/>
          </a:p>
          <a:p>
            <a:pPr lvl="1"/>
            <a:r>
              <a:rPr lang="en-US" sz="2000">
                <a:hlinkClick r:id="rId7"/>
              </a:rPr>
              <a:t>Software </a:t>
            </a:r>
            <a:r>
              <a:rPr lang="en-US" sz="2000" dirty="0">
                <a:hlinkClick r:id="rId7"/>
              </a:rPr>
              <a:t>Design for Longevity with Performance Portability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4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EF10B3-AEED-214E-BD93-57922F020595}"/>
              </a:ext>
            </a:extLst>
          </p:cNvPr>
          <p:cNvSpPr txBox="1"/>
          <p:nvPr/>
        </p:nvSpPr>
        <p:spPr>
          <a:xfrm>
            <a:off x="464828" y="5495288"/>
            <a:ext cx="7837715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Design first, then apply programming model to the design instead of taking a programming model and fitting  your design to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044A-1FE6-9B62-2941-2C51F16E6AC7}"/>
              </a:ext>
            </a:extLst>
          </p:cNvPr>
          <p:cNvSpPr/>
          <p:nvPr/>
        </p:nvSpPr>
        <p:spPr>
          <a:xfrm>
            <a:off x="1340520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B959C-2BF1-B6AE-E906-A8350C999F68}"/>
              </a:ext>
            </a:extLst>
          </p:cNvPr>
          <p:cNvSpPr/>
          <p:nvPr/>
        </p:nvSpPr>
        <p:spPr>
          <a:xfrm>
            <a:off x="1340520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Runtime Parameters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6384D-979D-3BCA-5191-041C96257477}"/>
              </a:ext>
            </a:extLst>
          </p:cNvPr>
          <p:cNvSpPr/>
          <p:nvPr/>
        </p:nvSpPr>
        <p:spPr>
          <a:xfrm>
            <a:off x="1340519" y="2934672"/>
            <a:ext cx="4109803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 and &amp; encapsulate to plug and 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21012-F9EE-46FA-CFD8-62B20AD131D2}"/>
              </a:ext>
            </a:extLst>
          </p:cNvPr>
          <p:cNvSpPr/>
          <p:nvPr/>
        </p:nvSpPr>
        <p:spPr>
          <a:xfrm>
            <a:off x="3576552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0788-36A9-37D2-1ACA-2BEDAC571CBE}"/>
              </a:ext>
            </a:extLst>
          </p:cNvPr>
          <p:cNvSpPr/>
          <p:nvPr/>
        </p:nvSpPr>
        <p:spPr>
          <a:xfrm>
            <a:off x="3576552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29187-DDA6-5214-95E2-75D2C863E5B4}"/>
              </a:ext>
            </a:extLst>
          </p:cNvPr>
          <p:cNvGrpSpPr/>
          <p:nvPr/>
        </p:nvGrpSpPr>
        <p:grpSpPr>
          <a:xfrm>
            <a:off x="7254961" y="1148071"/>
            <a:ext cx="2548328" cy="4102751"/>
            <a:chOff x="6512126" y="1240785"/>
            <a:chExt cx="2548328" cy="41027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C77AE5-A753-C09C-E5B1-40E821E70B17}"/>
                </a:ext>
              </a:extLst>
            </p:cNvPr>
            <p:cNvSpPr/>
            <p:nvPr/>
          </p:nvSpPr>
          <p:spPr>
            <a:xfrm>
              <a:off x="6512126" y="1240785"/>
              <a:ext cx="2548328" cy="1027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logically separable functional units of computation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2DE73F-3D1B-5E97-F3B7-83702F3A55DF}"/>
                </a:ext>
              </a:extLst>
            </p:cNvPr>
            <p:cNvSpPr/>
            <p:nvPr/>
          </p:nvSpPr>
          <p:spPr>
            <a:xfrm>
              <a:off x="6512126" y="2316480"/>
              <a:ext cx="2548328" cy="1044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Encode into framework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3B25C1-AB75-DEEF-E909-F2D870647CEB}"/>
                </a:ext>
              </a:extLst>
            </p:cNvPr>
            <p:cNvSpPr/>
            <p:nvPr/>
          </p:nvSpPr>
          <p:spPr>
            <a:xfrm>
              <a:off x="6512126" y="341376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Differentiate between private and public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FBBD3F-F00A-8B23-946E-3DE292A4653F}"/>
                </a:ext>
              </a:extLst>
            </p:cNvPr>
            <p:cNvSpPr/>
            <p:nvPr/>
          </p:nvSpPr>
          <p:spPr>
            <a:xfrm>
              <a:off x="6512126" y="441960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interfaces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0FDA95-7EEB-932D-CCD7-FBCFA11D06AE}"/>
              </a:ext>
            </a:extLst>
          </p:cNvPr>
          <p:cNvSpPr/>
          <p:nvPr/>
        </p:nvSpPr>
        <p:spPr>
          <a:xfrm rot="5400000">
            <a:off x="4697616" y="3169730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28633C-76AC-C6A9-F4BC-ACACD2CB0D96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5450323" y="2005282"/>
            <a:ext cx="644089" cy="134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AFBE0-E558-21EE-A4CC-616010DC2CED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5450323" y="3354396"/>
            <a:ext cx="644089" cy="1347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35B40-0A9F-2228-1FB1-5F9CBBB9CD3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flipV="1">
            <a:off x="6463744" y="1661935"/>
            <a:ext cx="791217" cy="16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744A6-AF8E-2F21-F322-65DF7640AC87}"/>
              </a:ext>
            </a:extLst>
          </p:cNvPr>
          <p:cNvCxnSpPr>
            <a:stCxn id="18" idx="0"/>
            <a:endCxn id="15" idx="1"/>
          </p:cNvCxnSpPr>
          <p:nvPr/>
        </p:nvCxnSpPr>
        <p:spPr>
          <a:xfrm flipV="1">
            <a:off x="6463744" y="2746029"/>
            <a:ext cx="791217" cy="608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E3D9B-0657-7704-8BC2-8452109760A1}"/>
              </a:ext>
            </a:extLst>
          </p:cNvPr>
          <p:cNvCxnSpPr>
            <a:stCxn id="18" idx="0"/>
            <a:endCxn id="16" idx="1"/>
          </p:cNvCxnSpPr>
          <p:nvPr/>
        </p:nvCxnSpPr>
        <p:spPr>
          <a:xfrm>
            <a:off x="6463744" y="3354396"/>
            <a:ext cx="791217" cy="428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99031E-0EAA-A088-44C4-8FF627980A91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>
            <a:off x="6463744" y="3354396"/>
            <a:ext cx="791217" cy="143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FE45F2-03F4-F2CB-AF3E-B2968E0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</p:spTree>
    <p:extLst>
      <p:ext uri="{BB962C8B-B14F-4D97-AF65-F5344CB8AC3E}">
        <p14:creationId xmlns:p14="http://schemas.microsoft.com/office/powerpoint/2010/main" val="176023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7126-81FC-1444-9834-43611E0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Design for Extensibility from FLASH, Now Flash-X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5CF6C9-7CF5-7D4E-92FE-F18C0DC4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8" y="1685247"/>
            <a:ext cx="445147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Assumed that capabilities will be added for better models</a:t>
            </a:r>
          </a:p>
          <a:p>
            <a:r>
              <a:rPr lang="en-US" dirty="0"/>
              <a:t>Assembly from components</a:t>
            </a:r>
          </a:p>
          <a:p>
            <a:r>
              <a:rPr lang="en-US" dirty="0"/>
              <a:t>Decentralized maintenance of metadata</a:t>
            </a:r>
          </a:p>
          <a:p>
            <a:r>
              <a:rPr lang="en-US" dirty="0"/>
              <a:t>Python tool to parse and configure</a:t>
            </a:r>
          </a:p>
          <a:p>
            <a:r>
              <a:rPr lang="en-US" dirty="0"/>
              <a:t>OOP implemented through Unix directory structure and configuration tool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idea is distributed intelligence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27114A96-A620-864B-ADB7-F5A28373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1180" y="1034440"/>
            <a:ext cx="58571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7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52D-5FA3-DD5A-B410-D0B7538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7CDED-3F75-F63C-1958-318177C920A5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C0FEB5-894B-0532-43AA-8376E769B823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18788C-2F38-EE4C-0309-B66C96158729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75147B-B4B8-CC40-7B80-B183A5685600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2EFEE-348E-5EB9-E4DB-698388156F61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20CB79-E819-0FE5-D46D-4BD7BDA5457B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9D7F2-2907-57D2-4592-047765B21723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9E3BED-FCDD-C74F-0E85-683D4AADD89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65EB37-1D8E-161B-398C-0BD776997D8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5B968A-38BD-4D87-A525-0ABE1D77BD4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BD5D57-FB96-E8D3-7695-330A6FA68BF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4F51F7-539F-DF2D-EB0D-054BB661584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25A01-5380-E940-0134-FF57426F5562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AD5670-9412-003A-9102-7717BD07106D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165787-733F-F630-CC46-E8288D2F9BE0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46B20-BEA0-B920-2A28-B59699CB9F0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DBB7B4-BD2E-FDE4-9753-3C0C53DA2851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9FA4EC-D789-2947-04F8-7DF7C141DE93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173527-B0EE-8244-25B0-20A05F78767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2D09B1-66E3-D625-08F8-72E384096BA3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27508C-BFC5-71DA-15FC-CAB812AF835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23D9B3-8AFD-6ABA-E74C-17F3034B93C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B68ABFF-CAA8-56CF-2FDE-FEAB9C8DEBC2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0BC5F08-C52E-13C4-12FA-FEB9677FD1AD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BAD937-6DF8-4142-5229-197C6272816A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118FA-46EA-ED6A-B293-23E530C0272A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7BC0E0-5566-858C-5A15-739B9576B378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136D627-981B-839E-3A7B-18FBE29F20D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ADBEF75-CEFC-172A-B015-C9DF9066EC6E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DF91D8A-A46B-8CE4-DC70-D90357CF1293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06E-0300-0134-BA4C-42AC987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Heterogeneity – Hardware and Software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3B970-4CAD-3AF4-27FD-C3944A8DCB61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4D259D-3228-1A6B-AE31-99529F338B10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15D18-792C-3355-901A-414B9877C09E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44699A-EB4C-93E6-3ADA-08E69F9C2675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53A741-A69C-1C6B-DF9C-407010D00903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42531-2594-4194-F23F-F24FFB0F5FD0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F762A-136A-966F-FDB3-146AC4D43B85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D3D740-4F55-4091-E344-48CEE03A275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B96FF5-1512-55B0-B6C4-6FDD8F9E428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422AD8-CE7B-7E17-53C4-F375949A372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99E0E7-83E9-EB7B-40D1-FD63DBA987F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FDCAD5-AF5F-30D8-0807-7566EBEE97DB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5FB72-A93C-5923-686F-91CCCC843046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922694-8B27-70D3-9306-105C4A28E124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66604D-1258-7ACE-5D39-367B97F0E66D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481C3-7339-AF9B-9886-A28337175E4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A8A34-90DB-2C05-0DE6-318B64AEE068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7BDC4-52BC-B859-6D4B-138A748F8D01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1CAA27-F048-D798-A332-8BEE54306783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5011F-3CEF-4B73-FF9A-691F0C9DAA0E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3388D-1439-C219-2863-AF85CE75742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70DD79D-4ECA-3CE0-A5B8-B5F14D07B78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FBFCC6-2545-9DD7-5C75-3518C682027F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07546A4-6528-37CE-91DC-A6DB6BCB9665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D9E77-7171-531A-EEB5-907018158EB0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9CE47-58CB-BF35-F0BF-D567083E49CD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481D7CD-B372-F8FB-366C-C4C9548B1125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E710046-982F-53D5-53C7-F560D410440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B2ECE61-0E71-A20B-633F-FCE31A7A6CEA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4AE216B-222E-FF95-A7C3-CB813D3D9775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34FAB50-E75A-18D1-06A6-54237F80EB58}"/>
              </a:ext>
            </a:extLst>
          </p:cNvPr>
          <p:cNvSpPr/>
          <p:nvPr/>
        </p:nvSpPr>
        <p:spPr>
          <a:xfrm>
            <a:off x="5685782" y="2302822"/>
            <a:ext cx="1394181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10F2B-9A5D-0E93-EB71-9FF6CCB8787D}"/>
              </a:ext>
            </a:extLst>
          </p:cNvPr>
          <p:cNvSpPr/>
          <p:nvPr/>
        </p:nvSpPr>
        <p:spPr>
          <a:xfrm>
            <a:off x="4818239" y="5065634"/>
            <a:ext cx="2982717" cy="1137457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70A73B-95B5-E450-B90E-8E8E8C854D62}"/>
              </a:ext>
            </a:extLst>
          </p:cNvPr>
          <p:cNvSpPr/>
          <p:nvPr/>
        </p:nvSpPr>
        <p:spPr>
          <a:xfrm>
            <a:off x="1210763" y="2288893"/>
            <a:ext cx="4479065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1B7F7-D1C8-954E-6078-B1914B032E0A}"/>
              </a:ext>
            </a:extLst>
          </p:cNvPr>
          <p:cNvSpPr txBox="1"/>
          <p:nvPr/>
        </p:nvSpPr>
        <p:spPr>
          <a:xfrm>
            <a:off x="8159831" y="4578520"/>
            <a:ext cx="2727926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This is where maximum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change is likely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5F671-C3B5-29A1-8B2C-9BCCD193812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4121" y="4920152"/>
            <a:ext cx="535710" cy="36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1709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</p:spTree>
    <p:extLst>
      <p:ext uri="{BB962C8B-B14F-4D97-AF65-F5344CB8AC3E}">
        <p14:creationId xmlns:p14="http://schemas.microsoft.com/office/powerpoint/2010/main" val="79936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39607098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2642</TotalTime>
  <Words>1650</Words>
  <Application>Microsoft Macintosh PowerPoint</Application>
  <PresentationFormat>Custom</PresentationFormat>
  <Paragraphs>404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General Design Principles for HPC Scientific Software</vt:lpstr>
      <vt:lpstr>General Design Principles for HPC Scientific Software</vt:lpstr>
      <vt:lpstr>Example: Design for Extensibility from FLASH, Now Flash-X</vt:lpstr>
      <vt:lpstr>A Design Model for Separation of Concerns</vt:lpstr>
      <vt:lpstr>Handling Heterogeneity – Hardware and Software</vt:lpstr>
      <vt:lpstr>Platform Heterogeneity</vt:lpstr>
      <vt:lpstr>Platform Heterogeneity</vt:lpstr>
      <vt:lpstr>Platform Heterogeneity</vt:lpstr>
      <vt:lpstr>Platform Heterogeneity</vt:lpstr>
      <vt:lpstr>Platform Heterogeneity</vt:lpstr>
      <vt:lpstr>Mechanisms Needed by the Code </vt:lpstr>
      <vt:lpstr>Mechanisms Needed by the Code </vt:lpstr>
      <vt:lpstr>Mechanisms Needed by the Code </vt:lpstr>
      <vt:lpstr>Mechanisms Needed by the Code </vt:lpstr>
      <vt:lpstr>Underlying Ideas: Unification of Computational Expressions</vt:lpstr>
      <vt:lpstr>Underlying Ideas: Moving Work and Data to the Target</vt:lpstr>
      <vt:lpstr>Underlying Ideas: Mapping Work to Targets</vt:lpstr>
      <vt:lpstr>Mechanisms Needed by the Code : Example Flash-X</vt:lpstr>
      <vt:lpstr>Mechanisms Needed by the Code : Example Flash-X</vt:lpstr>
      <vt:lpstr>Mechanisms Needed by the Code : Example Flash-X</vt:lpstr>
      <vt:lpstr>Mechanisms Needed by the Code : Example Flash-X</vt:lpstr>
      <vt:lpstr>Overview of Flash-X Design Approach with Separation of Concerns in tools</vt:lpstr>
      <vt:lpstr>PowerPoint Presentation</vt:lpstr>
      <vt:lpstr>Overview of Flash-X Design Approach with Separation of Concerns in tools</vt:lpstr>
      <vt:lpstr>Overview of Flash-X Design Approach with Separation of Concerns in tools</vt:lpstr>
      <vt:lpstr>Other Rules of Thumb</vt:lpstr>
      <vt:lpstr>Final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233</cp:revision>
  <cp:lastPrinted>2017-11-02T18:35:01Z</cp:lastPrinted>
  <dcterms:created xsi:type="dcterms:W3CDTF">2018-11-06T17:28:56Z</dcterms:created>
  <dcterms:modified xsi:type="dcterms:W3CDTF">2022-08-05T17:57:05Z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