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617" r:id="rId5"/>
    <p:sldId id="320" r:id="rId6"/>
    <p:sldId id="308" r:id="rId7"/>
    <p:sldId id="327" r:id="rId8"/>
    <p:sldId id="324" r:id="rId9"/>
    <p:sldId id="329" r:id="rId10"/>
    <p:sldId id="314" r:id="rId11"/>
    <p:sldId id="616"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6/14/2021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292316"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8292317" cy="2855300"/>
          </a:xfrm>
        </p:spPr>
        <p:txBody>
          <a:bodyPr/>
          <a:lstStyle/>
          <a:p>
            <a:r>
              <a:rPr lang="en-US" dirty="0"/>
              <a:t>David E. Bernholdt, Anshu Dubey, Patricia A. Grubel, Rinku Gupta, David M. Rogers</a:t>
            </a:r>
          </a:p>
          <a:p>
            <a:r>
              <a:rPr lang="en-US" dirty="0"/>
              <a:t>2:00pm-6:00pm CEST 24 June </a:t>
            </a:r>
            <a:r>
              <a:rPr lang="en-US" u="sng" dirty="0"/>
              <a:t>and</a:t>
            </a:r>
            <a:r>
              <a:rPr lang="en-US" dirty="0"/>
              <a:t> 25 June 2021</a:t>
            </a:r>
          </a:p>
          <a:p>
            <a:r>
              <a:rPr lang="en-US" dirty="0"/>
              <a:t>(8:00am-12:00pm EDT)</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31361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Patricia Grubel, LANL</a:t>
            </a:r>
          </a:p>
          <a:p>
            <a:pPr>
              <a:spcBef>
                <a:spcPts val="1000"/>
              </a:spcBef>
            </a:pPr>
            <a:r>
              <a:rPr lang="en-US" dirty="0"/>
              <a:t>Rinku Gupta, ANL</a:t>
            </a:r>
          </a:p>
          <a:p>
            <a:pPr>
              <a:spcBef>
                <a:spcPts val="1000"/>
              </a:spcBef>
            </a:pPr>
            <a:r>
              <a:rPr lang="en-US" dirty="0"/>
              <a:t>David Rogers, ORNL</a:t>
            </a:r>
          </a:p>
          <a:p>
            <a:pPr>
              <a:spcBef>
                <a:spcPts val="3200"/>
              </a:spcBef>
            </a:pPr>
            <a:r>
              <a:rPr lang="en-US" dirty="0"/>
              <a:t>Member of the IDEAS Productivity Project: </a:t>
            </a:r>
            <a:r>
              <a:rPr lang="en-US" dirty="0">
                <a:hlinkClick r:id="rId2"/>
              </a:rPr>
              <a:t>http://ideas-productivity.org</a:t>
            </a:r>
            <a:endParaRPr lang="en-US" dirty="0"/>
          </a:p>
          <a:p>
            <a:pPr>
              <a:spcBef>
                <a:spcPts val="800"/>
              </a:spcBef>
            </a:pPr>
            <a:r>
              <a:rPr lang="en-US" b="1" dirty="0"/>
              <a:t>Focus:  Increasing CSE software productivity, quality, and sustainability</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0" name="Group 19">
            <a:extLst>
              <a:ext uri="{FF2B5EF4-FFF2-40B4-BE49-F238E27FC236}">
                <a16:creationId xmlns:a16="http://schemas.microsoft.com/office/drawing/2014/main" id="{BF2033CB-35D0-459F-8C42-B56E36DA8EDB}"/>
              </a:ext>
            </a:extLst>
          </p:cNvPr>
          <p:cNvGrpSpPr/>
          <p:nvPr/>
        </p:nvGrpSpPr>
        <p:grpSpPr>
          <a:xfrm>
            <a:off x="7828318" y="1313616"/>
            <a:ext cx="1009507" cy="1851663"/>
            <a:chOff x="8066531" y="1374891"/>
            <a:chExt cx="1009507" cy="1851663"/>
          </a:xfrm>
        </p:grpSpPr>
        <p:pic>
          <p:nvPicPr>
            <p:cNvPr id="25" name="Picture 24">
              <a:extLst>
                <a:ext uri="{FF2B5EF4-FFF2-40B4-BE49-F238E27FC236}">
                  <a16:creationId xmlns:a16="http://schemas.microsoft.com/office/drawing/2014/main" id="{B0478DAB-6BBF-4BD8-8EE3-073A551F53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28" name="TextBox 27">
              <a:extLst>
                <a:ext uri="{FF2B5EF4-FFF2-40B4-BE49-F238E27FC236}">
                  <a16:creationId xmlns:a16="http://schemas.microsoft.com/office/drawing/2014/main" id="{D52C04AD-63F9-40C3-B199-0C00D8DC9666}"/>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29" name="Group 28">
            <a:extLst>
              <a:ext uri="{FF2B5EF4-FFF2-40B4-BE49-F238E27FC236}">
                <a16:creationId xmlns:a16="http://schemas.microsoft.com/office/drawing/2014/main" id="{AEA9B660-4676-44D8-A2B3-DB4056FB58AF}"/>
              </a:ext>
            </a:extLst>
          </p:cNvPr>
          <p:cNvGrpSpPr/>
          <p:nvPr/>
        </p:nvGrpSpPr>
        <p:grpSpPr>
          <a:xfrm>
            <a:off x="9279242" y="131361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2" name="Group 31">
            <a:extLst>
              <a:ext uri="{FF2B5EF4-FFF2-40B4-BE49-F238E27FC236}">
                <a16:creationId xmlns:a16="http://schemas.microsoft.com/office/drawing/2014/main" id="{21DEFD5F-ACBD-496E-948B-AEBCCACF7D33}"/>
              </a:ext>
            </a:extLst>
          </p:cNvPr>
          <p:cNvGrpSpPr/>
          <p:nvPr/>
        </p:nvGrpSpPr>
        <p:grpSpPr>
          <a:xfrm>
            <a:off x="4993555" y="1313616"/>
            <a:ext cx="997822" cy="1805497"/>
            <a:chOff x="5234821" y="1346049"/>
            <a:chExt cx="997822" cy="1805497"/>
          </a:xfrm>
        </p:grpSpPr>
        <p:pic>
          <p:nvPicPr>
            <p:cNvPr id="33" name="Picture 32">
              <a:extLst>
                <a:ext uri="{FF2B5EF4-FFF2-40B4-BE49-F238E27FC236}">
                  <a16:creationId xmlns:a16="http://schemas.microsoft.com/office/drawing/2014/main" id="{90F865BF-0338-49FD-8A89-FB49A5DFF6E2}"/>
                </a:ext>
              </a:extLst>
            </p:cNvPr>
            <p:cNvPicPr>
              <a:picLocks noChangeAspect="1"/>
            </p:cNvPicPr>
            <p:nvPr/>
          </p:nvPicPr>
          <p:blipFill rotWithShape="1">
            <a:blip r:embed="rId5"/>
            <a:srcRect l="13222" t="5312" r="18595" b="32928"/>
            <a:stretch/>
          </p:blipFill>
          <p:spPr>
            <a:xfrm>
              <a:off x="5234821" y="1346049"/>
              <a:ext cx="997822" cy="1205090"/>
            </a:xfrm>
            <a:prstGeom prst="rect">
              <a:avLst/>
            </a:prstGeom>
          </p:spPr>
        </p:pic>
        <p:sp>
          <p:nvSpPr>
            <p:cNvPr id="34" name="TextBox 33">
              <a:extLst>
                <a:ext uri="{FF2B5EF4-FFF2-40B4-BE49-F238E27FC236}">
                  <a16:creationId xmlns:a16="http://schemas.microsoft.com/office/drawing/2014/main" id="{E07100F6-F060-4B79-A7E4-0B0BAB7C1A8C}"/>
                </a:ext>
              </a:extLst>
            </p:cNvPr>
            <p:cNvSpPr txBox="1"/>
            <p:nvPr/>
          </p:nvSpPr>
          <p:spPr>
            <a:xfrm>
              <a:off x="5237443" y="2560615"/>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35" name="Group 34">
            <a:extLst>
              <a:ext uri="{FF2B5EF4-FFF2-40B4-BE49-F238E27FC236}">
                <a16:creationId xmlns:a16="http://schemas.microsoft.com/office/drawing/2014/main" id="{13A1D959-C750-4D05-84FF-09B31270817E}"/>
              </a:ext>
            </a:extLst>
          </p:cNvPr>
          <p:cNvGrpSpPr/>
          <p:nvPr/>
        </p:nvGrpSpPr>
        <p:grpSpPr>
          <a:xfrm>
            <a:off x="10730166" y="1313616"/>
            <a:ext cx="1005403" cy="1805497"/>
            <a:chOff x="10526802" y="1346049"/>
            <a:chExt cx="1005403" cy="1805497"/>
          </a:xfrm>
        </p:grpSpPr>
        <p:pic>
          <p:nvPicPr>
            <p:cNvPr id="36" name="Picture 35" descr="A person wearing glasses&#10;&#10;Description automatically generated with medium confidence">
              <a:extLst>
                <a:ext uri="{FF2B5EF4-FFF2-40B4-BE49-F238E27FC236}">
                  <a16:creationId xmlns:a16="http://schemas.microsoft.com/office/drawing/2014/main" id="{D39CBF16-EB8F-4491-8167-87BF1EE019C5}"/>
                </a:ext>
              </a:extLst>
            </p:cNvPr>
            <p:cNvPicPr>
              <a:picLocks noChangeAspect="1"/>
            </p:cNvPicPr>
            <p:nvPr/>
          </p:nvPicPr>
          <p:blipFill rotWithShape="1">
            <a:blip r:embed="rId6">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37" name="TextBox 36">
              <a:extLst>
                <a:ext uri="{FF2B5EF4-FFF2-40B4-BE49-F238E27FC236}">
                  <a16:creationId xmlns:a16="http://schemas.microsoft.com/office/drawing/2014/main" id="{1DF5BE6C-6814-4D3A-8220-FC68E9558569}"/>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6432794" y="131361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have time in the agenda for the hands-on activities, but feel free to continue working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2401</TotalTime>
  <Words>1130</Words>
  <Application>Microsoft Office PowerPoint</Application>
  <PresentationFormat>Custom</PresentationFormat>
  <Paragraphs>101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214</cp:revision>
  <cp:lastPrinted>2017-11-02T18:35:01Z</cp:lastPrinted>
  <dcterms:created xsi:type="dcterms:W3CDTF">2018-11-06T17:28:56Z</dcterms:created>
  <dcterms:modified xsi:type="dcterms:W3CDTF">2021-06-14T21:13:46Z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