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3"/>
  </p:notesMasterIdLst>
  <p:handoutMasterIdLst>
    <p:handoutMasterId r:id="rId34"/>
  </p:handoutMasterIdLst>
  <p:sldIdLst>
    <p:sldId id="318" r:id="rId5"/>
    <p:sldId id="320" r:id="rId6"/>
    <p:sldId id="615" r:id="rId7"/>
    <p:sldId id="669" r:id="rId8"/>
    <p:sldId id="670" r:id="rId9"/>
    <p:sldId id="618" r:id="rId10"/>
    <p:sldId id="640" r:id="rId11"/>
    <p:sldId id="641" r:id="rId12"/>
    <p:sldId id="603" r:id="rId13"/>
    <p:sldId id="604" r:id="rId14"/>
    <p:sldId id="607" r:id="rId15"/>
    <p:sldId id="608" r:id="rId16"/>
    <p:sldId id="601" r:id="rId17"/>
    <p:sldId id="642" r:id="rId18"/>
    <p:sldId id="638" r:id="rId19"/>
    <p:sldId id="660" r:id="rId20"/>
    <p:sldId id="661" r:id="rId21"/>
    <p:sldId id="662" r:id="rId22"/>
    <p:sldId id="626" r:id="rId23"/>
    <p:sldId id="664" r:id="rId24"/>
    <p:sldId id="548" r:id="rId25"/>
    <p:sldId id="627" r:id="rId26"/>
    <p:sldId id="635" r:id="rId27"/>
    <p:sldId id="666" r:id="rId28"/>
    <p:sldId id="667" r:id="rId29"/>
    <p:sldId id="671" r:id="rId30"/>
    <p:sldId id="672" r:id="rId31"/>
    <p:sldId id="673" r:id="rId3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05" d="100"/>
          <a:sy n="105" d="100"/>
        </p:scale>
        <p:origin x="192" y="34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5/18/22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5/18/22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one can switch to white board and ask questions.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2610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13</a:t>
            </a:fld>
            <a:endParaRPr lang="en-US"/>
          </a:p>
        </p:txBody>
      </p:sp>
    </p:spTree>
    <p:extLst>
      <p:ext uri="{BB962C8B-B14F-4D97-AF65-F5344CB8AC3E}">
        <p14:creationId xmlns:p14="http://schemas.microsoft.com/office/powerpoint/2010/main" val="268582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14</a:t>
            </a:fld>
            <a:endParaRPr lang="en-US"/>
          </a:p>
        </p:txBody>
      </p:sp>
    </p:spTree>
    <p:extLst>
      <p:ext uri="{BB962C8B-B14F-4D97-AF65-F5344CB8AC3E}">
        <p14:creationId xmlns:p14="http://schemas.microsoft.com/office/powerpoint/2010/main" val="115960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21</a:t>
            </a:fld>
            <a:endParaRPr lang="en-US"/>
          </a:p>
        </p:txBody>
      </p:sp>
    </p:spTree>
    <p:extLst>
      <p:ext uri="{BB962C8B-B14F-4D97-AF65-F5344CB8AC3E}">
        <p14:creationId xmlns:p14="http://schemas.microsoft.com/office/powerpoint/2010/main" val="1105822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3920999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5/18/22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1793145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6084/m9.figshare.13283714.v1" TargetMode="External"/><Relationship Id="rId7" Type="http://schemas.openxmlformats.org/officeDocument/2006/relationships/hyperlink" Target="https://bssw.io/events/webinar-software-design-for-longevity-with-performance-portability" TargetMode="External"/><Relationship Id="rId2" Type="http://schemas.openxmlformats.org/officeDocument/2006/relationships/hyperlink" Target="https://www.exascaleproject.org/" TargetMode="External"/><Relationship Id="rId1" Type="http://schemas.openxmlformats.org/officeDocument/2006/relationships/slideLayout" Target="../slideLayouts/slideLayout3.xml"/><Relationship Id="rId6" Type="http://schemas.openxmlformats.org/officeDocument/2006/relationships/hyperlink" Target="https://doi.org/10.1007/978-3-319-27308-2_19" TargetMode="External"/><Relationship Id="rId5" Type="http://schemas.openxmlformats.org/officeDocument/2006/relationships/hyperlink" Target="https://www.exascaleproject.org/event/kokkos-class-series" TargetMode="External"/><Relationship Id="rId4" Type="http://schemas.openxmlformats.org/officeDocument/2006/relationships/hyperlink" Target="https://bssw.io/blog_posts/performance-portability-and-the-exascale-computing-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err="1"/>
              <a:t>Anshu</a:t>
            </a:r>
            <a:r>
              <a:rPr lang="en-US" u="sng" dirty="0"/>
              <a:t> Dubey </a:t>
            </a:r>
            <a:r>
              <a:rPr lang="en-US" sz="2000" dirty="0"/>
              <a:t>(she/her)</a:t>
            </a:r>
            <a:br>
              <a:rPr lang="en-US" sz="2000" dirty="0"/>
            </a:br>
            <a:r>
              <a:rPr lang="en-US" sz="2000" dirty="0"/>
              <a:t>Argonne National Laboratory</a:t>
            </a:r>
            <a:endParaRPr lang="en-US" dirty="0"/>
          </a:p>
          <a:p>
            <a:pPr>
              <a:spcBef>
                <a:spcPts val="2800"/>
              </a:spcBef>
            </a:pPr>
            <a:r>
              <a:rPr lang="en-US" sz="2000" dirty="0"/>
              <a:t>Better Scientific Software tutorial </a:t>
            </a:r>
            <a:r>
              <a:rPr lang="en-US" sz="2000"/>
              <a:t>@ ISC 2022</a:t>
            </a:r>
            <a:endParaRPr lang="en-US" sz="2000" dirty="0"/>
          </a:p>
          <a:p>
            <a:pPr>
              <a:spcBef>
                <a:spcPts val="2800"/>
              </a:spcBef>
            </a:pPr>
            <a:r>
              <a:rPr lang="en-US" sz="2000" dirty="0"/>
              <a:t>Contributors: </a:t>
            </a:r>
            <a:r>
              <a:rPr lang="en-US" sz="2000" dirty="0" err="1"/>
              <a:t>Anshu</a:t>
            </a:r>
            <a:r>
              <a:rPr lang="en-US" sz="2000" dirty="0"/>
              <a:t> Dubey (ANL), Mark C. Miller (LLNL), David </a:t>
            </a:r>
            <a:r>
              <a:rPr lang="en-US" sz="2000" dirty="0" err="1"/>
              <a:t>Bernholdt</a:t>
            </a:r>
            <a:r>
              <a:rPr lang="en-US" sz="2000" dirty="0"/>
              <a:t>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991E32-BA98-C242-8209-DB5E3FF4B388}"/>
              </a:ext>
            </a:extLst>
          </p:cNvPr>
          <p:cNvSpPr/>
          <p:nvPr/>
        </p:nvSpPr>
        <p:spPr>
          <a:xfrm>
            <a:off x="887006" y="1032863"/>
            <a:ext cx="9402137" cy="1319217"/>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2ABACBBB-2A11-484F-9EA4-201D6D9B7845}"/>
              </a:ext>
            </a:extLst>
          </p:cNvPr>
          <p:cNvSpPr>
            <a:spLocks noGrp="1"/>
          </p:cNvSpPr>
          <p:nvPr>
            <p:ph idx="1"/>
          </p:nvPr>
        </p:nvSpPr>
        <p:spPr>
          <a:xfrm>
            <a:off x="887007" y="1032864"/>
            <a:ext cx="8295688" cy="1082150"/>
          </a:xfrm>
        </p:spPr>
        <p:txBody>
          <a:bodyPr/>
          <a:lstStyle/>
          <a:p>
            <a:r>
              <a:rPr lang="en-US" dirty="0"/>
              <a:t>Specification</a:t>
            </a:r>
          </a:p>
          <a:p>
            <a:pPr lvl="1"/>
            <a:r>
              <a:rPr lang="en-US" dirty="0"/>
              <a:t>Solve heat equation with some initial and boundary conditions</a:t>
            </a:r>
          </a:p>
          <a:p>
            <a:pPr lvl="1"/>
            <a:r>
              <a:rPr lang="en-US" dirty="0"/>
              <a:t>Apply different integration methods </a:t>
            </a:r>
          </a:p>
          <a:p>
            <a:pPr marL="0" indent="0">
              <a:buNone/>
            </a:pPr>
            <a:endParaRPr lang="en-US" dirty="0"/>
          </a:p>
        </p:txBody>
      </p:sp>
      <p:sp>
        <p:nvSpPr>
          <p:cNvPr id="6" name="Title 1">
            <a:extLst>
              <a:ext uri="{FF2B5EF4-FFF2-40B4-BE49-F238E27FC236}">
                <a16:creationId xmlns:a16="http://schemas.microsoft.com/office/drawing/2014/main" id="{E30E9873-008A-3647-A6CD-D19A23DAD252}"/>
              </a:ext>
            </a:extLst>
          </p:cNvPr>
          <p:cNvSpPr>
            <a:spLocks noGrp="1"/>
          </p:cNvSpPr>
          <p:nvPr>
            <p:ph type="title"/>
          </p:nvPr>
        </p:nvSpPr>
        <p:spPr>
          <a:xfrm>
            <a:off x="180109" y="180139"/>
            <a:ext cx="11400703" cy="1082150"/>
          </a:xfrm>
        </p:spPr>
        <p:txBody>
          <a:bodyPr/>
          <a:lstStyle/>
          <a:p>
            <a:r>
              <a:rPr lang="en-US" sz="3600" dirty="0"/>
              <a:t>Problem Specification - Design Considerations</a:t>
            </a:r>
          </a:p>
        </p:txBody>
      </p:sp>
      <p:grpSp>
        <p:nvGrpSpPr>
          <p:cNvPr id="12" name="Group 11">
            <a:extLst>
              <a:ext uri="{FF2B5EF4-FFF2-40B4-BE49-F238E27FC236}">
                <a16:creationId xmlns:a16="http://schemas.microsoft.com/office/drawing/2014/main" id="{5B77DCC9-5D16-0E44-8E43-AFC1EED71FE4}"/>
              </a:ext>
            </a:extLst>
          </p:cNvPr>
          <p:cNvGrpSpPr/>
          <p:nvPr/>
        </p:nvGrpSpPr>
        <p:grpSpPr>
          <a:xfrm>
            <a:off x="6304227" y="2638200"/>
            <a:ext cx="4225228" cy="3291544"/>
            <a:chOff x="391113" y="2582069"/>
            <a:chExt cx="4643738" cy="2585676"/>
          </a:xfrm>
        </p:grpSpPr>
        <p:sp>
          <p:nvSpPr>
            <p:cNvPr id="10" name="Rectangle 9">
              <a:extLst>
                <a:ext uri="{FF2B5EF4-FFF2-40B4-BE49-F238E27FC236}">
                  <a16:creationId xmlns:a16="http://schemas.microsoft.com/office/drawing/2014/main" id="{5C79EBF4-870E-D144-872B-65A0274D637D}"/>
                </a:ext>
              </a:extLst>
            </p:cNvPr>
            <p:cNvSpPr/>
            <p:nvPr/>
          </p:nvSpPr>
          <p:spPr>
            <a:xfrm>
              <a:off x="391113" y="2582069"/>
              <a:ext cx="4379624" cy="258567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Content Placeholder 2">
              <a:extLst>
                <a:ext uri="{FF2B5EF4-FFF2-40B4-BE49-F238E27FC236}">
                  <a16:creationId xmlns:a16="http://schemas.microsoft.com/office/drawing/2014/main" id="{8F56A321-8DE7-0C4F-9C7B-7A3573FE861A}"/>
                </a:ext>
              </a:extLst>
            </p:cNvPr>
            <p:cNvSpPr txBox="1">
              <a:spLocks/>
            </p:cNvSpPr>
            <p:nvPr/>
          </p:nvSpPr>
          <p:spPr bwMode="auto">
            <a:xfrm>
              <a:off x="655227" y="2768297"/>
              <a:ext cx="4379624" cy="2398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model here?</a:t>
              </a:r>
            </a:p>
            <a:p>
              <a:pPr lvl="1"/>
              <a:r>
                <a:rPr lang="en-US" dirty="0"/>
                <a:t>Initial conditions</a:t>
              </a:r>
            </a:p>
            <a:p>
              <a:pPr lvl="1"/>
              <a:r>
                <a:rPr lang="en-US" dirty="0"/>
                <a:t>Boundary conditions</a:t>
              </a:r>
            </a:p>
            <a:p>
              <a:pPr lvl="1"/>
              <a:r>
                <a:rPr lang="en-US" dirty="0"/>
                <a:t>Integration </a:t>
              </a:r>
            </a:p>
          </p:txBody>
        </p:sp>
      </p:grpSp>
      <p:grpSp>
        <p:nvGrpSpPr>
          <p:cNvPr id="13" name="Group 12">
            <a:extLst>
              <a:ext uri="{FF2B5EF4-FFF2-40B4-BE49-F238E27FC236}">
                <a16:creationId xmlns:a16="http://schemas.microsoft.com/office/drawing/2014/main" id="{1B06E18A-76A6-2442-BFC2-FC63EC4F4D4D}"/>
              </a:ext>
            </a:extLst>
          </p:cNvPr>
          <p:cNvGrpSpPr/>
          <p:nvPr/>
        </p:nvGrpSpPr>
        <p:grpSpPr>
          <a:xfrm>
            <a:off x="887007" y="2604263"/>
            <a:ext cx="5207405" cy="3325481"/>
            <a:chOff x="5298965" y="2582069"/>
            <a:chExt cx="5618418" cy="3142722"/>
          </a:xfrm>
        </p:grpSpPr>
        <p:sp>
          <p:nvSpPr>
            <p:cNvPr id="11" name="Rectangle 10">
              <a:extLst>
                <a:ext uri="{FF2B5EF4-FFF2-40B4-BE49-F238E27FC236}">
                  <a16:creationId xmlns:a16="http://schemas.microsoft.com/office/drawing/2014/main" id="{AAA1419C-0B9D-B049-948F-EC7938A1757E}"/>
                </a:ext>
              </a:extLst>
            </p:cNvPr>
            <p:cNvSpPr/>
            <p:nvPr/>
          </p:nvSpPr>
          <p:spPr>
            <a:xfrm>
              <a:off x="5298965" y="2582069"/>
              <a:ext cx="5618418" cy="3142722"/>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Content Placeholder 2">
              <a:extLst>
                <a:ext uri="{FF2B5EF4-FFF2-40B4-BE49-F238E27FC236}">
                  <a16:creationId xmlns:a16="http://schemas.microsoft.com/office/drawing/2014/main" id="{2683E0F3-28AC-E446-BF6F-ED6E9C98FE4F}"/>
                </a:ext>
              </a:extLst>
            </p:cNvPr>
            <p:cNvSpPr txBox="1">
              <a:spLocks/>
            </p:cNvSpPr>
            <p:nvPr/>
          </p:nvSpPr>
          <p:spPr bwMode="auto">
            <a:xfrm>
              <a:off x="5695973" y="2769603"/>
              <a:ext cx="5050777" cy="2955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infrastructure here?</a:t>
              </a:r>
            </a:p>
            <a:p>
              <a:pPr lvl="1"/>
              <a:r>
                <a:rPr lang="en-US" dirty="0"/>
                <a:t>Discretization/ State</a:t>
              </a:r>
            </a:p>
            <a:p>
              <a:pPr lvl="1"/>
              <a:r>
                <a:rPr lang="en-US" dirty="0"/>
                <a:t>Verification</a:t>
              </a:r>
            </a:p>
            <a:p>
              <a:pPr lvl="1"/>
              <a:r>
                <a:rPr lang="en-US" dirty="0"/>
                <a:t>I/O</a:t>
              </a:r>
            </a:p>
            <a:p>
              <a:pPr lvl="1"/>
              <a:r>
                <a:rPr lang="en-US" dirty="0"/>
                <a:t>Application of initial conditions</a:t>
              </a:r>
            </a:p>
            <a:p>
              <a:pPr lvl="1"/>
              <a:r>
                <a:rPr lang="en-US" dirty="0"/>
                <a:t>Runtime parameters</a:t>
              </a:r>
            </a:p>
            <a:p>
              <a:pPr lvl="1"/>
              <a:r>
                <a:rPr lang="en-US" dirty="0"/>
                <a:t>Comparison</a:t>
              </a:r>
            </a:p>
            <a:p>
              <a:endParaRPr lang="en-US" dirty="0"/>
            </a:p>
          </p:txBody>
        </p:sp>
      </p:grpSp>
    </p:spTree>
    <p:extLst>
      <p:ext uri="{BB962C8B-B14F-4D97-AF65-F5344CB8AC3E}">
        <p14:creationId xmlns:p14="http://schemas.microsoft.com/office/powerpoint/2010/main" val="195712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Infrastructure API</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1464623" y="1702577"/>
            <a:ext cx="9905742" cy="424102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t>process_args</a:t>
            </a:r>
            <a:r>
              <a:rPr lang="en-US" dirty="0"/>
              <a:t>(int </a:t>
            </a:r>
            <a:r>
              <a:rPr lang="en-US" dirty="0" err="1"/>
              <a:t>argc</a:t>
            </a:r>
            <a:r>
              <a:rPr lang="en-US" dirty="0"/>
              <a:t>, char **</a:t>
            </a:r>
            <a:r>
              <a:rPr lang="en-US" dirty="0" err="1"/>
              <a:t>argv</a:t>
            </a:r>
            <a:r>
              <a:rPr lang="en-US" dirty="0"/>
              <a:t>)</a:t>
            </a:r>
          </a:p>
          <a:p>
            <a:r>
              <a:rPr lang="en-US" dirty="0"/>
              <a:t>static void </a:t>
            </a:r>
            <a:r>
              <a:rPr lang="en-US" b="1" dirty="0"/>
              <a:t>initialize</a:t>
            </a:r>
            <a:r>
              <a:rPr lang="en-US" dirty="0"/>
              <a:t>(void)</a:t>
            </a:r>
          </a:p>
          <a:p>
            <a:r>
              <a:rPr lang="en-US" dirty="0"/>
              <a:t>void </a:t>
            </a:r>
            <a:r>
              <a:rPr lang="en-US" b="1" dirty="0"/>
              <a:t>copy</a:t>
            </a:r>
            <a:r>
              <a:rPr lang="en-US" dirty="0"/>
              <a:t>(int n, double *</a:t>
            </a:r>
            <a:r>
              <a:rPr lang="en-US" dirty="0" err="1"/>
              <a:t>dst</a:t>
            </a:r>
            <a:r>
              <a:rPr lang="en-US" dirty="0"/>
              <a:t>, double const *</a:t>
            </a:r>
            <a:r>
              <a:rPr lang="en-US" dirty="0" err="1"/>
              <a:t>src</a:t>
            </a:r>
            <a:r>
              <a:rPr lang="en-US" dirty="0"/>
              <a:t>)</a:t>
            </a:r>
          </a:p>
          <a:p>
            <a:r>
              <a:rPr lang="en-US" dirty="0"/>
              <a:t>void </a:t>
            </a:r>
            <a:r>
              <a:rPr lang="en-US" b="1" dirty="0" err="1"/>
              <a:t>write_array</a:t>
            </a:r>
            <a:r>
              <a:rPr lang="en-US" dirty="0"/>
              <a:t>(int t, int n, double dx, double const *a)</a:t>
            </a:r>
          </a:p>
          <a:p>
            <a:r>
              <a:rPr lang="en-US" dirty="0"/>
              <a:t>void </a:t>
            </a:r>
            <a:r>
              <a:rPr lang="en-US" b="1" dirty="0" err="1"/>
              <a:t>set_initial_condition</a:t>
            </a:r>
            <a:r>
              <a:rPr lang="en-US" dirty="0"/>
              <a:t>(int n, double *a, double dx, char const *</a:t>
            </a:r>
            <a:r>
              <a:rPr lang="en-US" dirty="0" err="1"/>
              <a:t>ic</a:t>
            </a:r>
            <a:r>
              <a:rPr lang="en-US" dirty="0"/>
              <a:t>)</a:t>
            </a:r>
          </a:p>
        </p:txBody>
      </p:sp>
    </p:spTree>
    <p:extLst>
      <p:ext uri="{BB962C8B-B14F-4D97-AF65-F5344CB8AC3E}">
        <p14:creationId xmlns:p14="http://schemas.microsoft.com/office/powerpoint/2010/main" val="160288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DBE1F-494D-5B4B-86F0-5AE00F95249F}"/>
              </a:ext>
            </a:extLst>
          </p:cNvPr>
          <p:cNvSpPr>
            <a:spLocks noGrp="1"/>
          </p:cNvSpPr>
          <p:nvPr>
            <p:ph idx="1"/>
          </p:nvPr>
        </p:nvSpPr>
        <p:spPr>
          <a:xfrm>
            <a:off x="405405" y="858984"/>
            <a:ext cx="11370960" cy="5606904"/>
          </a:xfrm>
        </p:spPr>
        <p:txBody>
          <a:bodyPr>
            <a:normAutofit/>
          </a:bodyPr>
          <a:lstStyle/>
          <a:p>
            <a:endParaRPr lang="en-US" dirty="0"/>
          </a:p>
          <a:p>
            <a:r>
              <a:rPr lang="en-US" dirty="0"/>
              <a:t>double </a:t>
            </a:r>
            <a:r>
              <a:rPr lang="en-US" b="1" dirty="0"/>
              <a:t>l2_norm</a:t>
            </a:r>
            <a:r>
              <a:rPr lang="en-US" dirty="0"/>
              <a:t>(int n, double const *a, double const *b)</a:t>
            </a:r>
          </a:p>
          <a:p>
            <a:r>
              <a:rPr lang="en-US" dirty="0"/>
              <a:t>bool </a:t>
            </a:r>
            <a:r>
              <a:rPr lang="en-US" b="1" dirty="0" err="1"/>
              <a:t>update_solution_crankn</a:t>
            </a:r>
            <a:r>
              <a:rPr lang="en-US" dirty="0"/>
              <a:t>(int n, double *</a:t>
            </a:r>
            <a:r>
              <a:rPr lang="en-US" dirty="0" err="1"/>
              <a:t>curr</a:t>
            </a:r>
            <a:r>
              <a:rPr lang="en-US" dirty="0"/>
              <a:t>, double const *last, double const *</a:t>
            </a:r>
            <a:r>
              <a:rPr lang="en-US" dirty="0" err="1"/>
              <a:t>cn_Amat</a:t>
            </a:r>
            <a:r>
              <a:rPr lang="en-US" dirty="0"/>
              <a:t>, double bc_0, double bc_1)</a:t>
            </a:r>
          </a:p>
          <a:p>
            <a:r>
              <a:rPr lang="en-US" dirty="0"/>
              <a:t>bool </a:t>
            </a:r>
            <a:r>
              <a:rPr lang="en-US" b="1" dirty="0"/>
              <a:t>update_solution_upwind15</a:t>
            </a:r>
            <a:r>
              <a:rPr lang="en-US" dirty="0"/>
              <a:t>(int n, double *</a:t>
            </a:r>
            <a:r>
              <a:rPr lang="en-US" dirty="0" err="1"/>
              <a:t>curr</a:t>
            </a:r>
            <a:r>
              <a:rPr lang="en-US" dirty="0"/>
              <a:t>, double const *last, double alpha, double dx, double dt, double bc_0, double bc_1)  </a:t>
            </a:r>
          </a:p>
          <a:p>
            <a:r>
              <a:rPr lang="en-US" dirty="0"/>
              <a:t>bool </a:t>
            </a:r>
            <a:r>
              <a:rPr lang="en-US" b="1" dirty="0" err="1"/>
              <a:t>update_solution_ftcs</a:t>
            </a:r>
            <a:r>
              <a:rPr lang="en-US" dirty="0"/>
              <a:t>( int n, double *uk1, double const *uk0, double alpha, double dx, double dt, double bc0, double bc1)</a:t>
            </a:r>
          </a:p>
          <a:p>
            <a:r>
              <a:rPr lang="en-US" dirty="0"/>
              <a:t>void </a:t>
            </a:r>
            <a:r>
              <a:rPr lang="en-US" b="1" dirty="0" err="1"/>
              <a:t>compute_exact_solution</a:t>
            </a:r>
            <a:r>
              <a:rPr lang="en-US" dirty="0"/>
              <a:t>(int n, double *a, double dx, char const *</a:t>
            </a:r>
            <a:r>
              <a:rPr lang="en-US" dirty="0" err="1"/>
              <a:t>ic</a:t>
            </a:r>
            <a:r>
              <a:rPr lang="en-US" dirty="0"/>
              <a:t>, double alpha, double t, double bc0, double bc1)</a:t>
            </a:r>
          </a:p>
          <a:p>
            <a:endParaRPr lang="en-US" dirty="0"/>
          </a:p>
        </p:txBody>
      </p:sp>
      <p:sp>
        <p:nvSpPr>
          <p:cNvPr id="7" name="Title 1">
            <a:extLst>
              <a:ext uri="{FF2B5EF4-FFF2-40B4-BE49-F238E27FC236}">
                <a16:creationId xmlns:a16="http://schemas.microsoft.com/office/drawing/2014/main" id="{91B113B7-4D86-4540-B921-533B532A6378}"/>
              </a:ext>
            </a:extLst>
          </p:cNvPr>
          <p:cNvSpPr>
            <a:spLocks noGrp="1"/>
          </p:cNvSpPr>
          <p:nvPr>
            <p:ph type="title"/>
          </p:nvPr>
        </p:nvSpPr>
        <p:spPr>
          <a:xfrm>
            <a:off x="1143000" y="392112"/>
            <a:ext cx="7772400" cy="674688"/>
          </a:xfrm>
        </p:spPr>
        <p:txBody>
          <a:bodyPr>
            <a:noAutofit/>
          </a:bodyPr>
          <a:lstStyle/>
          <a:p>
            <a:r>
              <a:rPr lang="en-US" sz="4000" dirty="0" err="1"/>
              <a:t>Numerics</a:t>
            </a:r>
            <a:r>
              <a:rPr lang="en-US" sz="4000" dirty="0"/>
              <a:t> API</a:t>
            </a:r>
          </a:p>
        </p:txBody>
      </p:sp>
    </p:spTree>
    <p:extLst>
      <p:ext uri="{BB962C8B-B14F-4D97-AF65-F5344CB8AC3E}">
        <p14:creationId xmlns:p14="http://schemas.microsoft.com/office/powerpoint/2010/main" val="242159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Example: Multiphysics PDEs for Distributed Memory Parallelism</a:t>
            </a:r>
          </a:p>
        </p:txBody>
      </p: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7958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7126-81FC-1444-9834-43611E07A37A}"/>
              </a:ext>
            </a:extLst>
          </p:cNvPr>
          <p:cNvSpPr>
            <a:spLocks noGrp="1"/>
          </p:cNvSpPr>
          <p:nvPr>
            <p:ph type="title"/>
          </p:nvPr>
        </p:nvSpPr>
        <p:spPr/>
        <p:txBody>
          <a:bodyPr/>
          <a:lstStyle/>
          <a:p>
            <a:r>
              <a:rPr lang="en-US" dirty="0"/>
              <a:t>Example: Design for Extensibility from FLASH, Now Flash-X</a:t>
            </a:r>
          </a:p>
        </p:txBody>
      </p:sp>
      <p:sp>
        <p:nvSpPr>
          <p:cNvPr id="4" name="Content Placeholder 2">
            <a:extLst>
              <a:ext uri="{FF2B5EF4-FFF2-40B4-BE49-F238E27FC236}">
                <a16:creationId xmlns:a16="http://schemas.microsoft.com/office/drawing/2014/main" id="{DC5CF6C9-7CF5-7D4E-92FE-F18C0DC40EE9}"/>
              </a:ext>
            </a:extLst>
          </p:cNvPr>
          <p:cNvSpPr>
            <a:spLocks noGrp="1"/>
          </p:cNvSpPr>
          <p:nvPr>
            <p:ph idx="1"/>
          </p:nvPr>
        </p:nvSpPr>
        <p:spPr>
          <a:xfrm>
            <a:off x="607538" y="976587"/>
            <a:ext cx="4451479" cy="4525963"/>
          </a:xfrm>
        </p:spPr>
        <p:txBody>
          <a:bodyPr>
            <a:normAutofit fontScale="92500" lnSpcReduction="10000"/>
          </a:bodyPr>
          <a:lstStyle/>
          <a:p>
            <a:pPr marL="0" indent="0">
              <a:buNone/>
            </a:pPr>
            <a:r>
              <a:rPr lang="en-US" b="1" dirty="0"/>
              <a:t>Assumed that capabilities will be added for better models</a:t>
            </a:r>
          </a:p>
          <a:p>
            <a:r>
              <a:rPr lang="en-US" dirty="0"/>
              <a:t>Assembly from components</a:t>
            </a:r>
          </a:p>
          <a:p>
            <a:r>
              <a:rPr lang="en-US" dirty="0"/>
              <a:t>Decentralized maintenance of metadata</a:t>
            </a:r>
          </a:p>
          <a:p>
            <a:r>
              <a:rPr lang="en-US" dirty="0"/>
              <a:t>Python tool to parse and configure</a:t>
            </a:r>
          </a:p>
          <a:p>
            <a:r>
              <a:rPr lang="en-US" dirty="0"/>
              <a:t>OOP implemented through Unix directory structure and configuration tool</a:t>
            </a:r>
          </a:p>
          <a:p>
            <a:pPr marL="0" indent="0">
              <a:buNone/>
            </a:pPr>
            <a:r>
              <a:rPr lang="en-US" b="1" dirty="0">
                <a:solidFill>
                  <a:schemeClr val="accent1">
                    <a:lumMod val="50000"/>
                  </a:schemeClr>
                </a:solidFill>
              </a:rPr>
              <a:t>Key idea is distributed intelligence</a:t>
            </a:r>
          </a:p>
          <a:p>
            <a:endParaRPr lang="en-US" dirty="0"/>
          </a:p>
          <a:p>
            <a:pPr lvl="1"/>
            <a:endParaRPr lang="en-US" dirty="0"/>
          </a:p>
        </p:txBody>
      </p:sp>
      <p:pic>
        <p:nvPicPr>
          <p:cNvPr id="9" name="Content Placeholder 6">
            <a:extLst>
              <a:ext uri="{FF2B5EF4-FFF2-40B4-BE49-F238E27FC236}">
                <a16:creationId xmlns:a16="http://schemas.microsoft.com/office/drawing/2014/main" id="{27114A96-A620-864B-ADB7-F5A283736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81180" y="1034440"/>
            <a:ext cx="5857128" cy="4525963"/>
          </a:xfrm>
          <a:prstGeom prst="rect">
            <a:avLst/>
          </a:prstGeom>
          <a:noFill/>
          <a:ln w="9525">
            <a:noFill/>
            <a:miter lim="800000"/>
            <a:headEnd/>
            <a:tailEnd/>
          </a:ln>
        </p:spPr>
      </p:pic>
    </p:spTree>
    <p:extLst>
      <p:ext uri="{BB962C8B-B14F-4D97-AF65-F5344CB8AC3E}">
        <p14:creationId xmlns:p14="http://schemas.microsoft.com/office/powerpoint/2010/main" val="4282750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Until Now</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323117" y="1018902"/>
            <a:ext cx="6128654" cy="4445723"/>
          </a:xfrm>
        </p:spPr>
        <p:txBody>
          <a:bodyPr/>
          <a:lstStyle/>
          <a:p>
            <a:pPr marL="457200" indent="-457200">
              <a:buFont typeface="Arial"/>
              <a:buChar char="•"/>
            </a:pPr>
            <a:r>
              <a:rPr lang="en-US" dirty="0">
                <a:solidFill>
                  <a:schemeClr val="tx1">
                    <a:lumMod val="95000"/>
                    <a:lumOff val="5000"/>
                  </a:schemeClr>
                </a:solidFill>
              </a:rPr>
              <a:t>Differentiate between slow changing and fast changing components of your code</a:t>
            </a:r>
          </a:p>
          <a:p>
            <a:pPr marL="457200" indent="-457200">
              <a:buFont typeface="Arial"/>
              <a:buChar char="•"/>
            </a:pPr>
            <a:r>
              <a:rPr lang="en-US" dirty="0">
                <a:solidFill>
                  <a:schemeClr val="tx1">
                    <a:lumMod val="95000"/>
                    <a:lumOff val="5000"/>
                  </a:schemeClr>
                </a:solidFill>
              </a:rPr>
              <a:t>Understand the requirements of your infrastructure</a:t>
            </a:r>
          </a:p>
          <a:p>
            <a:pPr marL="457200" indent="-457200">
              <a:buFont typeface="Arial"/>
              <a:buChar char="•"/>
            </a:pPr>
            <a:r>
              <a:rPr lang="en-US" dirty="0">
                <a:solidFill>
                  <a:schemeClr val="tx1">
                    <a:lumMod val="95000"/>
                    <a:lumOff val="5000"/>
                  </a:schemeClr>
                </a:solidFill>
              </a:rPr>
              <a:t>Implement separation of concerns</a:t>
            </a:r>
          </a:p>
          <a:p>
            <a:pPr marL="457200" indent="-457200">
              <a:buFont typeface="Arial"/>
              <a:buChar char="•"/>
            </a:pPr>
            <a:r>
              <a:rPr lang="en-US" dirty="0">
                <a:solidFill>
                  <a:schemeClr val="tx1">
                    <a:lumMod val="95000"/>
                    <a:lumOff val="5000"/>
                  </a:schemeClr>
                </a:solidFill>
              </a:rPr>
              <a:t>Design with portability, extensibility, reproducibility and maintainability in mind</a:t>
            </a:r>
          </a:p>
          <a:p>
            <a:pPr marL="457200" indent="-457200">
              <a:buFont typeface="Arial"/>
              <a:buChar char="•"/>
            </a:pPr>
            <a:r>
              <a:rPr lang="en-US" dirty="0">
                <a:solidFill>
                  <a:schemeClr val="tx1">
                    <a:lumMod val="95000"/>
                    <a:lumOff val="5000"/>
                  </a:schemeClr>
                </a:solidFill>
              </a:rPr>
              <a:t>Do not design with a specific programming model in mind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4" name="Group 3">
            <a:extLst>
              <a:ext uri="{FF2B5EF4-FFF2-40B4-BE49-F238E27FC236}">
                <a16:creationId xmlns:a16="http://schemas.microsoft.com/office/drawing/2014/main" id="{65E625F0-8661-B242-927D-3DEDAF6941EE}"/>
              </a:ext>
            </a:extLst>
          </p:cNvPr>
          <p:cNvGrpSpPr/>
          <p:nvPr/>
        </p:nvGrpSpPr>
        <p:grpSpPr>
          <a:xfrm>
            <a:off x="335160" y="1491574"/>
            <a:ext cx="4265142" cy="3524330"/>
            <a:chOff x="6979801" y="729343"/>
            <a:chExt cx="4265142" cy="3524330"/>
          </a:xfrm>
        </p:grpSpPr>
        <p:cxnSp>
          <p:nvCxnSpPr>
            <p:cNvPr id="5" name="Straight Arrow Connector 4">
              <a:extLst>
                <a:ext uri="{FF2B5EF4-FFF2-40B4-BE49-F238E27FC236}">
                  <a16:creationId xmlns:a16="http://schemas.microsoft.com/office/drawing/2014/main" id="{4E61B3CA-B8C4-954B-8756-750F2E89C672}"/>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A58D760F-A90B-6742-B17A-79B869E64504}"/>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672866B9-6699-E140-B31C-53F5E7E275F6}"/>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8" name="TextBox 7">
              <a:extLst>
                <a:ext uri="{FF2B5EF4-FFF2-40B4-BE49-F238E27FC236}">
                  <a16:creationId xmlns:a16="http://schemas.microsoft.com/office/drawing/2014/main" id="{49A56A22-BD95-E342-9C61-DFB9178284AC}"/>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9" name="Straight Connector 8">
              <a:extLst>
                <a:ext uri="{FF2B5EF4-FFF2-40B4-BE49-F238E27FC236}">
                  <a16:creationId xmlns:a16="http://schemas.microsoft.com/office/drawing/2014/main" id="{396C26C7-A086-F24C-BBFF-98C9F026522E}"/>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13AABA-3C16-5C4C-A7C2-06EB4FBE1227}"/>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11" name="TextBox 10">
              <a:extLst>
                <a:ext uri="{FF2B5EF4-FFF2-40B4-BE49-F238E27FC236}">
                  <a16:creationId xmlns:a16="http://schemas.microsoft.com/office/drawing/2014/main" id="{48DCBD00-14EF-864C-AA09-E3489673AF89}"/>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12" name="Left Arrow 11">
              <a:extLst>
                <a:ext uri="{FF2B5EF4-FFF2-40B4-BE49-F238E27FC236}">
                  <a16:creationId xmlns:a16="http://schemas.microsoft.com/office/drawing/2014/main" id="{3BF65A61-FD4B-2247-87EB-9F07444B126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026880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endParaRPr lang="en-US" dirty="0">
              <a:solidFill>
                <a:schemeClr val="tx1">
                  <a:lumMod val="95000"/>
                  <a:lumOff val="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615789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r>
              <a:rPr lang="en-US" dirty="0">
                <a:solidFill>
                  <a:schemeClr val="tx1">
                    <a:lumMod val="95000"/>
                    <a:lumOff val="5000"/>
                  </a:schemeClr>
                </a:solidFill>
              </a:rPr>
              <a:t>The answer is – not really</a:t>
            </a:r>
          </a:p>
          <a:p>
            <a:pPr marL="457200" indent="-457200">
              <a:buFont typeface="Arial"/>
              <a:buChar char="•"/>
            </a:pPr>
            <a:r>
              <a:rPr lang="en-US" dirty="0">
                <a:solidFill>
                  <a:schemeClr val="tx1">
                    <a:lumMod val="95000"/>
                    <a:lumOff val="5000"/>
                  </a:schemeClr>
                </a:solidFill>
              </a:rPr>
              <a:t>The details get more involved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2274180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
        <p:nvSpPr>
          <p:cNvPr id="2" name="Oval 1">
            <a:extLst>
              <a:ext uri="{FF2B5EF4-FFF2-40B4-BE49-F238E27FC236}">
                <a16:creationId xmlns:a16="http://schemas.microsoft.com/office/drawing/2014/main" id="{F6750C1A-142A-4648-A3C2-38A41EDA29EA}"/>
              </a:ext>
            </a:extLst>
          </p:cNvPr>
          <p:cNvSpPr/>
          <p:nvPr/>
        </p:nvSpPr>
        <p:spPr>
          <a:xfrm>
            <a:off x="5685782" y="2302822"/>
            <a:ext cx="1394181"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Oval 35">
            <a:extLst>
              <a:ext uri="{FF2B5EF4-FFF2-40B4-BE49-F238E27FC236}">
                <a16:creationId xmlns:a16="http://schemas.microsoft.com/office/drawing/2014/main" id="{558AE10C-D53F-CB40-BDE9-3366438B5850}"/>
              </a:ext>
            </a:extLst>
          </p:cNvPr>
          <p:cNvSpPr/>
          <p:nvPr/>
        </p:nvSpPr>
        <p:spPr>
          <a:xfrm>
            <a:off x="4818239" y="5065634"/>
            <a:ext cx="2982717" cy="1137457"/>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7" name="Oval 36">
            <a:extLst>
              <a:ext uri="{FF2B5EF4-FFF2-40B4-BE49-F238E27FC236}">
                <a16:creationId xmlns:a16="http://schemas.microsoft.com/office/drawing/2014/main" id="{A4F393CD-DE67-904E-9B38-4704F56CCE65}"/>
              </a:ext>
            </a:extLst>
          </p:cNvPr>
          <p:cNvSpPr/>
          <p:nvPr/>
        </p:nvSpPr>
        <p:spPr>
          <a:xfrm>
            <a:off x="1210763" y="2288893"/>
            <a:ext cx="4479065"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TextBox 4">
            <a:extLst>
              <a:ext uri="{FF2B5EF4-FFF2-40B4-BE49-F238E27FC236}">
                <a16:creationId xmlns:a16="http://schemas.microsoft.com/office/drawing/2014/main" id="{6C56BA23-C4A9-4743-8DF6-F9D84244CF62}"/>
              </a:ext>
            </a:extLst>
          </p:cNvPr>
          <p:cNvSpPr txBox="1"/>
          <p:nvPr/>
        </p:nvSpPr>
        <p:spPr>
          <a:xfrm>
            <a:off x="8159831" y="4578520"/>
            <a:ext cx="2727926" cy="683264"/>
          </a:xfrm>
          <a:prstGeom prst="rect">
            <a:avLst/>
          </a:prstGeom>
          <a:noFill/>
        </p:spPr>
        <p:txBody>
          <a:bodyPr wrap="none" lIns="118872" tIns="91440" rIns="118872" bIns="91440" rtlCol="0" anchor="ctr" anchorCtr="0">
            <a:spAutoFit/>
          </a:bodyPr>
          <a:lstStyle/>
          <a:p>
            <a:pPr algn="l">
              <a:lnSpc>
                <a:spcPct val="90000"/>
              </a:lnSpc>
            </a:pPr>
            <a:r>
              <a:rPr lang="en-US" dirty="0"/>
              <a:t>This is where maximum </a:t>
            </a:r>
          </a:p>
          <a:p>
            <a:pPr algn="l">
              <a:lnSpc>
                <a:spcPct val="90000"/>
              </a:lnSpc>
            </a:pPr>
            <a:r>
              <a:rPr lang="en-US" dirty="0"/>
              <a:t>change is likely</a:t>
            </a:r>
          </a:p>
        </p:txBody>
      </p:sp>
      <p:cxnSp>
        <p:nvCxnSpPr>
          <p:cNvPr id="7" name="Straight Arrow Connector 6">
            <a:extLst>
              <a:ext uri="{FF2B5EF4-FFF2-40B4-BE49-F238E27FC236}">
                <a16:creationId xmlns:a16="http://schemas.microsoft.com/office/drawing/2014/main" id="{0950DA8C-3CE2-B249-86FE-2E1302A33855}"/>
              </a:ext>
            </a:extLst>
          </p:cNvPr>
          <p:cNvCxnSpPr>
            <a:cxnSpLocks/>
            <a:stCxn id="5" idx="1"/>
          </p:cNvCxnSpPr>
          <p:nvPr/>
        </p:nvCxnSpPr>
        <p:spPr>
          <a:xfrm flipH="1">
            <a:off x="7624121" y="4920152"/>
            <a:ext cx="535710" cy="36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76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1" dirty="0" err="1"/>
              <a:t>Anshu</a:t>
            </a:r>
            <a:r>
              <a:rPr lang="en-US" sz="1600" b="1" dirty="0"/>
              <a:t> Dubey and Gregory R. Watson, Better Scientific Software Tutorial, in ISC High Performance, 2022, Hamburg Germany. DOI: 10.6084/m9.figshare.19781752</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328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01F5-3EBB-A24C-B9C1-88FC9A0343CE}"/>
              </a:ext>
            </a:extLst>
          </p:cNvPr>
          <p:cNvSpPr>
            <a:spLocks noGrp="1"/>
          </p:cNvSpPr>
          <p:nvPr>
            <p:ph type="title"/>
          </p:nvPr>
        </p:nvSpPr>
        <p:spPr/>
        <p:txBody>
          <a:bodyPr/>
          <a:lstStyle/>
          <a:p>
            <a:r>
              <a:rPr lang="en-US" dirty="0"/>
              <a:t>Design Guidance For Performance Portability</a:t>
            </a:r>
          </a:p>
        </p:txBody>
      </p:sp>
      <p:sp>
        <p:nvSpPr>
          <p:cNvPr id="5" name="Rounded Rectangle 4">
            <a:extLst>
              <a:ext uri="{FF2B5EF4-FFF2-40B4-BE49-F238E27FC236}">
                <a16:creationId xmlns:a16="http://schemas.microsoft.com/office/drawing/2014/main" id="{32FC53BF-6864-E241-B547-9235F841A12B}"/>
              </a:ext>
            </a:extLst>
          </p:cNvPr>
          <p:cNvSpPr/>
          <p:nvPr/>
        </p:nvSpPr>
        <p:spPr>
          <a:xfrm>
            <a:off x="1045029" y="1325880"/>
            <a:ext cx="4724400" cy="764177"/>
          </a:xfrm>
          <a:prstGeom prst="roundRect">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Hierarchical parallelism </a:t>
            </a:r>
            <a:endParaRPr lang="en-US" sz="2000" dirty="0">
              <a:solidFill>
                <a:schemeClr val="bg1"/>
              </a:solidFill>
            </a:endParaRPr>
          </a:p>
        </p:txBody>
      </p:sp>
      <p:sp>
        <p:nvSpPr>
          <p:cNvPr id="6" name="Rounded Rectangle 5">
            <a:extLst>
              <a:ext uri="{FF2B5EF4-FFF2-40B4-BE49-F238E27FC236}">
                <a16:creationId xmlns:a16="http://schemas.microsoft.com/office/drawing/2014/main" id="{00E5D459-CE5E-9047-BE42-E6A89E51A605}"/>
              </a:ext>
            </a:extLst>
          </p:cNvPr>
          <p:cNvSpPr/>
          <p:nvPr/>
        </p:nvSpPr>
        <p:spPr>
          <a:xfrm>
            <a:off x="1045028" y="2248989"/>
            <a:ext cx="5442857" cy="764177"/>
          </a:xfrm>
          <a:prstGeom prst="roundRect">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towards several thousand threads </a:t>
            </a:r>
            <a:endParaRPr lang="en-US" sz="2000" dirty="0">
              <a:solidFill>
                <a:schemeClr val="bg1"/>
              </a:solidFill>
            </a:endParaRPr>
          </a:p>
        </p:txBody>
      </p:sp>
      <p:sp>
        <p:nvSpPr>
          <p:cNvPr id="7" name="Rounded Rectangle 6">
            <a:extLst>
              <a:ext uri="{FF2B5EF4-FFF2-40B4-BE49-F238E27FC236}">
                <a16:creationId xmlns:a16="http://schemas.microsoft.com/office/drawing/2014/main" id="{2453D542-757D-B546-8598-0CDA79D597B4}"/>
              </a:ext>
            </a:extLst>
          </p:cNvPr>
          <p:cNvSpPr/>
          <p:nvPr/>
        </p:nvSpPr>
        <p:spPr>
          <a:xfrm>
            <a:off x="1045028" y="3172098"/>
            <a:ext cx="6498772" cy="672737"/>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a hierarchical memory space</a:t>
            </a:r>
            <a:endParaRPr lang="en-US" sz="2000" dirty="0">
              <a:solidFill>
                <a:schemeClr val="bg1"/>
              </a:solidFill>
            </a:endParaRPr>
          </a:p>
        </p:txBody>
      </p:sp>
      <p:sp>
        <p:nvSpPr>
          <p:cNvPr id="8" name="Rounded Rectangle 7">
            <a:extLst>
              <a:ext uri="{FF2B5EF4-FFF2-40B4-BE49-F238E27FC236}">
                <a16:creationId xmlns:a16="http://schemas.microsoft.com/office/drawing/2014/main" id="{3371CA4A-1E6D-EB48-B597-42315E2CD31D}"/>
              </a:ext>
            </a:extLst>
          </p:cNvPr>
          <p:cNvSpPr/>
          <p:nvPr/>
        </p:nvSpPr>
        <p:spPr>
          <a:xfrm>
            <a:off x="1045026" y="4003767"/>
            <a:ext cx="7249887" cy="6727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FCE5CD"/>
                </a:solidFill>
                <a:latin typeface="Arial" panose="020B0604020202020204" pitchFamily="34" charset="0"/>
              </a:rPr>
              <a:t>Design patterns that count, allocate, and reuse memory</a:t>
            </a:r>
            <a:endParaRPr lang="en-US" sz="2000" dirty="0">
              <a:solidFill>
                <a:schemeClr val="bg1"/>
              </a:solidFill>
            </a:endParaRPr>
          </a:p>
        </p:txBody>
      </p:sp>
      <p:sp>
        <p:nvSpPr>
          <p:cNvPr id="9" name="Rounded Rectangle 8">
            <a:extLst>
              <a:ext uri="{FF2B5EF4-FFF2-40B4-BE49-F238E27FC236}">
                <a16:creationId xmlns:a16="http://schemas.microsoft.com/office/drawing/2014/main" id="{57F5960C-DA41-4247-9B78-8C62665E9210}"/>
              </a:ext>
            </a:extLst>
          </p:cNvPr>
          <p:cNvSpPr/>
          <p:nvPr/>
        </p:nvSpPr>
        <p:spPr>
          <a:xfrm>
            <a:off x="1043438" y="4859384"/>
            <a:ext cx="7739745" cy="672737"/>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spcBef>
                <a:spcPts val="0"/>
              </a:spcBef>
              <a:spcAft>
                <a:spcPts val="0"/>
              </a:spcAft>
            </a:pPr>
            <a:r>
              <a:rPr lang="en-US" sz="2000" dirty="0">
                <a:solidFill>
                  <a:srgbClr val="FCE5CD"/>
                </a:solidFill>
                <a:latin typeface="Arial" panose="020B0604020202020204" pitchFamily="34" charset="0"/>
              </a:rPr>
              <a:t>Avoid exposing/using non-portable vendor-specific options</a:t>
            </a:r>
            <a:endParaRPr lang="en-US" sz="2000" dirty="0"/>
          </a:p>
        </p:txBody>
      </p:sp>
    </p:spTree>
    <p:extLst>
      <p:ext uri="{BB962C8B-B14F-4D97-AF65-F5344CB8AC3E}">
        <p14:creationId xmlns:p14="http://schemas.microsoft.com/office/powerpoint/2010/main" val="386672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603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1" name="Content Placeholder 2">
            <a:extLst>
              <a:ext uri="{FF2B5EF4-FFF2-40B4-BE49-F238E27FC236}">
                <a16:creationId xmlns:a16="http://schemas.microsoft.com/office/drawing/2014/main" id="{AD6954DC-20EF-D44D-BAB6-88B48AEFBAA7}"/>
              </a:ext>
            </a:extLst>
          </p:cNvPr>
          <p:cNvSpPr txBox="1">
            <a:spLocks/>
          </p:cNvSpPr>
          <p:nvPr/>
        </p:nvSpPr>
        <p:spPr>
          <a:xfrm>
            <a:off x="7585723" y="848111"/>
            <a:ext cx="4358747" cy="530555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b="1" dirty="0">
                <a:solidFill>
                  <a:schemeClr val="accent4">
                    <a:lumMod val="50000"/>
                  </a:schemeClr>
                </a:solidFill>
              </a:rPr>
              <a:t>How do abstraction layers work</a:t>
            </a:r>
          </a:p>
          <a:p>
            <a:pPr marL="342900" indent="-342900" algn="l">
              <a:buFont typeface="Wingdings" pitchFamily="2" charset="2"/>
              <a:buChar char="q"/>
            </a:pPr>
            <a:r>
              <a:rPr lang="en-US" sz="2200" dirty="0">
                <a:solidFill>
                  <a:schemeClr val="accent4">
                    <a:lumMod val="75000"/>
                  </a:schemeClr>
                </a:solidFill>
              </a:rPr>
              <a:t>Infer the structure of the code</a:t>
            </a:r>
          </a:p>
          <a:p>
            <a:pPr marL="342900" indent="-342900" algn="l">
              <a:buFont typeface="Wingdings" pitchFamily="2" charset="2"/>
              <a:buChar char="q"/>
            </a:pPr>
            <a:r>
              <a:rPr lang="en-US" sz="2200" dirty="0">
                <a:solidFill>
                  <a:schemeClr val="accent4">
                    <a:lumMod val="75000"/>
                  </a:schemeClr>
                </a:solidFill>
              </a:rPr>
              <a:t>Infer the map between algorithms and devices</a:t>
            </a:r>
          </a:p>
          <a:p>
            <a:pPr marL="342900" indent="-342900" algn="l">
              <a:buFont typeface="Wingdings" pitchFamily="2" charset="2"/>
              <a:buChar char="q"/>
            </a:pPr>
            <a:r>
              <a:rPr lang="en-US" sz="2200" dirty="0">
                <a:solidFill>
                  <a:schemeClr val="accent4">
                    <a:lumMod val="75000"/>
                  </a:schemeClr>
                </a:solidFill>
              </a:rPr>
              <a:t>Infer the data movements</a:t>
            </a:r>
          </a:p>
          <a:p>
            <a:pPr marL="342900" indent="-342900" algn="l">
              <a:buFont typeface="Wingdings" pitchFamily="2" charset="2"/>
              <a:buChar char="q"/>
            </a:pPr>
            <a:r>
              <a:rPr lang="en-US" sz="2200" dirty="0">
                <a:solidFill>
                  <a:schemeClr val="accent4">
                    <a:lumMod val="75000"/>
                  </a:schemeClr>
                </a:solidFill>
              </a:rPr>
              <a:t>Map computations to devices</a:t>
            </a:r>
          </a:p>
          <a:p>
            <a:pPr marL="342900" indent="-342900" algn="l">
              <a:buFont typeface="Wingdings" pitchFamily="2" charset="2"/>
              <a:buChar char="q"/>
            </a:pPr>
            <a:r>
              <a:rPr lang="en-US" sz="2200" dirty="0">
                <a:solidFill>
                  <a:schemeClr val="accent4">
                    <a:lumMod val="75000"/>
                  </a:schemeClr>
                </a:solidFill>
              </a:rPr>
              <a:t>These are specified either through constructs or pragmas </a:t>
            </a:r>
          </a:p>
          <a:p>
            <a:pPr algn="l"/>
            <a:r>
              <a:rPr lang="en-US" sz="2400" b="1" dirty="0">
                <a:solidFill>
                  <a:schemeClr val="accent4">
                    <a:lumMod val="50000"/>
                  </a:schemeClr>
                </a:solidFill>
              </a:rPr>
              <a:t>Performance depends upon how well the mapping is done.</a:t>
            </a:r>
          </a:p>
          <a:p>
            <a:pPr algn="l"/>
            <a:endParaRPr lang="en-US" dirty="0">
              <a:solidFill>
                <a:schemeClr val="accent4">
                  <a:lumMod val="50000"/>
                </a:schemeClr>
              </a:solidFill>
            </a:endParaRPr>
          </a:p>
        </p:txBody>
      </p:sp>
    </p:spTree>
    <p:extLst>
      <p:ext uri="{BB962C8B-B14F-4D97-AF65-F5344CB8AC3E}">
        <p14:creationId xmlns:p14="http://schemas.microsoft.com/office/powerpoint/2010/main" val="3084424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Tree>
    <p:extLst>
      <p:ext uri="{BB962C8B-B14F-4D97-AF65-F5344CB8AC3E}">
        <p14:creationId xmlns:p14="http://schemas.microsoft.com/office/powerpoint/2010/main" val="3776958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Tree>
    <p:extLst>
      <p:ext uri="{BB962C8B-B14F-4D97-AF65-F5344CB8AC3E}">
        <p14:creationId xmlns:p14="http://schemas.microsoft.com/office/powerpoint/2010/main" val="5679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1656021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EC04BA7-8070-2344-9C15-93D12B6B7A51}"/>
              </a:ext>
            </a:extLst>
          </p:cNvPr>
          <p:cNvSpPr/>
          <p:nvPr/>
        </p:nvSpPr>
        <p:spPr>
          <a:xfrm>
            <a:off x="228299" y="4781778"/>
            <a:ext cx="6772467" cy="1672156"/>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endParaRPr lang="en-US" sz="2000" b="1" dirty="0">
              <a:solidFill>
                <a:schemeClr val="accent1">
                  <a:lumMod val="50000"/>
                </a:schemeClr>
              </a:solidFill>
            </a:endParaRPr>
          </a:p>
          <a:p>
            <a:pPr lvl="1" algn="ctr"/>
            <a:r>
              <a:rPr lang="en-US" sz="2000" b="1" dirty="0">
                <a:solidFill>
                  <a:schemeClr val="accent1">
                    <a:lumMod val="50000"/>
                  </a:schemeClr>
                </a:solidFill>
              </a:rPr>
              <a:t>Even when using third party abstraction tools understanding the code’s structure and needs is critical for performance portability</a:t>
            </a:r>
          </a:p>
          <a:p>
            <a:pPr lvl="1" algn="ctr"/>
            <a:r>
              <a:rPr lang="en-US" sz="2000" b="1" dirty="0">
                <a:solidFill>
                  <a:schemeClr val="accent1">
                    <a:lumMod val="50000"/>
                  </a:schemeClr>
                </a:solidFill>
              </a:rPr>
              <a:t>  </a:t>
            </a:r>
          </a:p>
          <a:p>
            <a:pPr lvl="1" algn="ctr"/>
            <a:endParaRPr lang="en-US" sz="2000" b="1" dirty="0">
              <a:solidFill>
                <a:schemeClr val="accent1">
                  <a:lumMod val="50000"/>
                </a:schemeClr>
              </a:solidFill>
            </a:endParaRPr>
          </a:p>
        </p:txBody>
      </p:sp>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312648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EC04BA7-8070-2344-9C15-93D12B6B7A51}"/>
              </a:ext>
            </a:extLst>
          </p:cNvPr>
          <p:cNvSpPr/>
          <p:nvPr/>
        </p:nvSpPr>
        <p:spPr>
          <a:xfrm>
            <a:off x="228299" y="4781778"/>
            <a:ext cx="6772467" cy="1672156"/>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endParaRPr lang="en-US" sz="2000" b="1" dirty="0">
              <a:solidFill>
                <a:schemeClr val="accent1">
                  <a:lumMod val="50000"/>
                </a:schemeClr>
              </a:solidFill>
            </a:endParaRPr>
          </a:p>
          <a:p>
            <a:pPr lvl="1" algn="ctr"/>
            <a:r>
              <a:rPr lang="en-US" sz="2000" b="1" dirty="0">
                <a:solidFill>
                  <a:schemeClr val="accent1">
                    <a:lumMod val="50000"/>
                  </a:schemeClr>
                </a:solidFill>
              </a:rPr>
              <a:t>Even when using third party abstraction tools understanding the code’s structure and needs is critical for performance portability</a:t>
            </a:r>
          </a:p>
          <a:p>
            <a:pPr lvl="1" algn="ctr"/>
            <a:r>
              <a:rPr lang="en-US" sz="2000" b="1" dirty="0">
                <a:solidFill>
                  <a:schemeClr val="accent1">
                    <a:lumMod val="50000"/>
                  </a:schemeClr>
                </a:solidFill>
              </a:rPr>
              <a:t>… </a:t>
            </a:r>
            <a:r>
              <a:rPr lang="en-US" sz="2000" b="1" dirty="0">
                <a:solidFill>
                  <a:schemeClr val="tx1">
                    <a:lumMod val="95000"/>
                    <a:lumOff val="5000"/>
                  </a:schemeClr>
                </a:solidFill>
              </a:rPr>
              <a:t>that translates to investing in design  </a:t>
            </a:r>
          </a:p>
          <a:p>
            <a:pPr lvl="1" algn="ctr"/>
            <a:endParaRPr lang="en-US" sz="2000" b="1" dirty="0">
              <a:solidFill>
                <a:schemeClr val="accent1">
                  <a:lumMod val="50000"/>
                </a:schemeClr>
              </a:solidFill>
            </a:endParaRPr>
          </a:p>
        </p:txBody>
      </p:sp>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320909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760" y="41148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The key to both performance portability and longevity is careful software design</a:t>
            </a:r>
          </a:p>
          <a:p>
            <a:r>
              <a:rPr lang="en-US" dirty="0"/>
              <a:t>Extensibility should be built into the design</a:t>
            </a:r>
          </a:p>
          <a:p>
            <a:r>
              <a:rPr lang="en-US" dirty="0"/>
              <a:t>Design should be independent of any specific programming model</a:t>
            </a:r>
          </a:p>
          <a:p>
            <a:r>
              <a:rPr lang="en-US" dirty="0"/>
              <a:t>Composability and flexibility help with performance portability</a:t>
            </a:r>
          </a:p>
          <a:p>
            <a:r>
              <a:rPr lang="en-US" dirty="0"/>
              <a:t>Resources:</a:t>
            </a:r>
          </a:p>
          <a:p>
            <a:pPr lvl="1"/>
            <a:r>
              <a:rPr lang="en-US" dirty="0">
                <a:hlinkClick r:id="rId2" tooltip="https://www.exascaleproject.org/">
                  <a:extLst>
                    <a:ext uri="{A12FA001-AC4F-418D-AE19-62706E023703}">
                      <ahyp:hlinkClr xmlns:ahyp="http://schemas.microsoft.com/office/drawing/2018/hyperlinkcolor" val="tx"/>
                    </a:ext>
                  </a:extLst>
                </a:hlinkClick>
              </a:rPr>
              <a:t>https://www.exascaleproject.org/</a:t>
            </a:r>
            <a:endParaRPr lang="en-US" dirty="0"/>
          </a:p>
          <a:p>
            <a:pPr lvl="1"/>
            <a:r>
              <a:rPr lang="en-US" dirty="0">
                <a:hlinkClick r:id="rId3">
                  <a:extLst>
                    <a:ext uri="{A12FA001-AC4F-418D-AE19-62706E023703}">
                      <ahyp:hlinkClr xmlns:ahyp="http://schemas.microsoft.com/office/drawing/2018/hyperlinkcolor" val="tx"/>
                    </a:ext>
                  </a:extLst>
                </a:hlinkClick>
              </a:rPr>
              <a:t>https://doi.org/10.6084/m9.figshare.13283714.v1</a:t>
            </a:r>
            <a:endParaRPr lang="en-US" dirty="0"/>
          </a:p>
          <a:p>
            <a:pPr lvl="1"/>
            <a:r>
              <a:rPr lang="en-US" dirty="0">
                <a:hlinkClick r:id="rId4" tooltip="https://bssw.io/blog_posts/performance-portability-and-the-exascale-computing-project">
                  <a:extLst>
                    <a:ext uri="{A12FA001-AC4F-418D-AE19-62706E023703}">
                      <ahyp:hlinkClr xmlns:ahyp="http://schemas.microsoft.com/office/drawing/2018/hyperlinkcolor" val="tx"/>
                    </a:ext>
                  </a:extLst>
                </a:hlinkClick>
              </a:rPr>
              <a:t>https://bssw.io/blog_posts/performance-portability-and-the-exascale-computing-project</a:t>
            </a:r>
            <a:endParaRPr lang="en-US" dirty="0"/>
          </a:p>
          <a:p>
            <a:pPr lvl="1"/>
            <a:r>
              <a:rPr lang="en-US" dirty="0">
                <a:hlinkClick r:id="rId5" tooltip="https://www.exascaleproject.org/event/kokkos-class-series">
                  <a:extLst>
                    <a:ext uri="{A12FA001-AC4F-418D-AE19-62706E023703}">
                      <ahyp:hlinkClr xmlns:ahyp="http://schemas.microsoft.com/office/drawing/2018/hyperlinkcolor" val="tx"/>
                    </a:ext>
                  </a:extLst>
                </a:hlinkClick>
              </a:rPr>
              <a:t>https://www.exascaleproject.org/event/kokkos-class-series</a:t>
            </a:r>
            <a:endParaRPr lang="en-US" sz="2400" dirty="0"/>
          </a:p>
          <a:p>
            <a:pPr lvl="1"/>
            <a:r>
              <a:rPr lang="en-US" sz="2000" dirty="0">
                <a:hlinkClick r:id="rId6"/>
              </a:rPr>
              <a:t>A Design Proposal for a Next Generation Scientific Software Framework</a:t>
            </a:r>
            <a:endParaRPr lang="en-US" sz="2000" dirty="0"/>
          </a:p>
          <a:p>
            <a:pPr lvl="1"/>
            <a:r>
              <a:rPr lang="en-US" sz="2000">
                <a:hlinkClick r:id="rId7"/>
              </a:rPr>
              <a:t>Software </a:t>
            </a:r>
            <a:r>
              <a:rPr lang="en-US" sz="2000" dirty="0">
                <a:hlinkClick r:id="rId7"/>
              </a:rPr>
              <a:t>Design for Longevity with Performance Portability</a:t>
            </a:r>
            <a:endParaRPr lang="en-US" sz="2000" dirty="0"/>
          </a:p>
          <a:p>
            <a:pPr lvl="1"/>
            <a:endParaRPr lang="en-US" dirty="0"/>
          </a:p>
          <a:p>
            <a:endParaRPr lang="en-US" dirty="0"/>
          </a:p>
        </p:txBody>
      </p:sp>
    </p:spTree>
    <p:extLst>
      <p:ext uri="{BB962C8B-B14F-4D97-AF65-F5344CB8AC3E}">
        <p14:creationId xmlns:p14="http://schemas.microsoft.com/office/powerpoint/2010/main" val="406224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spTree>
    <p:extLst>
      <p:ext uri="{BB962C8B-B14F-4D97-AF65-F5344CB8AC3E}">
        <p14:creationId xmlns:p14="http://schemas.microsoft.com/office/powerpoint/2010/main" val="326621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19816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8" name="Content Placeholder 2">
            <a:extLst>
              <a:ext uri="{FF2B5EF4-FFF2-40B4-BE49-F238E27FC236}">
                <a16:creationId xmlns:a16="http://schemas.microsoft.com/office/drawing/2014/main" id="{3F571E98-505F-974E-9667-67BC4BE58687}"/>
              </a:ext>
            </a:extLst>
          </p:cNvPr>
          <p:cNvSpPr txBox="1">
            <a:spLocks/>
          </p:cNvSpPr>
          <p:nvPr/>
        </p:nvSpPr>
        <p:spPr>
          <a:xfrm>
            <a:off x="761119" y="12804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marL="342900" indent="-342900" algn="l">
              <a:buFont typeface="Wingdings" pitchFamily="2" charset="2"/>
              <a:buChar char="q"/>
            </a:pPr>
            <a:r>
              <a:rPr lang="en-US" dirty="0">
                <a:solidFill>
                  <a:schemeClr val="tx1"/>
                </a:solidFill>
              </a:rPr>
              <a:t>Many components may be under research</a:t>
            </a:r>
          </a:p>
          <a:p>
            <a:pPr marL="342900" indent="-342900" algn="l">
              <a:buFont typeface="Wingdings" pitchFamily="2" charset="2"/>
              <a:buChar char="q"/>
            </a:pPr>
            <a:r>
              <a:rPr lang="en-US" dirty="0">
                <a:solidFill>
                  <a:schemeClr val="tx1"/>
                </a:solidFill>
              </a:rPr>
              <a:t>Software continuously evolves</a:t>
            </a:r>
          </a:p>
          <a:p>
            <a:pPr marL="342900" indent="-342900" algn="l">
              <a:buFont typeface="Wingdings" pitchFamily="2" charset="2"/>
              <a:buChar char="q"/>
            </a:pPr>
            <a:r>
              <a:rPr lang="en-US" dirty="0">
                <a:solidFill>
                  <a:schemeClr val="tx1"/>
                </a:solidFill>
              </a:rPr>
              <a:t>All use cases are different and unique</a:t>
            </a:r>
          </a:p>
        </p:txBody>
      </p:sp>
    </p:spTree>
    <p:extLst>
      <p:ext uri="{BB962C8B-B14F-4D97-AF65-F5344CB8AC3E}">
        <p14:creationId xmlns:p14="http://schemas.microsoft.com/office/powerpoint/2010/main" val="316742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General Design Principles for HPC Scientific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155010"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teams</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6227805" y="1037968"/>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572897" y="2323070"/>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572896" y="340819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477406" y="45184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69457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17360-10A7-0045-840B-A8D093259F6B}"/>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General Design Principles for HPC Scientific Software</a:t>
            </a:r>
            <a:endParaRPr lang="en-US" dirty="0"/>
          </a:p>
        </p:txBody>
      </p:sp>
      <p:sp>
        <p:nvSpPr>
          <p:cNvPr id="7" name="TextBox 6">
            <a:extLst>
              <a:ext uri="{FF2B5EF4-FFF2-40B4-BE49-F238E27FC236}">
                <a16:creationId xmlns:a16="http://schemas.microsoft.com/office/drawing/2014/main" id="{9DEF10B3-AEED-214E-BD93-57922F020595}"/>
              </a:ext>
            </a:extLst>
          </p:cNvPr>
          <p:cNvSpPr txBox="1"/>
          <p:nvPr/>
        </p:nvSpPr>
        <p:spPr>
          <a:xfrm>
            <a:off x="464828" y="5495288"/>
            <a:ext cx="7837715" cy="683264"/>
          </a:xfrm>
          <a:prstGeom prst="rect">
            <a:avLst/>
          </a:prstGeom>
          <a:noFill/>
        </p:spPr>
        <p:txBody>
          <a:bodyPr wrap="square" lIns="118872" tIns="91440" rIns="118872" bIns="91440" rtlCol="0" anchor="ctr" anchorCtr="0">
            <a:spAutoFit/>
          </a:bodyPr>
          <a:lstStyle/>
          <a:p>
            <a:pPr>
              <a:lnSpc>
                <a:spcPct val="90000"/>
              </a:lnSpc>
            </a:pPr>
            <a:r>
              <a:rPr lang="en-US" b="1" dirty="0"/>
              <a:t>Design first, then apply programming model to the design instead of taking a programming model and fitting  your design to it.</a:t>
            </a:r>
          </a:p>
        </p:txBody>
      </p:sp>
      <p:sp>
        <p:nvSpPr>
          <p:cNvPr id="8" name="Rectangle 7">
            <a:extLst>
              <a:ext uri="{FF2B5EF4-FFF2-40B4-BE49-F238E27FC236}">
                <a16:creationId xmlns:a16="http://schemas.microsoft.com/office/drawing/2014/main" id="{32B8044A-1FE6-9B62-2941-2C51F16E6AC7}"/>
              </a:ext>
            </a:extLst>
          </p:cNvPr>
          <p:cNvSpPr/>
          <p:nvPr/>
        </p:nvSpPr>
        <p:spPr>
          <a:xfrm>
            <a:off x="1340520" y="12407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9" name="Rectangle 8">
            <a:extLst>
              <a:ext uri="{FF2B5EF4-FFF2-40B4-BE49-F238E27FC236}">
                <a16:creationId xmlns:a16="http://schemas.microsoft.com/office/drawing/2014/main" id="{B9AB959C-2BF1-B6AE-E906-A8350C999F68}"/>
              </a:ext>
            </a:extLst>
          </p:cNvPr>
          <p:cNvSpPr/>
          <p:nvPr/>
        </p:nvSpPr>
        <p:spPr>
          <a:xfrm>
            <a:off x="1340520" y="39369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Runtime Parameters </a:t>
            </a:r>
          </a:p>
        </p:txBody>
      </p:sp>
      <p:sp>
        <p:nvSpPr>
          <p:cNvPr id="10" name="Rectangle 9">
            <a:extLst>
              <a:ext uri="{FF2B5EF4-FFF2-40B4-BE49-F238E27FC236}">
                <a16:creationId xmlns:a16="http://schemas.microsoft.com/office/drawing/2014/main" id="{F196384D-979D-3BCA-5191-041C96257477}"/>
              </a:ext>
            </a:extLst>
          </p:cNvPr>
          <p:cNvSpPr/>
          <p:nvPr/>
        </p:nvSpPr>
        <p:spPr>
          <a:xfrm>
            <a:off x="1340519" y="2934672"/>
            <a:ext cx="4109803"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 and &amp; encapsulate to plug and play</a:t>
            </a:r>
          </a:p>
        </p:txBody>
      </p:sp>
      <p:sp>
        <p:nvSpPr>
          <p:cNvPr id="11" name="Rectangle 10">
            <a:extLst>
              <a:ext uri="{FF2B5EF4-FFF2-40B4-BE49-F238E27FC236}">
                <a16:creationId xmlns:a16="http://schemas.microsoft.com/office/drawing/2014/main" id="{D9721012-F9EE-46FA-CFD8-62B20AD131D2}"/>
              </a:ext>
            </a:extLst>
          </p:cNvPr>
          <p:cNvSpPr/>
          <p:nvPr/>
        </p:nvSpPr>
        <p:spPr>
          <a:xfrm>
            <a:off x="3576552" y="12407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2" name="Rectangle 11">
            <a:extLst>
              <a:ext uri="{FF2B5EF4-FFF2-40B4-BE49-F238E27FC236}">
                <a16:creationId xmlns:a16="http://schemas.microsoft.com/office/drawing/2014/main" id="{CD370788-36A9-37D2-1ACA-2BEDAC571CBE}"/>
              </a:ext>
            </a:extLst>
          </p:cNvPr>
          <p:cNvSpPr/>
          <p:nvPr/>
        </p:nvSpPr>
        <p:spPr>
          <a:xfrm>
            <a:off x="3576552" y="39369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grpSp>
        <p:nvGrpSpPr>
          <p:cNvPr id="5" name="Group 4">
            <a:extLst>
              <a:ext uri="{FF2B5EF4-FFF2-40B4-BE49-F238E27FC236}">
                <a16:creationId xmlns:a16="http://schemas.microsoft.com/office/drawing/2014/main" id="{40D29187-DDA6-5214-95E2-75D2C863E5B4}"/>
              </a:ext>
            </a:extLst>
          </p:cNvPr>
          <p:cNvGrpSpPr/>
          <p:nvPr/>
        </p:nvGrpSpPr>
        <p:grpSpPr>
          <a:xfrm>
            <a:off x="7254961" y="1148071"/>
            <a:ext cx="2548328" cy="4102751"/>
            <a:chOff x="6512126" y="1240785"/>
            <a:chExt cx="2548328" cy="4102751"/>
          </a:xfrm>
        </p:grpSpPr>
        <p:sp>
          <p:nvSpPr>
            <p:cNvPr id="14" name="Rectangle 13">
              <a:extLst>
                <a:ext uri="{FF2B5EF4-FFF2-40B4-BE49-F238E27FC236}">
                  <a16:creationId xmlns:a16="http://schemas.microsoft.com/office/drawing/2014/main" id="{F8C77AE5-A753-C09C-E5B1-40E821E70B17}"/>
                </a:ext>
              </a:extLst>
            </p:cNvPr>
            <p:cNvSpPr/>
            <p:nvPr/>
          </p:nvSpPr>
          <p:spPr>
            <a:xfrm>
              <a:off x="6512126" y="1240785"/>
              <a:ext cx="2548328" cy="1027727"/>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logically separable functional units of computation</a:t>
              </a:r>
            </a:p>
          </p:txBody>
        </p:sp>
        <p:sp>
          <p:nvSpPr>
            <p:cNvPr id="15" name="Rectangle 14">
              <a:extLst>
                <a:ext uri="{FF2B5EF4-FFF2-40B4-BE49-F238E27FC236}">
                  <a16:creationId xmlns:a16="http://schemas.microsoft.com/office/drawing/2014/main" id="{DB2DE73F-3D1B-5E97-F3B7-83702F3A55DF}"/>
                </a:ext>
              </a:extLst>
            </p:cNvPr>
            <p:cNvSpPr/>
            <p:nvPr/>
          </p:nvSpPr>
          <p:spPr>
            <a:xfrm>
              <a:off x="6512126" y="2316480"/>
              <a:ext cx="2548328" cy="104452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Encode into framework</a:t>
              </a:r>
            </a:p>
          </p:txBody>
        </p:sp>
        <p:sp>
          <p:nvSpPr>
            <p:cNvPr id="16" name="Rectangle 15">
              <a:extLst>
                <a:ext uri="{FF2B5EF4-FFF2-40B4-BE49-F238E27FC236}">
                  <a16:creationId xmlns:a16="http://schemas.microsoft.com/office/drawing/2014/main" id="{5D3B25C1-AB75-DEEF-E909-F2D870647CEB}"/>
                </a:ext>
              </a:extLst>
            </p:cNvPr>
            <p:cNvSpPr/>
            <p:nvPr/>
          </p:nvSpPr>
          <p:spPr>
            <a:xfrm>
              <a:off x="6512126" y="341376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Differentiate between private and public</a:t>
              </a:r>
            </a:p>
          </p:txBody>
        </p:sp>
        <p:sp>
          <p:nvSpPr>
            <p:cNvPr id="17" name="Rectangle 16">
              <a:extLst>
                <a:ext uri="{FF2B5EF4-FFF2-40B4-BE49-F238E27FC236}">
                  <a16:creationId xmlns:a16="http://schemas.microsoft.com/office/drawing/2014/main" id="{F8FBBD3F-F00A-8B23-946E-3DE292A4653F}"/>
                </a:ext>
              </a:extLst>
            </p:cNvPr>
            <p:cNvSpPr/>
            <p:nvPr/>
          </p:nvSpPr>
          <p:spPr>
            <a:xfrm>
              <a:off x="6512126" y="441960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Define interfaces</a:t>
              </a:r>
            </a:p>
          </p:txBody>
        </p:sp>
      </p:grpSp>
      <p:sp>
        <p:nvSpPr>
          <p:cNvPr id="18" name="Rounded Rectangle 17">
            <a:extLst>
              <a:ext uri="{FF2B5EF4-FFF2-40B4-BE49-F238E27FC236}">
                <a16:creationId xmlns:a16="http://schemas.microsoft.com/office/drawing/2014/main" id="{4E0FDA95-7EEB-932D-CCD7-FBCFA11D06AE}"/>
              </a:ext>
            </a:extLst>
          </p:cNvPr>
          <p:cNvSpPr/>
          <p:nvPr/>
        </p:nvSpPr>
        <p:spPr>
          <a:xfrm rot="5400000">
            <a:off x="4697616" y="3169730"/>
            <a:ext cx="3162924" cy="369332"/>
          </a:xfrm>
          <a:prstGeom prst="round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Applies to  both kind</a:t>
            </a:r>
          </a:p>
        </p:txBody>
      </p:sp>
      <p:cxnSp>
        <p:nvCxnSpPr>
          <p:cNvPr id="19" name="Straight Arrow Connector 18">
            <a:extLst>
              <a:ext uri="{FF2B5EF4-FFF2-40B4-BE49-F238E27FC236}">
                <a16:creationId xmlns:a16="http://schemas.microsoft.com/office/drawing/2014/main" id="{2928633C-76AC-C6A9-F4BC-ACACD2CB0D96}"/>
              </a:ext>
            </a:extLst>
          </p:cNvPr>
          <p:cNvCxnSpPr>
            <a:cxnSpLocks/>
            <a:stCxn id="11" idx="3"/>
            <a:endCxn id="18" idx="2"/>
          </p:cNvCxnSpPr>
          <p:nvPr/>
        </p:nvCxnSpPr>
        <p:spPr>
          <a:xfrm>
            <a:off x="5450323" y="2005282"/>
            <a:ext cx="644089" cy="134911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03AFBE0-E558-21EE-A4CC-616010DC2CED}"/>
              </a:ext>
            </a:extLst>
          </p:cNvPr>
          <p:cNvCxnSpPr>
            <a:cxnSpLocks/>
            <a:stCxn id="12" idx="3"/>
            <a:endCxn id="18" idx="2"/>
          </p:cNvCxnSpPr>
          <p:nvPr/>
        </p:nvCxnSpPr>
        <p:spPr>
          <a:xfrm flipV="1">
            <a:off x="5450323" y="3354396"/>
            <a:ext cx="644089" cy="134707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9135B40-0A9F-2228-1FB1-5F9CBBB9CD3E}"/>
              </a:ext>
            </a:extLst>
          </p:cNvPr>
          <p:cNvCxnSpPr>
            <a:cxnSpLocks/>
            <a:stCxn id="18" idx="0"/>
            <a:endCxn id="14" idx="1"/>
          </p:cNvCxnSpPr>
          <p:nvPr/>
        </p:nvCxnSpPr>
        <p:spPr>
          <a:xfrm flipV="1">
            <a:off x="6463744" y="1661935"/>
            <a:ext cx="791217" cy="169246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DB744A6-AF8E-2F21-F322-65DF7640AC87}"/>
              </a:ext>
            </a:extLst>
          </p:cNvPr>
          <p:cNvCxnSpPr>
            <a:stCxn id="18" idx="0"/>
            <a:endCxn id="15" idx="1"/>
          </p:cNvCxnSpPr>
          <p:nvPr/>
        </p:nvCxnSpPr>
        <p:spPr>
          <a:xfrm flipV="1">
            <a:off x="6463744" y="2746029"/>
            <a:ext cx="791217" cy="60836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C0E3D9B-0657-7704-8BC2-8452109760A1}"/>
              </a:ext>
            </a:extLst>
          </p:cNvPr>
          <p:cNvCxnSpPr>
            <a:stCxn id="18" idx="0"/>
            <a:endCxn id="16" idx="1"/>
          </p:cNvCxnSpPr>
          <p:nvPr/>
        </p:nvCxnSpPr>
        <p:spPr>
          <a:xfrm>
            <a:off x="6463744" y="3354396"/>
            <a:ext cx="791217" cy="42861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599031E-0EAA-A088-44C4-8FF627980A91}"/>
              </a:ext>
            </a:extLst>
          </p:cNvPr>
          <p:cNvCxnSpPr>
            <a:stCxn id="18" idx="0"/>
            <a:endCxn id="17" idx="1"/>
          </p:cNvCxnSpPr>
          <p:nvPr/>
        </p:nvCxnSpPr>
        <p:spPr>
          <a:xfrm>
            <a:off x="6463744" y="3354396"/>
            <a:ext cx="791217" cy="143445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023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284462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413657" y="1024714"/>
            <a:ext cx="8493644" cy="4808571"/>
          </a:xfrm>
          <a:prstGeom prst="rect">
            <a:avLst/>
          </a:prstGeom>
        </p:spPr>
      </p:pic>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13657" y="0"/>
            <a:ext cx="11372473" cy="914400"/>
          </a:xfrm>
        </p:spPr>
        <p:txBody>
          <a:bodyPr/>
          <a:lstStyle/>
          <a:p>
            <a:br>
              <a:rPr lang="en-US" dirty="0"/>
            </a:br>
            <a:r>
              <a:rPr lang="en-US" dirty="0"/>
              <a:t>The Running Example</a:t>
            </a:r>
          </a:p>
        </p:txBody>
      </p:sp>
    </p:spTree>
    <p:extLst>
      <p:ext uri="{BB962C8B-B14F-4D97-AF65-F5344CB8AC3E}">
        <p14:creationId xmlns:p14="http://schemas.microsoft.com/office/powerpoint/2010/main" val="384283606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2467</TotalTime>
  <Words>1981</Words>
  <Application>Microsoft Macintosh PowerPoint</Application>
  <PresentationFormat>Custom</PresentationFormat>
  <Paragraphs>463</Paragraphs>
  <Slides>28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Black</vt:lpstr>
      <vt:lpstr>Calibri</vt:lpstr>
      <vt:lpstr>Wingdings</vt:lpstr>
      <vt:lpstr>Presentations (Wide Screen)</vt:lpstr>
      <vt:lpstr>Scientific Software Design</vt:lpstr>
      <vt:lpstr>License, Citation and Acknowledgements</vt:lpstr>
      <vt:lpstr>PowerPoint Presentation</vt:lpstr>
      <vt:lpstr>PowerPoint Presentation</vt:lpstr>
      <vt:lpstr>PowerPoint Presentation</vt:lpstr>
      <vt:lpstr>General Design Principles for HPC Scientific Software</vt:lpstr>
      <vt:lpstr>PowerPoint Presentation</vt:lpstr>
      <vt:lpstr>A Design Model for Separation of Concerns</vt:lpstr>
      <vt:lpstr> The Running Example</vt:lpstr>
      <vt:lpstr>Problem Specification - Design Considerations</vt:lpstr>
      <vt:lpstr>Infrastructure API</vt:lpstr>
      <vt:lpstr>Numerics API</vt:lpstr>
      <vt:lpstr>Example: Architecting Multiphysics PDEs</vt:lpstr>
      <vt:lpstr>Example: Multiphysics PDEs for Distributed Memory Parallelism</vt:lpstr>
      <vt:lpstr>Example: Design for Extensibility from FLASH, Now Flash-X</vt:lpstr>
      <vt:lpstr>Takeaways Until Now</vt:lpstr>
      <vt:lpstr>A New Paradigm Because of Platform Heterogeneity</vt:lpstr>
      <vt:lpstr>A New Paradigm Because of Platform Heterogeneity</vt:lpstr>
      <vt:lpstr>A Design Model for Separation of Concerns</vt:lpstr>
      <vt:lpstr>Design Guidance For Performance Portability</vt:lpstr>
      <vt:lpstr>Features and Abstractions that must Come in</vt:lpstr>
      <vt:lpstr>Features and Abstractions that must Come in</vt:lpstr>
      <vt:lpstr>Underlying Ideas</vt:lpstr>
      <vt:lpstr>Underlying Ideas</vt:lpstr>
      <vt:lpstr>Underlying Ideas</vt:lpstr>
      <vt:lpstr>Underlying Ideas</vt:lpstr>
      <vt:lpstr>Underlying Ideas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219</cp:revision>
  <cp:lastPrinted>2017-11-02T18:35:01Z</cp:lastPrinted>
  <dcterms:created xsi:type="dcterms:W3CDTF">2018-11-06T17:28:56Z</dcterms:created>
  <dcterms:modified xsi:type="dcterms:W3CDTF">2022-05-19T00:25:24Z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