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320" r:id="rId6"/>
    <p:sldId id="308" r:id="rId7"/>
    <p:sldId id="327" r:id="rId8"/>
    <p:sldId id="324" r:id="rId9"/>
    <p:sldId id="329" r:id="rId10"/>
    <p:sldId id="619" r:id="rId11"/>
    <p:sldId id="620" r:id="rId12"/>
    <p:sldId id="622" r:id="rId13"/>
    <p:sldId id="315" r:id="rId14"/>
    <p:sldId id="626" r:id="rId15"/>
    <p:sldId id="261"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varScale="1">
        <p:scale>
          <a:sx n="121" d="100"/>
          <a:sy n="121" d="100"/>
        </p:scale>
        <p:origin x="912"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hands-on being part of the agenda.</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547864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Better Scientific Software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6777898" cy="2855300"/>
          </a:xfrm>
        </p:spPr>
        <p:txBody>
          <a:bodyPr/>
          <a:lstStyle/>
          <a:p>
            <a:r>
              <a:rPr lang="en-US" dirty="0" err="1"/>
              <a:t>Anshu</a:t>
            </a:r>
            <a:r>
              <a:rPr lang="en-US" dirty="0"/>
              <a:t> Dubey and Gregory R. Watson, </a:t>
            </a:r>
          </a:p>
          <a:p>
            <a:r>
              <a:rPr lang="en-US" dirty="0"/>
              <a:t>Better Scientific Software tutorial @ ISC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much time in the agenda for the hands-on activities, but feel free to continue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4"/>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264560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1200"/>
              </a:spcBef>
            </a:pPr>
            <a:r>
              <a:rPr lang="en-US" dirty="0"/>
              <a:t>If you work on the hands-on activities, we’ll be glad to provide feedback</a:t>
            </a:r>
          </a:p>
          <a:p>
            <a:pPr lvl="1">
              <a:spcBef>
                <a:spcPts val="4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90908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316698016"/>
              </p:ext>
            </p:extLst>
          </p:nvPr>
        </p:nvGraphicFramePr>
        <p:xfrm>
          <a:off x="365759" y="836121"/>
          <a:ext cx="11372473" cy="5943600"/>
        </p:xfrm>
        <a:graphic>
          <a:graphicData uri="http://schemas.openxmlformats.org/drawingml/2006/table">
            <a:tbl>
              <a:tblPr firstRow="1" bandRow="1">
                <a:tableStyleId>{5C22544A-7EE6-4342-B048-85BDC9FD1C3A}</a:tableStyleId>
              </a:tblPr>
              <a:tblGrid>
                <a:gridCol w="1475653">
                  <a:extLst>
                    <a:ext uri="{9D8B030D-6E8A-4147-A177-3AD203B41FA5}">
                      <a16:colId xmlns:a16="http://schemas.microsoft.com/office/drawing/2014/main" val="41390910"/>
                    </a:ext>
                  </a:extLst>
                </a:gridCol>
                <a:gridCol w="1059443">
                  <a:extLst>
                    <a:ext uri="{9D8B030D-6E8A-4147-A177-3AD203B41FA5}">
                      <a16:colId xmlns:a16="http://schemas.microsoft.com/office/drawing/2014/main" val="2968622667"/>
                    </a:ext>
                  </a:extLst>
                </a:gridCol>
                <a:gridCol w="5757567">
                  <a:extLst>
                    <a:ext uri="{9D8B030D-6E8A-4147-A177-3AD203B41FA5}">
                      <a16:colId xmlns:a16="http://schemas.microsoft.com/office/drawing/2014/main" val="1261297711"/>
                    </a:ext>
                  </a:extLst>
                </a:gridCol>
                <a:gridCol w="3079810">
                  <a:extLst>
                    <a:ext uri="{9D8B030D-6E8A-4147-A177-3AD203B41FA5}">
                      <a16:colId xmlns:a16="http://schemas.microsoft.com/office/drawing/2014/main" val="3622604584"/>
                    </a:ext>
                  </a:extLst>
                </a:gridCol>
              </a:tblGrid>
              <a:tr h="676863">
                <a:tc>
                  <a:txBody>
                    <a:bodyPr/>
                    <a:lstStyle/>
                    <a:p>
                      <a:pPr algn="r"/>
                      <a:r>
                        <a:rPr lang="en-US" sz="1800" dirty="0">
                          <a:effectLst/>
                        </a:rPr>
                        <a:t>Time (CEST)</a:t>
                      </a:r>
                    </a:p>
                  </a:txBody>
                  <a:tcPr marL="114300" marR="114300" marT="76200" marB="76200" anchor="ctr"/>
                </a:tc>
                <a:tc>
                  <a:txBody>
                    <a:bodyPr/>
                    <a:lstStyle/>
                    <a:p>
                      <a:pPr algn="r"/>
                      <a:r>
                        <a:rPr lang="en-US" sz="1800" dirty="0">
                          <a:effectLst/>
                        </a:rPr>
                        <a:t>Module</a:t>
                      </a:r>
                    </a:p>
                  </a:txBody>
                  <a:tcPr marL="114300" marR="114300" marT="76200" marB="76200" anchor="ctr"/>
                </a:tc>
                <a:tc>
                  <a:txBody>
                    <a:bodyPr/>
                    <a:lstStyle/>
                    <a:p>
                      <a:r>
                        <a:rPr lang="en-US" sz="1800" dirty="0">
                          <a:effectLst/>
                        </a:rPr>
                        <a:t>Title</a:t>
                      </a:r>
                    </a:p>
                  </a:txBody>
                  <a:tcPr marL="114300" marR="114300" marT="76200" marB="76200" anchor="ctr"/>
                </a:tc>
                <a:tc>
                  <a:txBody>
                    <a:bodyPr/>
                    <a:lstStyle/>
                    <a:p>
                      <a:r>
                        <a:rPr lang="en-US" sz="1800" dirty="0">
                          <a:effectLst/>
                        </a:rPr>
                        <a:t>Presenter</a:t>
                      </a:r>
                    </a:p>
                  </a:txBody>
                  <a:tcPr marL="114300" marR="114300" marT="76200" marB="76200" anchor="ctr"/>
                </a:tc>
                <a:extLst>
                  <a:ext uri="{0D108BD9-81ED-4DB2-BD59-A6C34878D82A}">
                    <a16:rowId xmlns:a16="http://schemas.microsoft.com/office/drawing/2014/main" val="2098024418"/>
                  </a:ext>
                </a:extLst>
              </a:tr>
              <a:tr h="412004">
                <a:tc>
                  <a:txBody>
                    <a:bodyPr/>
                    <a:lstStyle/>
                    <a:p>
                      <a:pPr algn="r"/>
                      <a:r>
                        <a:rPr lang="en-US">
                          <a:effectLst/>
                        </a:rPr>
                        <a:t>2:00 PM</a:t>
                      </a:r>
                    </a:p>
                  </a:txBody>
                  <a:tcPr marL="114300" marR="114300" marT="76200" marB="76200" anchor="ctr"/>
                </a:tc>
                <a:tc>
                  <a:txBody>
                    <a:bodyPr/>
                    <a:lstStyle/>
                    <a:p>
                      <a:pPr algn="r"/>
                      <a:r>
                        <a:rPr lang="en-US">
                          <a:effectLst/>
                        </a:rPr>
                        <a:t>0</a:t>
                      </a:r>
                    </a:p>
                  </a:txBody>
                  <a:tcPr marL="114300" marR="114300" marT="76200" marB="76200" anchor="ctr"/>
                </a:tc>
                <a:tc>
                  <a:txBody>
                    <a:bodyPr/>
                    <a:lstStyle/>
                    <a:p>
                      <a:r>
                        <a:rPr lang="en-US">
                          <a:effectLst/>
                        </a:rPr>
                        <a:t>Introduction and Setup</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1735798684"/>
                  </a:ext>
                </a:extLst>
              </a:tr>
              <a:tr h="676863">
                <a:tc>
                  <a:txBody>
                    <a:bodyPr/>
                    <a:lstStyle/>
                    <a:p>
                      <a:pPr algn="r"/>
                      <a:r>
                        <a:rPr lang="en-US">
                          <a:effectLst/>
                        </a:rPr>
                        <a:t>2:10 PM</a:t>
                      </a:r>
                    </a:p>
                  </a:txBody>
                  <a:tcPr marL="114300" marR="114300" marT="76200" marB="76200" anchor="ctr"/>
                </a:tc>
                <a:tc>
                  <a:txBody>
                    <a:bodyPr/>
                    <a:lstStyle/>
                    <a:p>
                      <a:pPr algn="r"/>
                      <a:r>
                        <a:rPr lang="en-US">
                          <a:effectLst/>
                        </a:rPr>
                        <a:t>1</a:t>
                      </a:r>
                    </a:p>
                  </a:txBody>
                  <a:tcPr marL="114300" marR="114300" marT="76200" marB="76200" anchor="ctr"/>
                </a:tc>
                <a:tc>
                  <a:txBody>
                    <a:bodyPr/>
                    <a:lstStyle/>
                    <a:p>
                      <a:r>
                        <a:rPr lang="en-US">
                          <a:effectLst/>
                        </a:rPr>
                        <a:t>Motivation and Overview of Best Practices in HPC Software Development</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4095277928"/>
                  </a:ext>
                </a:extLst>
              </a:tr>
              <a:tr h="412004">
                <a:tc>
                  <a:txBody>
                    <a:bodyPr/>
                    <a:lstStyle/>
                    <a:p>
                      <a:pPr algn="r"/>
                      <a:r>
                        <a:rPr lang="en-US">
                          <a:effectLst/>
                        </a:rPr>
                        <a:t>2:30 PM</a:t>
                      </a:r>
                    </a:p>
                  </a:txBody>
                  <a:tcPr marL="114300" marR="114300" marT="76200" marB="76200" anchor="ctr"/>
                </a:tc>
                <a:tc>
                  <a:txBody>
                    <a:bodyPr/>
                    <a:lstStyle/>
                    <a:p>
                      <a:pPr algn="r"/>
                      <a:r>
                        <a:rPr lang="en-US">
                          <a:effectLst/>
                        </a:rPr>
                        <a:t>2</a:t>
                      </a:r>
                    </a:p>
                  </a:txBody>
                  <a:tcPr marL="114300" marR="114300" marT="76200" marB="76200" anchor="ctr"/>
                </a:tc>
                <a:tc>
                  <a:txBody>
                    <a:bodyPr/>
                    <a:lstStyle/>
                    <a:p>
                      <a:r>
                        <a:rPr lang="en-US">
                          <a:effectLst/>
                        </a:rPr>
                        <a:t>Agile Methodologies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763903436"/>
                  </a:ext>
                </a:extLst>
              </a:tr>
              <a:tr h="412004">
                <a:tc>
                  <a:txBody>
                    <a:bodyPr/>
                    <a:lstStyle/>
                    <a:p>
                      <a:pPr algn="r"/>
                      <a:r>
                        <a:rPr lang="en-US">
                          <a:effectLst/>
                        </a:rPr>
                        <a:t>3:00 PM</a:t>
                      </a:r>
                    </a:p>
                  </a:txBody>
                  <a:tcPr marL="114300" marR="114300" marT="76200" marB="76200" anchor="ctr"/>
                </a:tc>
                <a:tc>
                  <a:txBody>
                    <a:bodyPr/>
                    <a:lstStyle/>
                    <a:p>
                      <a:pPr algn="r"/>
                      <a:r>
                        <a:rPr lang="en-US">
                          <a:effectLst/>
                        </a:rPr>
                        <a:t>3</a:t>
                      </a:r>
                    </a:p>
                  </a:txBody>
                  <a:tcPr marL="114300" marR="114300" marT="76200" marB="76200" anchor="ctr"/>
                </a:tc>
                <a:tc>
                  <a:txBody>
                    <a:bodyPr/>
                    <a:lstStyle/>
                    <a:p>
                      <a:r>
                        <a:rPr lang="en-US">
                          <a:effectLst/>
                        </a:rPr>
                        <a:t>Git Workflows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4771440"/>
                  </a:ext>
                </a:extLst>
              </a:tr>
              <a:tr h="412004">
                <a:tc>
                  <a:txBody>
                    <a:bodyPr/>
                    <a:lstStyle/>
                    <a:p>
                      <a:pPr algn="r"/>
                      <a:r>
                        <a:rPr lang="en-US">
                          <a:effectLst/>
                        </a:rPr>
                        <a:t>3:30 PM</a:t>
                      </a:r>
                    </a:p>
                  </a:txBody>
                  <a:tcPr marL="114300" marR="114300" marT="76200" marB="76200" anchor="ctr"/>
                </a:tc>
                <a:tc>
                  <a:txBody>
                    <a:bodyPr/>
                    <a:lstStyle/>
                    <a:p>
                      <a:pPr algn="r"/>
                      <a:r>
                        <a:rPr lang="en-US">
                          <a:effectLst/>
                        </a:rPr>
                        <a:t>4</a:t>
                      </a:r>
                    </a:p>
                  </a:txBody>
                  <a:tcPr marL="114300" marR="114300" marT="76200" marB="76200" anchor="ctr"/>
                </a:tc>
                <a:tc>
                  <a:txBody>
                    <a:bodyPr/>
                    <a:lstStyle/>
                    <a:p>
                      <a:r>
                        <a:rPr lang="en-US">
                          <a:effectLst/>
                        </a:rPr>
                        <a:t>Scientific Software Design</a:t>
                      </a:r>
                    </a:p>
                  </a:txBody>
                  <a:tcPr marL="114300" marR="114300" marT="76200" marB="76200" anchor="ctr"/>
                </a:tc>
                <a:tc>
                  <a:txBody>
                    <a:bodyPr/>
                    <a:lstStyle/>
                    <a:p>
                      <a:r>
                        <a:rPr lang="en-US">
                          <a:effectLst/>
                        </a:rPr>
                        <a:t>Anshu Dubey (ANL)</a:t>
                      </a:r>
                    </a:p>
                  </a:txBody>
                  <a:tcPr marL="114300" marR="114300" marT="76200" marB="76200" anchor="ctr"/>
                </a:tc>
                <a:extLst>
                  <a:ext uri="{0D108BD9-81ED-4DB2-BD59-A6C34878D82A}">
                    <a16:rowId xmlns:a16="http://schemas.microsoft.com/office/drawing/2014/main" val="746396693"/>
                  </a:ext>
                </a:extLst>
              </a:tr>
              <a:tr h="412004">
                <a:tc>
                  <a:txBody>
                    <a:bodyPr/>
                    <a:lstStyle/>
                    <a:p>
                      <a:pPr algn="r"/>
                      <a:r>
                        <a:rPr lang="en-US">
                          <a:effectLst/>
                        </a:rPr>
                        <a:t>4:00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a:effectLst/>
                        </a:rPr>
                        <a:t>Break</a:t>
                      </a:r>
                      <a:endParaRPr lang="en-US">
                        <a:effectLst/>
                      </a:endParaRPr>
                    </a:p>
                  </a:txBody>
                  <a:tcPr marL="114300" marR="114300" marT="76200" marB="76200" anchor="ctr"/>
                </a:tc>
                <a:tc>
                  <a:txBody>
                    <a:bodyPr/>
                    <a:lstStyle/>
                    <a:p>
                      <a:endParaRPr lang="en-US">
                        <a:effectLst/>
                      </a:endParaRPr>
                    </a:p>
                  </a:txBody>
                  <a:tcPr marL="114300" marR="114300" marT="76200" marB="76200" anchor="ctr"/>
                </a:tc>
                <a:extLst>
                  <a:ext uri="{0D108BD9-81ED-4DB2-BD59-A6C34878D82A}">
                    <a16:rowId xmlns:a16="http://schemas.microsoft.com/office/drawing/2014/main" val="1592907298"/>
                  </a:ext>
                </a:extLst>
              </a:tr>
              <a:tr h="412004">
                <a:tc>
                  <a:txBody>
                    <a:bodyPr/>
                    <a:lstStyle/>
                    <a:p>
                      <a:pPr algn="r"/>
                      <a:r>
                        <a:rPr lang="en-US">
                          <a:effectLst/>
                        </a:rPr>
                        <a:t>4:30 PM</a:t>
                      </a:r>
                    </a:p>
                  </a:txBody>
                  <a:tcPr marL="114300" marR="114300" marT="76200" marB="76200" anchor="ctr"/>
                </a:tc>
                <a:tc>
                  <a:txBody>
                    <a:bodyPr/>
                    <a:lstStyle/>
                    <a:p>
                      <a:pPr algn="r"/>
                      <a:r>
                        <a:rPr lang="en-US">
                          <a:effectLst/>
                        </a:rPr>
                        <a:t>5</a:t>
                      </a:r>
                    </a:p>
                  </a:txBody>
                  <a:tcPr marL="114300" marR="114300" marT="76200" marB="76200" anchor="ctr"/>
                </a:tc>
                <a:tc>
                  <a:txBody>
                    <a:bodyPr/>
                    <a:lstStyle/>
                    <a:p>
                      <a:r>
                        <a:rPr lang="en-US">
                          <a:effectLst/>
                        </a:rPr>
                        <a:t>Improving Reproducibility Through Better Software Practices</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10245607"/>
                  </a:ext>
                </a:extLst>
              </a:tr>
              <a:tr h="412004">
                <a:tc>
                  <a:txBody>
                    <a:bodyPr/>
                    <a:lstStyle/>
                    <a:p>
                      <a:pPr algn="r"/>
                      <a:r>
                        <a:rPr lang="en-US">
                          <a:effectLst/>
                        </a:rPr>
                        <a:t>5:00 PM</a:t>
                      </a:r>
                    </a:p>
                  </a:txBody>
                  <a:tcPr marL="114300" marR="114300" marT="76200" marB="76200" anchor="ctr"/>
                </a:tc>
                <a:tc>
                  <a:txBody>
                    <a:bodyPr/>
                    <a:lstStyle/>
                    <a:p>
                      <a:pPr algn="r"/>
                      <a:r>
                        <a:rPr lang="en-US">
                          <a:effectLst/>
                        </a:rPr>
                        <a:t>6</a:t>
                      </a:r>
                    </a:p>
                  </a:txBody>
                  <a:tcPr marL="114300" marR="114300" marT="76200" marB="76200" anchor="ctr"/>
                </a:tc>
                <a:tc>
                  <a:txBody>
                    <a:bodyPr/>
                    <a:lstStyle/>
                    <a:p>
                      <a:r>
                        <a:rPr lang="en-US">
                          <a:effectLst/>
                        </a:rPr>
                        <a:t>Software Testing Introduction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1951011699"/>
                  </a:ext>
                </a:extLst>
              </a:tr>
              <a:tr h="412004">
                <a:tc>
                  <a:txBody>
                    <a:bodyPr/>
                    <a:lstStyle/>
                    <a:p>
                      <a:pPr algn="r"/>
                      <a:r>
                        <a:rPr lang="en-US">
                          <a:effectLst/>
                        </a:rPr>
                        <a:t>5:20 PM</a:t>
                      </a:r>
                    </a:p>
                  </a:txBody>
                  <a:tcPr marL="114300" marR="114300" marT="76200" marB="76200" anchor="ctr"/>
                </a:tc>
                <a:tc>
                  <a:txBody>
                    <a:bodyPr/>
                    <a:lstStyle/>
                    <a:p>
                      <a:pPr algn="r"/>
                      <a:r>
                        <a:rPr lang="en-US">
                          <a:effectLst/>
                        </a:rPr>
                        <a:t>7</a:t>
                      </a:r>
                    </a:p>
                  </a:txBody>
                  <a:tcPr marL="114300" marR="114300" marT="76200" marB="76200" anchor="ctr"/>
                </a:tc>
                <a:tc>
                  <a:txBody>
                    <a:bodyPr/>
                    <a:lstStyle/>
                    <a:p>
                      <a:r>
                        <a:rPr lang="en-US">
                          <a:effectLst/>
                        </a:rPr>
                        <a:t>Continuous Integration</a:t>
                      </a:r>
                    </a:p>
                  </a:txBody>
                  <a:tcPr marL="114300" marR="114300" marT="76200" marB="76200" anchor="ctr"/>
                </a:tc>
                <a:tc>
                  <a:txBody>
                    <a:bodyPr/>
                    <a:lstStyle/>
                    <a:p>
                      <a:r>
                        <a:rPr lang="en-US">
                          <a:effectLst/>
                        </a:rPr>
                        <a:t>Gregory R. Watson (ORNL)</a:t>
                      </a:r>
                    </a:p>
                  </a:txBody>
                  <a:tcPr marL="114300" marR="114300" marT="76200" marB="76200" anchor="ctr"/>
                </a:tc>
                <a:extLst>
                  <a:ext uri="{0D108BD9-81ED-4DB2-BD59-A6C34878D82A}">
                    <a16:rowId xmlns:a16="http://schemas.microsoft.com/office/drawing/2014/main" val="2677893716"/>
                  </a:ext>
                </a:extLst>
              </a:tr>
              <a:tr h="412004">
                <a:tc>
                  <a:txBody>
                    <a:bodyPr/>
                    <a:lstStyle/>
                    <a:p>
                      <a:pPr algn="r"/>
                      <a:r>
                        <a:rPr lang="en-US" dirty="0">
                          <a:effectLst/>
                        </a:rPr>
                        <a:t>5:40 PM</a:t>
                      </a:r>
                    </a:p>
                  </a:txBody>
                  <a:tcPr marL="114300" marR="114300" marT="76200" marB="76200" anchor="ctr"/>
                </a:tc>
                <a:tc>
                  <a:txBody>
                    <a:bodyPr/>
                    <a:lstStyle/>
                    <a:p>
                      <a:pPr algn="r"/>
                      <a:r>
                        <a:rPr lang="en-US">
                          <a:effectLst/>
                        </a:rPr>
                        <a:t>8</a:t>
                      </a:r>
                    </a:p>
                  </a:txBody>
                  <a:tcPr marL="114300" marR="114300" marT="76200" marB="76200" anchor="ctr"/>
                </a:tc>
                <a:tc>
                  <a:txBody>
                    <a:bodyPr/>
                    <a:lstStyle/>
                    <a:p>
                      <a:r>
                        <a:rPr lang="en-US">
                          <a:effectLst/>
                        </a:rPr>
                        <a:t>Summary</a:t>
                      </a:r>
                    </a:p>
                  </a:txBody>
                  <a:tcPr marL="114300" marR="114300" marT="76200" marB="76200" anchor="ctr"/>
                </a:tc>
                <a:tc>
                  <a:txBody>
                    <a:bodyPr/>
                    <a:lstStyle/>
                    <a:p>
                      <a:r>
                        <a:rPr lang="en-US" dirty="0">
                          <a:effectLst/>
                        </a:rPr>
                        <a:t>Anshu Dubey (ANL)</a:t>
                      </a:r>
                    </a:p>
                  </a:txBody>
                  <a:tcPr marL="114300" marR="114300" marT="76200" marB="76200" anchor="ctr"/>
                </a:tc>
                <a:extLst>
                  <a:ext uri="{0D108BD9-81ED-4DB2-BD59-A6C34878D82A}">
                    <a16:rowId xmlns:a16="http://schemas.microsoft.com/office/drawing/2014/main" val="1485688880"/>
                  </a:ext>
                </a:extLst>
              </a:tr>
              <a:tr h="412004">
                <a:tc>
                  <a:txBody>
                    <a:bodyPr/>
                    <a:lstStyle/>
                    <a:p>
                      <a:pPr algn="r"/>
                      <a:r>
                        <a:rPr lang="en-US" dirty="0">
                          <a:effectLst/>
                        </a:rPr>
                        <a:t>6:00 PM</a:t>
                      </a:r>
                    </a:p>
                  </a:txBody>
                  <a:tcPr marL="114300" marR="114300" marT="76200" marB="76200" anchor="ctr"/>
                </a:tc>
                <a:tc>
                  <a:txBody>
                    <a:bodyPr/>
                    <a:lstStyle/>
                    <a:p>
                      <a:pPr algn="r"/>
                      <a:endParaRPr lang="en-US">
                        <a:effectLst/>
                      </a:endParaRPr>
                    </a:p>
                  </a:txBody>
                  <a:tcPr marL="114300" marR="114300" marT="76200" marB="76200" anchor="ctr"/>
                </a:tc>
                <a:tc>
                  <a:txBody>
                    <a:bodyPr/>
                    <a:lstStyle/>
                    <a:p>
                      <a:r>
                        <a:rPr lang="en-US" i="1" dirty="0">
                          <a:effectLst/>
                        </a:rPr>
                        <a:t>Adjourn</a:t>
                      </a:r>
                      <a:endParaRPr lang="en-US" dirty="0">
                        <a:effectLst/>
                      </a:endParaRPr>
                    </a:p>
                  </a:txBody>
                  <a:tcPr marL="114300" marR="114300" marT="76200" marB="76200" anchor="ctr"/>
                </a:tc>
                <a:tc>
                  <a:txBody>
                    <a:bodyPr/>
                    <a:lstStyle/>
                    <a:p>
                      <a:endParaRPr lang="en-US" dirty="0">
                        <a:effectLst/>
                      </a:endParaRPr>
                    </a:p>
                  </a:txBody>
                  <a:tcPr marL="114300" marR="114300" marT="76200" marB="76200" anchor="ctr"/>
                </a:tc>
                <a:extLst>
                  <a:ext uri="{0D108BD9-81ED-4DB2-BD59-A6C34878D82A}">
                    <a16:rowId xmlns:a16="http://schemas.microsoft.com/office/drawing/2014/main" val="107996153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algn="l"/>
            <a:r>
              <a:rPr lang="en-US" dirty="0"/>
              <a:t>The agenda is also available on the tutorial web page.  Visit </a:t>
            </a:r>
            <a:r>
              <a:rPr lang="en-US" b="1" dirty="0">
                <a:hlinkClick r:id="rId2"/>
              </a:rPr>
              <a:t>https://bssw-tutorial.github.io</a:t>
            </a:r>
            <a:r>
              <a:rPr lang="en-US" b="1" dirty="0"/>
              <a:t> </a:t>
            </a:r>
            <a:r>
              <a:rPr lang="en-US" dirty="0"/>
              <a:t>and click on the link for today’s tutorial</a:t>
            </a:r>
          </a:p>
        </p:txBody>
      </p:sp>
    </p:spTree>
    <p:extLst>
      <p:ext uri="{BB962C8B-B14F-4D97-AF65-F5344CB8AC3E}">
        <p14:creationId xmlns:p14="http://schemas.microsoft.com/office/powerpoint/2010/main" val="24483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1" dirty="0" err="1"/>
              <a:t>Anshu</a:t>
            </a:r>
            <a:r>
              <a:rPr lang="en-US" sz="1600" b="1" dirty="0"/>
              <a:t> Dubey and Gregory R. Watson, Better Scientific Software Tutorial, in ISC High Performance, 2022, Hamburg Germany. DOI: 10.6084/m9.figshare.19781752</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err="1"/>
              <a:t>Anshu</a:t>
            </a:r>
            <a:r>
              <a:rPr lang="en-US" dirty="0"/>
              <a:t> Dubey, ANL</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6187929"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5" y="4186797"/>
            <a:ext cx="10123321"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Members of the IDEAS Productivity Project: </a:t>
            </a:r>
            <a:r>
              <a:rPr lang="en-US" sz="2400" dirty="0">
                <a:hlinkClick r:id="rId3"/>
              </a:rPr>
              <a:t>http://ideas-productivity.org</a:t>
            </a:r>
            <a:endParaRPr lang="en-US" sz="2400" dirty="0"/>
          </a:p>
        </p:txBody>
      </p:sp>
      <p:pic>
        <p:nvPicPr>
          <p:cNvPr id="5" name="Picture 4">
            <a:extLst>
              <a:ext uri="{FF2B5EF4-FFF2-40B4-BE49-F238E27FC236}">
                <a16:creationId xmlns:a16="http://schemas.microsoft.com/office/drawing/2014/main" id="{6CC8798C-054E-37C8-6C39-64AA002F0A7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 b="21904"/>
          <a:stretch/>
        </p:blipFill>
        <p:spPr>
          <a:xfrm>
            <a:off x="4929524" y="1233228"/>
            <a:ext cx="1157986" cy="1188720"/>
          </a:xfrm>
          <a:prstGeom prst="rect">
            <a:avLst/>
          </a:prstGeom>
        </p:spPr>
      </p:pic>
      <p:sp>
        <p:nvSpPr>
          <p:cNvPr id="13" name="TextBox 12">
            <a:extLst>
              <a:ext uri="{FF2B5EF4-FFF2-40B4-BE49-F238E27FC236}">
                <a16:creationId xmlns:a16="http://schemas.microsoft.com/office/drawing/2014/main" id="{F7244D04-A37E-FA33-716C-7A01F0FF1A4E}"/>
              </a:ext>
            </a:extLst>
          </p:cNvPr>
          <p:cNvSpPr txBox="1"/>
          <p:nvPr/>
        </p:nvSpPr>
        <p:spPr>
          <a:xfrm>
            <a:off x="4947701" y="2394747"/>
            <a:ext cx="954108" cy="590931"/>
          </a:xfrm>
          <a:prstGeom prst="rect">
            <a:avLst/>
          </a:prstGeom>
          <a:noFill/>
        </p:spPr>
        <p:txBody>
          <a:bodyPr wrap="none" rtlCol="0">
            <a:spAutoFit/>
          </a:bodyPr>
          <a:lstStyle/>
          <a:p>
            <a:pPr algn="ctr">
              <a:lnSpc>
                <a:spcPct val="90000"/>
              </a:lnSpc>
            </a:pPr>
            <a:r>
              <a:rPr lang="en-US" dirty="0" err="1"/>
              <a:t>Anshu</a:t>
            </a:r>
            <a:endParaRPr lang="en-US" dirty="0"/>
          </a:p>
          <a:p>
            <a:pPr algn="ctr">
              <a:lnSpc>
                <a:spcPct val="90000"/>
              </a:lnSpc>
            </a:pPr>
            <a:r>
              <a:rPr lang="en-US" i="1" dirty="0"/>
              <a:t>she/her</a:t>
            </a:r>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easily finable</a:t>
            </a:r>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2796</TotalTime>
  <Words>1408</Words>
  <Application>Microsoft Office PowerPoint</Application>
  <PresentationFormat>Custom</PresentationFormat>
  <Paragraphs>155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Black</vt:lpstr>
      <vt:lpstr>Calibri</vt:lpstr>
      <vt:lpstr>Presentations (Wide Screen)</vt:lpstr>
      <vt:lpstr>Better Scientific Software</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Hands-On Activities</vt:lpstr>
      <vt:lpstr>We Want to Interact with You!</vt:lpstr>
      <vt:lpstr>Agenda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321</cp:revision>
  <cp:lastPrinted>2017-11-02T18:35:01Z</cp:lastPrinted>
  <dcterms:created xsi:type="dcterms:W3CDTF">2018-11-06T17:28:56Z</dcterms:created>
  <dcterms:modified xsi:type="dcterms:W3CDTF">2022-05-19T22:18:29Z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