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631" r:id="rId5"/>
    <p:sldId id="320" r:id="rId6"/>
    <p:sldId id="487" r:id="rId7"/>
    <p:sldId id="465" r:id="rId8"/>
    <p:sldId id="579" r:id="rId9"/>
    <p:sldId id="580" r:id="rId10"/>
    <p:sldId id="299" r:id="rId11"/>
    <p:sldId id="581" r:id="rId12"/>
    <p:sldId id="469" r:id="rId13"/>
    <p:sldId id="472" r:id="rId14"/>
    <p:sldId id="486" r:id="rId15"/>
    <p:sldId id="586" r:id="rId16"/>
    <p:sldId id="571"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4" autoAdjust="0"/>
    <p:restoredTop sz="76006" autoAdjust="0"/>
  </p:normalViewPr>
  <p:slideViewPr>
    <p:cSldViewPr snapToGrid="0" showGuides="1">
      <p:cViewPr varScale="1">
        <p:scale>
          <a:sx n="91" d="100"/>
          <a:sy n="91" d="100"/>
        </p:scale>
        <p:origin x="2030"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8/10/2021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8/10/2021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your software's current functionality has been documented, and some initial tests are written.  Where do you go from here?  How do you improve your testing situation to the point where it's considered "done"?</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05266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test can be developed further too.  Changing out the uniform grid for an adaptive mesh, or turning on options for re-gridding should reduce the errors.  If this is not the case, there is a way to quickly pinpoint the underlying cause. The thought-process for analyzing test results can work as follows...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492424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shows different kinds of physical models implemented in FLASH.  The y-axis shows functionalities of the code.  List out all your unit tests and example applications, and put each one in one or more squares.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"SV" exercises the hydro, EOS, and particle models on a uniform grid.  This type of map will show you weak-spots in your testing design.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6058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here are the key takeaways from this talk.  Testing requires a thoughtful plan that works in the context of your project.  You should pick tests for their ability to quickly pinpoint the source of potential errors.  This includes both unit-level and integration tests.  It also includes tests that run as quick correctness checks and longer-</a:t>
            </a:r>
            <a:r>
              <a:rPr lang="en-US" sz="1200" kern="1200" dirty="0" err="1">
                <a:solidFill>
                  <a:schemeClr val="tx1"/>
                </a:solidFill>
                <a:effectLst/>
                <a:latin typeface="+mn-lt"/>
                <a:ea typeface="+mn-ea"/>
                <a:cs typeface="+mn-cs"/>
              </a:rPr>
              <a:t>runnning</a:t>
            </a:r>
            <a:r>
              <a:rPr lang="en-US" sz="1200" kern="1200" dirty="0">
                <a:solidFill>
                  <a:schemeClr val="tx1"/>
                </a:solidFill>
                <a:effectLst/>
                <a:latin typeface="+mn-lt"/>
                <a:ea typeface="+mn-ea"/>
                <a:cs typeface="+mn-cs"/>
              </a:rPr>
              <a:t> regression testing.  Finally, testing is part of a holistic validation strategy.  As you iterate on the science problem, the importance of features changes, and the implementations can move a lot.  Time and effort spent testing should move your project forward by providing stability where it's most critical.</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2382867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a:t>
            </a:r>
          </a:p>
          <a:p>
            <a:r>
              <a:rPr lang="en-US" sz="1200" kern="1200" dirty="0">
                <a:solidFill>
                  <a:schemeClr val="tx1"/>
                </a:solidFill>
                <a:effectLst/>
                <a:latin typeface="+mn-lt"/>
                <a:ea typeface="+mn-ea"/>
                <a:cs typeface="+mn-cs"/>
              </a:rPr>
              <a:t>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16648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be tempted to get overly creative with test cases, or turn every possible scenario into a test.  This can be counterproductive.  Time spent on creating, maintaining, and interpreting tests takes team resources.  Ideally, tests are closely aligned with the science objectives.  Then the tests themselves provide baselines, and are motivating to create and maintain.  If testing goes too far away from that, it can distract the project away from achieving its next great features.</a:t>
            </a:r>
          </a:p>
          <a:p>
            <a:r>
              <a:rPr lang="en-US" sz="1200" kern="1200" dirty="0">
                <a:solidFill>
                  <a:schemeClr val="tx1"/>
                </a:solidFill>
                <a:effectLst/>
                <a:latin typeface="+mn-lt"/>
                <a:ea typeface="+mn-ea"/>
                <a:cs typeface="+mn-cs"/>
              </a:rPr>
              <a:t>On the other hand, if there is not enough testing, then defects in the code can slip through.  For example, users might assume the overlap region between processors is communicated correctly during a halo exchange.  If there's no test that tries this out with varying halo size, there's no way to know when that assumption breaks down.</a:t>
            </a:r>
          </a:p>
          <a:p>
            <a:r>
              <a:rPr lang="en-US" sz="1200" kern="1200" dirty="0">
                <a:solidFill>
                  <a:schemeClr val="tx1"/>
                </a:solidFill>
                <a:effectLst/>
                <a:latin typeface="+mn-lt"/>
                <a:ea typeface="+mn-ea"/>
                <a:cs typeface="+mn-cs"/>
              </a:rPr>
              <a:t>This line of thought leads to the idea of a team meeting focused specifically on creating a "testing plan".  The goal of such a meeting is to clearly map out the expected use of the code.  What parts of the code are critical to long-term stability?  Who on your team should be responsible for ensuring each piece works?  Are there additional difficulties coming from interacting modules?  How can these be reasonably addressed with example use cases?</a:t>
            </a:r>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 now everyone is onboard with your testing plan, and your code is in a good place.  What happens next?  You can double-check your work using a code coverage tool.  You can create a policy on what to do with failed tests and issues marked as "bugs."  It helps to assign responsibility for the test suite - both so that things happen, and also so that you can recognize the hard work put in by that team member.  You should consider your test suite during </a:t>
            </a:r>
            <a:r>
              <a:rPr lang="en-US" sz="1200" kern="1200" dirty="0" err="1">
                <a:solidFill>
                  <a:schemeClr val="tx1"/>
                </a:solidFill>
                <a:effectLst/>
                <a:latin typeface="+mn-lt"/>
                <a:ea typeface="+mn-ea"/>
                <a:cs typeface="+mn-cs"/>
              </a:rPr>
              <a:t>refactorings</a:t>
            </a:r>
            <a:r>
              <a:rPr lang="en-US" sz="1200" kern="1200" dirty="0">
                <a:solidFill>
                  <a:schemeClr val="tx1"/>
                </a:solidFill>
                <a:effectLst/>
                <a:latin typeface="+mn-lt"/>
                <a:ea typeface="+mn-ea"/>
                <a:cs typeface="+mn-cs"/>
              </a:rPr>
              <a:t>, and use it for the code release process.  Cost-effectiveness comes in here because, if you already have defined functionalities and tests, then it's much less likely that your team will get side-tracked by maintaining fixes and patches for past releases.  That is a rabbit-hole nobody wants to go down.</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42408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those general guidelines in mind, let's get down to some specific examples from the collected experiences of our team members.  Many of these come from </a:t>
            </a:r>
            <a:r>
              <a:rPr lang="en-US" sz="1200" kern="1200" dirty="0" err="1">
                <a:solidFill>
                  <a:schemeClr val="tx1"/>
                </a:solidFill>
                <a:effectLst/>
                <a:latin typeface="+mn-lt"/>
                <a:ea typeface="+mn-ea"/>
                <a:cs typeface="+mn-cs"/>
              </a:rPr>
              <a:t>Anshu</a:t>
            </a:r>
            <a:r>
              <a:rPr lang="en-US" sz="1200" kern="1200" dirty="0">
                <a:solidFill>
                  <a:schemeClr val="tx1"/>
                </a:solidFill>
                <a:effectLst/>
                <a:latin typeface="+mn-lt"/>
                <a:ea typeface="+mn-ea"/>
                <a:cs typeface="+mn-cs"/>
              </a:rPr>
              <a:t> Dubey's work with the E3SM and Flash codes.  Example 1 is an ideal case.  You're developing a new code, and develop your diagnostics as your developing the code itself.  Taking the extra time to harden those diagnostics into a test suite will save you headaches later.  You'll likely have a lot of comparisons against known, expected solutions.  You should try and make things as granular as possible, though.  The scaffolding idea, discussed later, finds a way to "build up" a program, testing each new piece.  Remember to inject errors, so that you know your code will discover </a:t>
            </a:r>
            <a:r>
              <a:rPr lang="en-US" sz="1200" kern="1200" dirty="0" err="1">
                <a:solidFill>
                  <a:schemeClr val="tx1"/>
                </a:solidFill>
                <a:effectLst/>
                <a:latin typeface="+mn-lt"/>
                <a:ea typeface="+mn-ea"/>
                <a:cs typeface="+mn-cs"/>
              </a:rPr>
              <a:t>erroroneous</a:t>
            </a:r>
            <a:r>
              <a:rPr lang="en-US" sz="1200" kern="1200" dirty="0">
                <a:solidFill>
                  <a:schemeClr val="tx1"/>
                </a:solidFill>
                <a:effectLst/>
                <a:latin typeface="+mn-lt"/>
                <a:ea typeface="+mn-ea"/>
                <a:cs typeface="+mn-cs"/>
              </a:rPr>
              <a:t> input correctly.  As the package gets more complex, it's non-trivial to devise good tests.  Nevertheless, good tests are extremely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testing procedures can also help encourage new contributors.  Only recently, I had this experience contributing a feature to the "</a:t>
            </a:r>
            <a:r>
              <a:rPr lang="en-US" sz="1200" kern="1200" dirty="0" err="1">
                <a:solidFill>
                  <a:schemeClr val="tx1"/>
                </a:solidFill>
                <a:effectLst/>
                <a:latin typeface="+mn-lt"/>
                <a:ea typeface="+mn-ea"/>
                <a:cs typeface="+mn-cs"/>
              </a:rPr>
              <a:t>alpaka</a:t>
            </a:r>
            <a:r>
              <a:rPr lang="en-US" sz="1200" kern="1200" dirty="0">
                <a:solidFill>
                  <a:schemeClr val="tx1"/>
                </a:solidFill>
                <a:effectLst/>
                <a:latin typeface="+mn-lt"/>
                <a:ea typeface="+mn-ea"/>
                <a:cs typeface="+mn-cs"/>
              </a:rPr>
              <a:t>" code.  The first thing I did was check that the team wanted the feature.  Then I ran their test suite locally.  Everything worked, and then I could build my feature one line at a time – testing everything.  When I finally pushed it to the main repository, I was sure it was something the team onboard with, and that could be easily shown to work well.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0086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As a combination of many modules, it was difficult to create an overall testing strategy.</a:t>
            </a:r>
          </a:p>
          <a:p>
            <a:r>
              <a:rPr lang="en-US" sz="1200" kern="1200" dirty="0">
                <a:solidFill>
                  <a:schemeClr val="tx1"/>
                </a:solidFill>
                <a:effectLst/>
                <a:latin typeface="+mn-lt"/>
                <a:ea typeface="+mn-ea"/>
                <a:cs typeface="+mn-cs"/>
              </a:rPr>
              <a:t>a) Separate a unit.</a:t>
            </a:r>
          </a:p>
          <a:p>
            <a:r>
              <a:rPr lang="en-US" sz="1200" kern="1200" dirty="0">
                <a:solidFill>
                  <a:schemeClr val="tx1"/>
                </a:solidFill>
                <a:effectLst/>
                <a:latin typeface="+mn-lt"/>
                <a:ea typeface="+mn-ea"/>
                <a:cs typeface="+mn-cs"/>
              </a:rPr>
              <a:t>b) Capture the state of the program inputting to that unit.</a:t>
            </a:r>
          </a:p>
          <a:p>
            <a:r>
              <a:rPr lang="en-US" sz="1200" kern="1200" dirty="0">
                <a:solidFill>
                  <a:schemeClr val="tx1"/>
                </a:solidFill>
                <a:effectLst/>
                <a:latin typeface="+mn-lt"/>
                <a:ea typeface="+mn-ea"/>
                <a:cs typeface="+mn-cs"/>
              </a:rPr>
              <a:t>c)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412851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third example comes from the FLASH code, which simulates particles and fields in astrophysics, like exploding stars.  Here, the unit-testing framework was developed as a series of layers that build up from basic to advanced functionality.  For example, the cell grid can be tested by creating "fake" functions to put onto the grid, and verifying their behavior.  This mocked dependency means that the test looks directly at the cell grid implementation.  After checking the cell grid works, we are free to use it as a real dependency in subsequent tests of more complicated objects.</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43802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another example of verifying the halo exchange on a cell grid.  The test initializes interior cells with a known function, does the halo exchange, and checks whether the guard cell has been properly copied over.  Similarly, a unit test can be written to verify parts of the computations - like computing energy from pressure and temperature.</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51408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935325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53463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deas-productivity.org/resources/howto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Testing Complex Software</a:t>
            </a:r>
          </a:p>
        </p:txBody>
      </p:sp>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u="sng" dirty="0">
                <a:solidFill>
                  <a:srgbClr val="000000"/>
                </a:solidFill>
              </a:rPr>
              <a:t>David M. Rogers</a:t>
            </a:r>
            <a:br>
              <a:rPr lang="en-US" dirty="0">
                <a:solidFill>
                  <a:srgbClr val="000000"/>
                </a:solidFill>
              </a:rPr>
            </a:br>
            <a:r>
              <a:rPr lang="en-US" sz="2000" dirty="0">
                <a:solidFill>
                  <a:srgbClr val="000000"/>
                </a:solidFill>
              </a:rPr>
              <a:t>Oak Ridge National Laboratory</a:t>
            </a:r>
            <a:endParaRPr lang="en-US" sz="1800" dirty="0">
              <a:solidFill>
                <a:srgbClr val="000000"/>
              </a:solidFill>
            </a:endParaRPr>
          </a:p>
          <a:p>
            <a:pPr>
              <a:spcBef>
                <a:spcPts val="2800"/>
              </a:spcBef>
            </a:pPr>
            <a:r>
              <a:rPr lang="en-US" sz="2000" dirty="0"/>
              <a:t>Software Productivity and Sustainability track, ATPESC 2021</a:t>
            </a:r>
          </a:p>
          <a:p>
            <a:pPr>
              <a:lnSpc>
                <a:spcPct val="100000"/>
              </a:lnSpc>
              <a:spcBef>
                <a:spcPts val="2800"/>
              </a:spcBef>
              <a:buSzPts val="2000"/>
            </a:pPr>
            <a:r>
              <a:rPr lang="en-US" sz="2000" dirty="0"/>
              <a:t>Contributors: Anshu Dubey (ANL), Rinku Gupta (ANL), Mark C. Miller (LLNL), David M. Rogers (ORNL)</a:t>
            </a:r>
          </a:p>
          <a:p>
            <a:pPr marL="0" indent="0">
              <a:lnSpc>
                <a:spcPct val="100000"/>
              </a:lnSpc>
              <a:spcBef>
                <a:spcPts val="0"/>
              </a:spcBef>
              <a:buSzPts val="2000"/>
            </a:pPr>
            <a:endParaRPr lang="en-US" sz="1400" dirty="0"/>
          </a:p>
        </p:txBody>
      </p:sp>
    </p:spTree>
    <p:extLst>
      <p:ext uri="{BB962C8B-B14F-4D97-AF65-F5344CB8AC3E}">
        <p14:creationId xmlns:p14="http://schemas.microsoft.com/office/powerpoint/2010/main" val="1961116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complexities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“levels”</a:t>
            </a:r>
          </a:p>
          <a:p>
            <a:pPr lvl="1"/>
            <a:r>
              <a:rPr lang="en-US" dirty="0"/>
              <a:t>Nightly / scheduled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407170"/>
          </a:xfrm>
        </p:spPr>
        <p:txBody>
          <a:bodyPr>
            <a:normAutofit/>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b="1" dirty="0">
                <a:solidFill>
                  <a:schemeClr val="bg1"/>
                </a:solidFill>
                <a:highlight>
                  <a:srgbClr val="43B1E5"/>
                </a:highlight>
              </a:rPr>
              <a:t>Team Meeting!</a:t>
            </a:r>
            <a:r>
              <a:rPr lang="en-US" dirty="0"/>
              <a:t> Evaluate project needs:</a:t>
            </a:r>
          </a:p>
          <a:p>
            <a:pPr lvl="1"/>
            <a:r>
              <a:rPr lang="en-US" dirty="0"/>
              <a:t>Objectives: expected use of the code</a:t>
            </a:r>
          </a:p>
          <a:p>
            <a:pPr lvl="1"/>
            <a:r>
              <a:rPr lang="en-US" dirty="0"/>
              <a:t>Lifecycle stage: new or production or refactoring</a:t>
            </a:r>
          </a:p>
          <a:p>
            <a:pPr lvl="1"/>
            <a:r>
              <a:rPr lang="en-US" dirty="0"/>
              <a:t>Team: size and degree of heterogeneity</a:t>
            </a:r>
          </a:p>
          <a:p>
            <a:pPr lvl="1"/>
            <a:r>
              <a:rPr lang="en-US" dirty="0"/>
              <a:t>Lifetime: one off or ongoing production</a:t>
            </a:r>
          </a:p>
          <a:p>
            <a:pPr lvl="1"/>
            <a:r>
              <a:rPr lang="en-US" dirty="0"/>
              <a:t>Complexity: modules and their interactions</a:t>
            </a:r>
          </a:p>
          <a:p>
            <a:pPr lvl="1"/>
            <a:endParaRPr lang="en-US" dirty="0"/>
          </a:p>
        </p:txBody>
      </p:sp>
      <p:grpSp>
        <p:nvGrpSpPr>
          <p:cNvPr id="8" name="Group 7">
            <a:extLst>
              <a:ext uri="{FF2B5EF4-FFF2-40B4-BE49-F238E27FC236}">
                <a16:creationId xmlns:a16="http://schemas.microsoft.com/office/drawing/2014/main" id="{4F52AD71-49C7-F743-AB85-85CD4BA5138B}"/>
              </a:ext>
            </a:extLst>
          </p:cNvPr>
          <p:cNvGrpSpPr/>
          <p:nvPr/>
        </p:nvGrpSpPr>
        <p:grpSpPr>
          <a:xfrm>
            <a:off x="8374783" y="4201194"/>
            <a:ext cx="2079986" cy="1631092"/>
            <a:chOff x="9658247" y="3805881"/>
            <a:chExt cx="2079986" cy="1631092"/>
          </a:xfrm>
        </p:grpSpPr>
        <p:sp>
          <p:nvSpPr>
            <p:cNvPr id="7" name="Rectangle 6">
              <a:extLst>
                <a:ext uri="{FF2B5EF4-FFF2-40B4-BE49-F238E27FC236}">
                  <a16:creationId xmlns:a16="http://schemas.microsoft.com/office/drawing/2014/main" id="{21CD3229-5C0E-644A-9E27-95DBEE5BDB8C}"/>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Rectangle 3">
              <a:extLst>
                <a:ext uri="{FF2B5EF4-FFF2-40B4-BE49-F238E27FC236}">
                  <a16:creationId xmlns:a16="http://schemas.microsoft.com/office/drawing/2014/main" id="{C391ED94-7A5C-414B-8853-D5F0C063BB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3</a:t>
              </a:r>
            </a:p>
          </p:txBody>
        </p:sp>
      </p:grpSp>
      <p:grpSp>
        <p:nvGrpSpPr>
          <p:cNvPr id="9" name="Group 8">
            <a:extLst>
              <a:ext uri="{FF2B5EF4-FFF2-40B4-BE49-F238E27FC236}">
                <a16:creationId xmlns:a16="http://schemas.microsoft.com/office/drawing/2014/main" id="{9D9D52F9-164F-C14E-AF03-DD3B5FF29853}"/>
              </a:ext>
            </a:extLst>
          </p:cNvPr>
          <p:cNvGrpSpPr/>
          <p:nvPr/>
        </p:nvGrpSpPr>
        <p:grpSpPr>
          <a:xfrm>
            <a:off x="9658247" y="3144205"/>
            <a:ext cx="2079986" cy="1631092"/>
            <a:chOff x="9658247" y="3805881"/>
            <a:chExt cx="2079986" cy="1631092"/>
          </a:xfrm>
        </p:grpSpPr>
        <p:sp>
          <p:nvSpPr>
            <p:cNvPr id="10" name="Rectangle 9">
              <a:extLst>
                <a:ext uri="{FF2B5EF4-FFF2-40B4-BE49-F238E27FC236}">
                  <a16:creationId xmlns:a16="http://schemas.microsoft.com/office/drawing/2014/main" id="{77CCBD93-666E-C549-9297-51219A2BBC13}"/>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4505E698-532E-6E49-A9DB-2E823F84AF90}"/>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sp>
        <p:nvSpPr>
          <p:cNvPr id="12" name="TextBox 11">
            <a:extLst>
              <a:ext uri="{FF2B5EF4-FFF2-40B4-BE49-F238E27FC236}">
                <a16:creationId xmlns:a16="http://schemas.microsoft.com/office/drawing/2014/main" id="{4DFF52E9-D81A-FC4B-A3C2-D1EA25461CDB}"/>
              </a:ext>
            </a:extLst>
          </p:cNvPr>
          <p:cNvSpPr txBox="1"/>
          <p:nvPr/>
        </p:nvSpPr>
        <p:spPr>
          <a:xfrm>
            <a:off x="10077604" y="4424679"/>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extLst>
      <p:ext uri="{BB962C8B-B14F-4D97-AF65-F5344CB8AC3E}">
        <p14:creationId xmlns:p14="http://schemas.microsoft.com/office/powerpoint/2010/main" val="34457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1" y="1078042"/>
            <a:ext cx="9953475" cy="4803773"/>
          </a:xfrm>
        </p:spPr>
        <p:txBody>
          <a:bodyPr>
            <a:normAutofit fontScale="92500" lnSpcReduction="10000"/>
          </a:bodyPr>
          <a:lstStyle/>
          <a:p>
            <a:r>
              <a:rPr lang="en-US" sz="3600" dirty="0"/>
              <a:t>Development of tests and diagnostics goes hand-in-hand with code development</a:t>
            </a:r>
          </a:p>
          <a:p>
            <a:pPr lvl="1"/>
            <a:endParaRPr lang="en-US" sz="3200" dirty="0"/>
          </a:p>
          <a:p>
            <a:pPr lvl="1"/>
            <a:r>
              <a:rPr lang="en-US" sz="3200" dirty="0"/>
              <a:t> Compare against simpler analytical or semi-analytical solutions</a:t>
            </a:r>
          </a:p>
          <a:p>
            <a:pPr lvl="1"/>
            <a:r>
              <a:rPr lang="en-US" sz="3200" dirty="0"/>
              <a:t> Build granularity into testing</a:t>
            </a:r>
          </a:p>
          <a:p>
            <a:pPr lvl="1"/>
            <a:r>
              <a:rPr lang="en-US" sz="3200" dirty="0"/>
              <a:t> Use scaffolding ideas to build confidence </a:t>
            </a:r>
          </a:p>
          <a:p>
            <a:pPr lvl="1"/>
            <a:r>
              <a:rPr lang="en-US" sz="3200" dirty="0"/>
              <a:t> Always inject errors to verify that the test is w</a:t>
            </a:r>
            <a:r>
              <a:rPr lang="en-US" sz="2800" dirty="0"/>
              <a:t>orking</a:t>
            </a:r>
          </a:p>
          <a:p>
            <a:pPr lvl="1"/>
            <a:r>
              <a:rPr lang="en-US" sz="3200" dirty="0"/>
              <a:t> Non-trivial to devise good tests, but extremely important</a:t>
            </a:r>
          </a:p>
        </p:txBody>
      </p:sp>
    </p:spTree>
    <p:extLst>
      <p:ext uri="{BB962C8B-B14F-4D97-AF65-F5344CB8AC3E}">
        <p14:creationId xmlns:p14="http://schemas.microsoft.com/office/powerpoint/2010/main" val="344607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2645</TotalTime>
  <Words>2930</Words>
  <Application>Microsoft Office PowerPoint</Application>
  <PresentationFormat>Custom</PresentationFormat>
  <Paragraphs>181</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Testing Complex Software</vt:lpstr>
      <vt:lpstr>License, Citation and Acknowledgements</vt:lpstr>
      <vt:lpstr>How to build your test suite?</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208</cp:revision>
  <cp:lastPrinted>2017-11-02T18:35:01Z</cp:lastPrinted>
  <dcterms:created xsi:type="dcterms:W3CDTF">2018-11-06T17:28:56Z</dcterms:created>
  <dcterms:modified xsi:type="dcterms:W3CDTF">2021-08-11T00:05:46Z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