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9"/>
  </p:notesMasterIdLst>
  <p:handoutMasterIdLst>
    <p:handoutMasterId r:id="rId20"/>
  </p:handoutMasterIdLst>
  <p:sldIdLst>
    <p:sldId id="256" r:id="rId5"/>
    <p:sldId id="320" r:id="rId6"/>
    <p:sldId id="632" r:id="rId7"/>
    <p:sldId id="642" r:id="rId8"/>
    <p:sldId id="645" r:id="rId9"/>
    <p:sldId id="639" r:id="rId10"/>
    <p:sldId id="644" r:id="rId11"/>
    <p:sldId id="637" r:id="rId12"/>
    <p:sldId id="643" r:id="rId13"/>
    <p:sldId id="638" r:id="rId14"/>
    <p:sldId id="646" r:id="rId15"/>
    <p:sldId id="640" r:id="rId16"/>
    <p:sldId id="641" r:id="rId17"/>
    <p:sldId id="648" r:id="rId1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a:srgbClr val="00FA00"/>
    <a:srgbClr val="D13940"/>
    <a:srgbClr val="C39C2F"/>
    <a:srgbClr val="C59C27"/>
    <a:srgbClr val="EF9A1A"/>
    <a:srgbClr val="907262"/>
    <a:srgbClr val="B3CD1F"/>
    <a:srgbClr val="43B1E5"/>
    <a:srgbClr val="00B8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52" autoAdjust="0"/>
    <p:restoredTop sz="96571" autoAdjust="0"/>
  </p:normalViewPr>
  <p:slideViewPr>
    <p:cSldViewPr snapToGrid="0" showGuides="1">
      <p:cViewPr varScale="1">
        <p:scale>
          <a:sx n="121" d="100"/>
          <a:sy n="121" d="100"/>
        </p:scale>
        <p:origin x="77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14140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72577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022685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ssw-tutorials/hello-numerical-worl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Testing Walkthrough</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Software Productivity and Sustainability track, ATPESC 2021</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/help/latest/command/</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591122"/>
            <a:ext cx="11617154" cy="2800767"/>
          </a:xfrm>
          <a:prstGeom prst="rect">
            <a:avLst/>
          </a:prstGeom>
          <a:solidFill>
            <a:schemeClr val="tx1">
              <a:lumMod val="75000"/>
              <a:lumOff val="25000"/>
            </a:schemeClr>
          </a:solidFill>
        </p:spPr>
        <p:txBody>
          <a:bodyPr wrap="square">
            <a:spAutoFit/>
          </a:bodyPr>
          <a:lstStyle/>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wc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*.C</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125     494    4161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args.C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parse arguments</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220     718    5667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main() – stores all vars</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151     498    3888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utils.C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l2_norm, write, copy, </a:t>
            </a:r>
            <a:r>
              <a:rPr lang="en-US" sz="2200" dirty="0" err="1">
                <a:solidFill>
                  <a:srgbClr val="D883FF"/>
                </a:solidFill>
                <a:latin typeface="Menlo" panose="020B0609030804020204" pitchFamily="49" charset="0"/>
                <a:ea typeface="Menlo" panose="020B0609030804020204" pitchFamily="49" charset="0"/>
                <a:cs typeface="Menlo" panose="020B0609030804020204" pitchFamily="49" charset="0"/>
              </a:rPr>
              <a:t>init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26     119     820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ftcs.C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standard, centered stencil</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27     123     833 upwind15.C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alternate integration schemes</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94     344    2134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crankn.C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43     190    1299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exact.C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comparison solution</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1084498"/>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a:t>
            </a:r>
            <a:r>
              <a:rPr lang="en-US" sz="2200" dirty="0" err="1">
                <a:solidFill>
                  <a:schemeClr val="tx2"/>
                </a:solidFill>
                <a:latin typeface="Menlo" panose="020B0609030804020204" pitchFamily="49" charset="0"/>
                <a:hlinkClick r:id="rId3"/>
              </a:rPr>
              <a:t>bssw</a:t>
            </a:r>
            <a:r>
              <a:rPr lang="en-US" sz="2200" dirty="0">
                <a:solidFill>
                  <a:schemeClr val="tx2"/>
                </a:solidFill>
                <a:latin typeface="Menlo" panose="020B0609030804020204" pitchFamily="49" charset="0"/>
                <a:hlinkClick r:id="rId3"/>
              </a:rPr>
              <a:t>-tutorials/hello-numerical-world</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229573" y="4467626"/>
            <a:ext cx="11369809" cy="1890135"/>
          </a:xfrm>
        </p:spPr>
        <p:txBody>
          <a:bodyPr/>
          <a:lstStyle/>
          <a:p>
            <a:r>
              <a:rPr lang="en-US" sz="2800" dirty="0"/>
              <a:t>Lots of setup code – prepares problem for kernel calls</a:t>
            </a:r>
          </a:p>
          <a:p>
            <a:r>
              <a:rPr lang="en-US" sz="2800" dirty="0"/>
              <a:t>Isolated, swappable kernel calls</a:t>
            </a:r>
          </a:p>
          <a:p>
            <a:pPr lvl="1"/>
            <a:r>
              <a:rPr lang="en-US" sz="2400" dirty="0"/>
              <a:t>Imagine adding kernels to larger, multi-physics application.</a:t>
            </a:r>
          </a:p>
          <a:p>
            <a:r>
              <a:rPr lang="en-US" sz="2800" dirty="0"/>
              <a:t>How can we support testing all these kernel configurations?</a:t>
            </a:r>
            <a:endParaRPr lang="en-US" dirty="0"/>
          </a:p>
        </p:txBody>
      </p:sp>
      <p:sp>
        <p:nvSpPr>
          <p:cNvPr id="24" name="TextBox 23">
            <a:extLst>
              <a:ext uri="{FF2B5EF4-FFF2-40B4-BE49-F238E27FC236}">
                <a16:creationId xmlns:a16="http://schemas.microsoft.com/office/drawing/2014/main" id="{EC0265FD-282E-0244-B93C-8FFF53B47665}"/>
              </a:ext>
            </a:extLst>
          </p:cNvPr>
          <p:cNvSpPr txBox="1"/>
          <p:nvPr/>
        </p:nvSpPr>
        <p:spPr>
          <a:xfrm>
            <a:off x="1167320" y="2817294"/>
            <a:ext cx="330740" cy="1223412"/>
          </a:xfrm>
          <a:prstGeom prst="rect">
            <a:avLst/>
          </a:prstGeom>
          <a:noFill/>
        </p:spPr>
        <p:txBody>
          <a:bodyPr wrap="square" lIns="118872" tIns="91440" rIns="118872" bIns="91440" rtlCol="0" anchor="ctr" anchorCtr="0">
            <a:spAutoFit/>
          </a:bodyPr>
          <a:lstStyle/>
          <a:p>
            <a:pPr algn="l">
              <a:lnSpc>
                <a:spcPct val="90000"/>
              </a:lnSpc>
            </a:pPr>
            <a:r>
              <a:rPr lang="en-US" sz="7500" dirty="0">
                <a:solidFill>
                  <a:srgbClr val="D883FF"/>
                </a:solidFill>
              </a:rPr>
              <a:t>{</a:t>
            </a:r>
          </a:p>
        </p:txBody>
      </p:sp>
    </p:spTree>
    <p:extLst>
      <p:ext uri="{BB962C8B-B14F-4D97-AF65-F5344CB8AC3E}">
        <p14:creationId xmlns:p14="http://schemas.microsoft.com/office/powerpoint/2010/main" val="217379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251279" y="5989206"/>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What to Test?</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1" name="Content Placeholder 2">
            <a:extLst>
              <a:ext uri="{FF2B5EF4-FFF2-40B4-BE49-F238E27FC236}">
                <a16:creationId xmlns:a16="http://schemas.microsoft.com/office/drawing/2014/main" id="{C370FC10-4691-F846-9209-16E7FD7B916A}"/>
              </a:ext>
            </a:extLst>
          </p:cNvPr>
          <p:cNvSpPr>
            <a:spLocks noGrp="1"/>
          </p:cNvSpPr>
          <p:nvPr>
            <p:ph idx="1"/>
          </p:nvPr>
        </p:nvSpPr>
        <p:spPr>
          <a:xfrm>
            <a:off x="365761" y="2154506"/>
            <a:ext cx="8085900" cy="4292014"/>
          </a:xfrm>
        </p:spPr>
        <p:txBody>
          <a:bodyPr/>
          <a:lstStyle/>
          <a:p>
            <a:r>
              <a:rPr lang="en-US" sz="2800" dirty="0"/>
              <a:t>Types of Tests:</a:t>
            </a:r>
            <a:endParaRPr lang="en-US" sz="2800" i="1" dirty="0"/>
          </a:p>
          <a:p>
            <a:pPr lvl="1"/>
            <a:r>
              <a:rPr lang="en-US" sz="2400" dirty="0"/>
              <a:t>code coverage – ensure options parse, bad cases detected, utilities </a:t>
            </a:r>
            <a:r>
              <a:rPr lang="en-US" sz="2400" dirty="0" err="1"/>
              <a:t>fuction</a:t>
            </a:r>
            <a:r>
              <a:rPr lang="en-US" sz="2400" dirty="0"/>
              <a:t>, etc.</a:t>
            </a:r>
          </a:p>
          <a:p>
            <a:pPr lvl="1"/>
            <a:r>
              <a:rPr lang="en-US" sz="2400" dirty="0"/>
              <a:t>steady-state (should be straight line)</a:t>
            </a:r>
          </a:p>
          <a:p>
            <a:pPr lvl="2"/>
            <a:r>
              <a:rPr lang="en-US" sz="2200" dirty="0"/>
              <a:t>external script can test file write() as well</a:t>
            </a:r>
          </a:p>
          <a:p>
            <a:pPr lvl="1"/>
            <a:r>
              <a:rPr lang="en-US" sz="2400" dirty="0"/>
              <a:t>solution time-dependence vs. reference</a:t>
            </a:r>
          </a:p>
          <a:p>
            <a:pPr lvl="2"/>
            <a:r>
              <a:rPr lang="en-US" sz="2200" dirty="0"/>
              <a:t>(d/dx)</a:t>
            </a:r>
            <a:r>
              <a:rPr lang="en-US" sz="2200" baseline="30000" dirty="0"/>
              <a:t>2</a:t>
            </a:r>
            <a:r>
              <a:rPr lang="en-US" sz="2200" dirty="0"/>
              <a:t> sin(ax) = -a</a:t>
            </a:r>
            <a:r>
              <a:rPr lang="en-US" sz="2200" baseline="30000" dirty="0"/>
              <a:t>2</a:t>
            </a:r>
            <a:r>
              <a:rPr lang="en-US" sz="2200" dirty="0"/>
              <a:t> sin(ax)</a:t>
            </a:r>
          </a:p>
          <a:p>
            <a:pPr lvl="1"/>
            <a:r>
              <a:rPr lang="en-US" sz="2400" dirty="0"/>
              <a:t>integration between codes?</a:t>
            </a:r>
          </a:p>
          <a:p>
            <a:pPr lvl="1"/>
            <a:r>
              <a:rPr lang="en-US" sz="2400" dirty="0"/>
              <a:t>test compile/run in multiple precisions?</a:t>
            </a:r>
          </a:p>
          <a:p>
            <a:pPr lvl="2"/>
            <a:r>
              <a:rPr lang="en-US" sz="2200" dirty="0"/>
              <a:t>combinatorial problems – listing tests in for() or matrix...</a:t>
            </a:r>
          </a:p>
        </p:txBody>
      </p:sp>
    </p:spTree>
    <p:extLst>
      <p:ext uri="{BB962C8B-B14F-4D97-AF65-F5344CB8AC3E}">
        <p14:creationId xmlns:p14="http://schemas.microsoft.com/office/powerpoint/2010/main" val="29764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251279" y="5989206"/>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03958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350847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5237342"/>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335452"/>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202959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46080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14384</TotalTime>
  <Words>3741</Words>
  <Application>Microsoft Office PowerPoint</Application>
  <PresentationFormat>Custom</PresentationFormat>
  <Paragraphs>232</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Menlo</vt:lpstr>
      <vt:lpstr>Monaco</vt:lpstr>
      <vt:lpstr>Presentations (Wide Screen)</vt:lpstr>
      <vt:lpstr>Software Testing Walkthrough</vt:lpstr>
      <vt:lpstr>License, Citation and Acknowledgements</vt:lpstr>
      <vt:lpstr>Hello Numerical World Example (heat equation)</vt:lpstr>
      <vt:lpstr>What to Test?</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231</cp:revision>
  <cp:lastPrinted>2017-11-02T18:35:01Z</cp:lastPrinted>
  <dcterms:created xsi:type="dcterms:W3CDTF">2018-11-06T17:28:56Z</dcterms:created>
  <dcterms:modified xsi:type="dcterms:W3CDTF">2021-08-11T00:07:17Z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