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3"/>
  </p:notesMasterIdLst>
  <p:handoutMasterIdLst>
    <p:handoutMasterId r:id="rId14"/>
  </p:handoutMasterIdLst>
  <p:sldIdLst>
    <p:sldId id="318" r:id="rId5"/>
    <p:sldId id="1848" r:id="rId6"/>
    <p:sldId id="1819" r:id="rId7"/>
    <p:sldId id="1844" r:id="rId8"/>
    <p:sldId id="1830" r:id="rId9"/>
    <p:sldId id="1846" r:id="rId10"/>
    <p:sldId id="1845" r:id="rId11"/>
    <p:sldId id="1847" r:id="rId1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13" d="100"/>
          <a:sy n="113" d="100"/>
        </p:scale>
        <p:origin x="1040" y="16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4/6/23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4/6/23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138405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8.png"/><Relationship Id="rId4" Type="http://schemas.openxmlformats.org/officeDocument/2006/relationships/hyperlink" Target="https://bssw.io/psip"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Patricia Grubel</a:t>
            </a:r>
            <a:r>
              <a:rPr lang="en-US" sz="2000" dirty="0"/>
              <a:t>(she/her)</a:t>
            </a:r>
            <a:br>
              <a:rPr lang="en-US" sz="2000" u="sng" dirty="0"/>
            </a:br>
            <a:r>
              <a:rPr lang="en-US" sz="2000" dirty="0"/>
              <a:t>Los Alamos National Laboratory</a:t>
            </a:r>
          </a:p>
          <a:p>
            <a:pPr>
              <a:spcBef>
                <a:spcPts val="2800"/>
              </a:spcBef>
            </a:pPr>
            <a:r>
              <a:rPr lang="en-US" sz="2000" dirty="0"/>
              <a:t>Better Scientific Software tutorial @ </a:t>
            </a:r>
          </a:p>
          <a:p>
            <a:pPr>
              <a:spcBef>
                <a:spcPts val="2800"/>
              </a:spcBef>
            </a:pPr>
            <a:r>
              <a:rPr lang="en-US" sz="2000" dirty="0"/>
              <a:t>Contributors: David E. Bernholdt (ORNL), </a:t>
            </a:r>
            <a:r>
              <a:rPr lang="en-US" sz="2000" dirty="0" err="1"/>
              <a:t>Anshu</a:t>
            </a:r>
            <a:r>
              <a:rPr lang="en-US" sz="2000" dirty="0"/>
              <a:t> Dubey (ANL), Patricia Grubel, David M. Rogers (ORNL)</a:t>
            </a:r>
          </a:p>
        </p:txBody>
      </p:sp>
      <p:sp>
        <p:nvSpPr>
          <p:cNvPr id="3" name="TextBox 2">
            <a:extLst>
              <a:ext uri="{FF2B5EF4-FFF2-40B4-BE49-F238E27FC236}">
                <a16:creationId xmlns:a16="http://schemas.microsoft.com/office/drawing/2014/main" id="{2D29CF90-BF55-49DC-D64D-47B71966DF64}"/>
              </a:ext>
            </a:extLst>
          </p:cNvPr>
          <p:cNvSpPr txBox="1"/>
          <p:nvPr/>
        </p:nvSpPr>
        <p:spPr>
          <a:xfrm>
            <a:off x="9810888" y="5748995"/>
            <a:ext cx="2089702" cy="369332"/>
          </a:xfrm>
          <a:prstGeom prst="rect">
            <a:avLst/>
          </a:prstGeom>
          <a:noFill/>
        </p:spPr>
        <p:txBody>
          <a:bodyPr wrap="square">
            <a:spAutoFit/>
          </a:bodyPr>
          <a:lstStyle/>
          <a:p>
            <a:r>
              <a:rPr lang="en-US">
                <a:effectLst/>
                <a:latin typeface="+mn-lt"/>
              </a:rPr>
              <a:t>LA-UR-23-</a:t>
            </a:r>
            <a:r>
              <a:rPr lang="en-US">
                <a:latin typeface="+mn-lt"/>
              </a:rPr>
              <a:t>23522</a:t>
            </a:r>
            <a:endParaRPr lang="en-US" dirty="0">
              <a:effectLst/>
              <a:latin typeface="+mn-lt"/>
            </a:endParaRPr>
          </a:p>
        </p:txBody>
      </p:sp>
    </p:spTree>
    <p:extLst>
      <p:ext uri="{BB962C8B-B14F-4D97-AF65-F5344CB8AC3E}">
        <p14:creationId xmlns:p14="http://schemas.microsoft.com/office/powerpoint/2010/main" val="13651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and Patricia A. Grubel, Better Scientific Software tutorial, in The International Conference for High-Performance Computing, Networking, Storage, and Analysis (SC22), Dallas, Texas, 2022. DOI: </a:t>
            </a:r>
            <a:r>
              <a:rPr lang="en-US" sz="1600" b="1" dirty="0">
                <a:hlinkClick r:id="rId4"/>
              </a:rPr>
              <a:t>10.6084/m9.figshare.21384057</a:t>
            </a:r>
            <a:r>
              <a:rPr lang="en-US" sz="1600" b="1" dirty="0"/>
              <a:t>.</a:t>
            </a:r>
          </a:p>
          <a:p>
            <a:pPr>
              <a:spcBef>
                <a:spcPts val="400"/>
              </a:spcBef>
            </a:pPr>
            <a:r>
              <a:rPr lang="en-US" sz="1600" dirty="0"/>
              <a:t>Individual modules may be cited as </a:t>
            </a:r>
            <a:r>
              <a:rPr lang="en-US" sz="1600" i="1" dirty="0"/>
              <a:t>Speaker, Module Title</a:t>
            </a:r>
            <a:r>
              <a:rPr lang="en-US" sz="1600" dirty="0"/>
              <a:t>, in Better Scientific Software tutorial,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a:t>
            </a:r>
            <a:r>
              <a:rPr lang="en-US" sz="1400"/>
              <a:t>DE-NA0003525.</a:t>
            </a: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Designing software for flexibility and extensibility</a:t>
            </a:r>
          </a:p>
          <a:p>
            <a:r>
              <a:rPr lang="en-US" dirty="0"/>
              <a:t>Refactoring software</a:t>
            </a:r>
          </a:p>
          <a:p>
            <a:r>
              <a:rPr lang="en-US" dirty="0"/>
              <a:t>Collaborative software development</a:t>
            </a:r>
          </a:p>
          <a:p>
            <a:r>
              <a:rPr lang="en-US" dirty="0"/>
              <a:t>Packaging</a:t>
            </a:r>
          </a:p>
          <a:p>
            <a:r>
              <a:rPr lang="en-US" dirty="0"/>
              <a:t>Testing strategies for complex software systems</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Continuous integration testing</a:t>
            </a:r>
          </a:p>
          <a:p>
            <a:pPr>
              <a:spcBef>
                <a:spcPts val="800"/>
              </a:spcBef>
            </a:pPr>
            <a:r>
              <a:rPr lang="en-US" dirty="0"/>
              <a:t>Distribution</a:t>
            </a:r>
          </a:p>
          <a:p>
            <a:pPr>
              <a:spcBef>
                <a:spcPts val="800"/>
              </a:spcBef>
            </a:pPr>
            <a:r>
              <a:rPr lang="en-US" dirty="0"/>
              <a:t>Issue tracking</a:t>
            </a:r>
          </a:p>
          <a:p>
            <a:pPr>
              <a:spcBef>
                <a:spcPts val="800"/>
              </a:spcBef>
            </a:pPr>
            <a:r>
              <a:rPr lang="en-US" dirty="0"/>
              <a:t>Configuration and building</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endParaRPr lang="en-US" sz="2000" dirty="0"/>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4"/>
            </a:endParaRPr>
          </a:p>
          <a:p>
            <a:pPr algn="ctr">
              <a:lnSpc>
                <a:spcPct val="90000"/>
              </a:lnSpc>
            </a:pPr>
            <a:r>
              <a:rPr lang="en-US" dirty="0">
                <a:hlinkClick r:id="rId4"/>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See the tutorial web site for an archive of all the materials from this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2428</TotalTime>
  <Words>880</Words>
  <Application>Microsoft Macintosh PowerPoint</Application>
  <PresentationFormat>Custom</PresentationFormat>
  <Paragraphs>80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Calibri</vt:lpstr>
      <vt:lpstr>Presentations (Wide Screen)</vt:lpstr>
      <vt:lpstr>Summary</vt:lpstr>
      <vt:lpstr>License, Citation and Acknowledgements</vt:lpstr>
      <vt:lpstr>PowerPoint Presentation</vt:lpstr>
      <vt:lpstr>Today, We Covered Many Topics…</vt:lpstr>
      <vt:lpstr>And there are Many More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Grubel, Patricia A</cp:lastModifiedBy>
  <cp:revision>224</cp:revision>
  <cp:lastPrinted>2017-11-02T18:35:01Z</cp:lastPrinted>
  <dcterms:created xsi:type="dcterms:W3CDTF">2018-11-06T17:28:56Z</dcterms:created>
  <dcterms:modified xsi:type="dcterms:W3CDTF">2023-04-06T22:27:01Z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