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5"/>
  </p:notesMasterIdLst>
  <p:handoutMasterIdLst>
    <p:handoutMasterId r:id="rId26"/>
  </p:handoutMasterIdLst>
  <p:sldIdLst>
    <p:sldId id="256" r:id="rId5"/>
    <p:sldId id="321" r:id="rId6"/>
    <p:sldId id="322" r:id="rId7"/>
    <p:sldId id="324" r:id="rId8"/>
    <p:sldId id="325" r:id="rId9"/>
    <p:sldId id="340" r:id="rId10"/>
    <p:sldId id="326" r:id="rId11"/>
    <p:sldId id="327" r:id="rId12"/>
    <p:sldId id="341" r:id="rId13"/>
    <p:sldId id="328" r:id="rId14"/>
    <p:sldId id="330" r:id="rId15"/>
    <p:sldId id="331" r:id="rId16"/>
    <p:sldId id="329" r:id="rId17"/>
    <p:sldId id="332" r:id="rId18"/>
    <p:sldId id="337" r:id="rId19"/>
    <p:sldId id="333" r:id="rId20"/>
    <p:sldId id="336" r:id="rId21"/>
    <p:sldId id="335" r:id="rId22"/>
    <p:sldId id="338" r:id="rId23"/>
    <p:sldId id="339" r:id="rId2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27" autoAdjust="0"/>
    <p:restoredTop sz="85680" autoAdjust="0"/>
  </p:normalViewPr>
  <p:slideViewPr>
    <p:cSldViewPr snapToGrid="0" showGuides="1">
      <p:cViewPr varScale="1">
        <p:scale>
          <a:sx n="190" d="100"/>
          <a:sy n="190" d="100"/>
        </p:scale>
        <p:origin x="1432" y="20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7/25/22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7/25/22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communication =&gt; less need for documentation.  At the observatory we had a team A and a team B and much work was multidisciplinary.  Therefore, need for documentation was greater.</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 env should prefer platform-specific, </a:t>
            </a:r>
            <a:r>
              <a:rPr lang="en-US" dirty="0" err="1"/>
              <a:t>exper</a:t>
            </a:r>
            <a:r>
              <a:rPr lang="en-US" dirty="0"/>
              <a:t>—built modules, then </a:t>
            </a:r>
            <a:r>
              <a:rPr lang="en-US" dirty="0" err="1"/>
              <a:t>Spack</a:t>
            </a:r>
            <a:r>
              <a:rPr lang="en-US" dirty="0"/>
              <a:t>, then hand-built dependencies.</a:t>
            </a:r>
          </a:p>
          <a:p>
            <a:endParaRPr lang="en-US" dirty="0"/>
          </a:p>
          <a:p>
            <a:r>
              <a:rPr lang="en-US" dirty="0"/>
              <a:t>Motivate folder structure naming convention in terms of observatory.</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&amp; job scripts are under version control &amp; are therefore included in data clone.  But they should be ignored in data clone.  In other words, users should not assume that the clone is up-to-date.  They only use the extras located in the clone, but not in repo.</a:t>
            </a:r>
          </a:p>
          <a:p>
            <a:endParaRPr lang="en-US" dirty="0"/>
          </a:p>
          <a:p>
            <a:r>
              <a:rPr lang="en-US" dirty="0"/>
              <a:t>Contents managed by super user (me) but available to all those in </a:t>
            </a:r>
            <a:r>
              <a:rPr lang="en-US" dirty="0" err="1"/>
              <a:t>Milhoja</a:t>
            </a:r>
            <a:r>
              <a:rPr lang="en-US" dirty="0"/>
              <a:t> group.  This is example of a few sacrificing short-term efficiency for the benefit of many.</a:t>
            </a:r>
          </a:p>
          <a:p>
            <a:endParaRPr lang="en-US" dirty="0"/>
          </a:p>
          <a:p>
            <a:r>
              <a:rPr lang="en-US" dirty="0"/>
              <a:t>Gnu_* and intel_* contain external dependencies not available through modules or </a:t>
            </a:r>
            <a:r>
              <a:rPr lang="en-US" dirty="0" err="1"/>
              <a:t>Spack</a:t>
            </a:r>
            <a:r>
              <a:rPr lang="en-US" dirty="0"/>
              <a:t>.</a:t>
            </a:r>
          </a:p>
          <a:p>
            <a:r>
              <a:rPr lang="en-US" dirty="0"/>
              <a:t>*_current trick is obviously a tried and true trick.</a:t>
            </a:r>
          </a:p>
          <a:p>
            <a:r>
              <a:rPr lang="en-US" dirty="0"/>
              <a:t>One group of power users maintains </a:t>
            </a:r>
            <a:r>
              <a:rPr lang="en-US" dirty="0" err="1"/>
              <a:t>sw</a:t>
            </a:r>
            <a:r>
              <a:rPr lang="en-US" dirty="0"/>
              <a:t> stack and documents it in README.  Anyone can use the stack.</a:t>
            </a:r>
          </a:p>
          <a:p>
            <a:r>
              <a:rPr lang="en-US" dirty="0"/>
              <a:t>Use of env vars tied to *_current means build system and job scripts don’t need updating</a:t>
            </a:r>
          </a:p>
          <a:p>
            <a:r>
              <a:rPr lang="en-US" dirty="0"/>
              <a:t>Build and job scripts always source the same env var so that they have identical SW env</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987431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a:t>
            </a:r>
          </a:p>
          <a:p>
            <a:endParaRPr lang="en-US" dirty="0"/>
          </a:p>
          <a:p>
            <a:r>
              <a:rPr lang="en-US" dirty="0"/>
              <a:t>Based on conversations with Aaron, I believe that he also structures his repos as if he commit data to it, but doesn’t.</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experience is capable of doing this initially, but if people engage in meaningful conversations with other and with an open mind, they might be able to.</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example are libraries with optional variables with no explanation of what they do or guidance about how to set them.  I have heard of cases where they might refer to an article,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  Know your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probably heed our community’s wisdom as we set out to develop lab notebooks and computational experiments.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28989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It is an operational environment.  Everything is ready to go and we only concentrate on the task at hand.  If you are making big, decisions that require thought, something has gone deeply wrong.</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the study.  More work, but cleaner with obvious ownership and easier communication.</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341801" cy="936667"/>
          </a:xfrm>
        </p:spPr>
        <p:txBody>
          <a:bodyPr/>
          <a:lstStyle/>
          <a:p>
            <a:r>
              <a:rPr lang="en-US" dirty="0" err="1"/>
              <a:t>Anshu</a:t>
            </a:r>
            <a:r>
              <a:rPr lang="en-US" dirty="0"/>
              <a:t> Dubey</a:t>
            </a:r>
            <a:r>
              <a:rPr lang="en-US" u="none" dirty="0"/>
              <a:t> </a:t>
            </a:r>
            <a:r>
              <a:rPr lang="en-US" sz="2000" u="none" dirty="0"/>
              <a:t>(she/her)</a:t>
            </a:r>
            <a:r>
              <a:rPr lang="en-US" u="none" dirty="0"/>
              <a:t> &amp; </a:t>
            </a:r>
            <a:r>
              <a:rPr lang="en-US" dirty="0"/>
              <a:t>Jared O’Neal</a:t>
            </a:r>
            <a:r>
              <a:rPr lang="en-US" u="none" dirty="0"/>
              <a:t> </a:t>
            </a:r>
            <a:r>
              <a:rPr lang="en-US" sz="2000" u="none" dirty="0"/>
              <a:t>(he/him)</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a:t>
            </a:r>
            <a:r>
              <a:rPr lang="en-US" dirty="0" err="1"/>
              <a:t>Anshu</a:t>
            </a:r>
            <a:r>
              <a:rPr lang="en-US" dirty="0"/>
              <a:t> Dubey (ANL), Jared O’Neal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p:txBody>
          <a:bodyPr/>
          <a:lstStyle/>
          <a:p>
            <a:pPr marL="0" indent="0">
              <a:buNone/>
            </a:pPr>
            <a:r>
              <a:rPr lang="en-US" dirty="0"/>
              <a:t>Rather than a single lab, use many simple, minimal lab environments</a:t>
            </a:r>
          </a:p>
          <a:p>
            <a:r>
              <a:rPr lang="en-US" dirty="0"/>
              <a:t>Tailor formality, complexity, and automation to each team and each use case</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marL="346075" lvl="1" indent="0">
              <a:buNone/>
            </a:pPr>
            <a:endParaRPr lang="en-US" dirty="0"/>
          </a:p>
          <a:p>
            <a:pPr lvl="1"/>
            <a:endParaRPr lang="en-US" dirty="0"/>
          </a:p>
        </p:txBody>
      </p:sp>
    </p:spTree>
    <p:extLst>
      <p:ext uri="{BB962C8B-B14F-4D97-AF65-F5344CB8AC3E}">
        <p14:creationId xmlns:p14="http://schemas.microsoft.com/office/powerpoint/2010/main" val="386219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673983" y="4596425"/>
            <a:ext cx="1932837"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Repo size/complexity</a:t>
            </a:r>
          </a:p>
        </p:txBody>
      </p:sp>
      <p:pic>
        <p:nvPicPr>
          <p:cNvPr id="7" name="Picture 6">
            <a:extLst>
              <a:ext uri="{FF2B5EF4-FFF2-40B4-BE49-F238E27FC236}">
                <a16:creationId xmlns:a16="http://schemas.microsoft.com/office/drawing/2014/main" id="{FA554714-A1B8-18BA-B099-2AE55686442C}"/>
              </a:ext>
            </a:extLst>
          </p:cNvPr>
          <p:cNvPicPr>
            <a:picLocks noChangeAspect="1"/>
          </p:cNvPicPr>
          <p:nvPr/>
        </p:nvPicPr>
        <p:blipFill>
          <a:blip r:embed="rId3"/>
          <a:stretch>
            <a:fillRect/>
          </a:stretch>
        </p:blipFill>
        <p:spPr>
          <a:xfrm>
            <a:off x="4552572" y="617007"/>
            <a:ext cx="7270493" cy="5214908"/>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and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and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information</a:t>
            </a:r>
          </a:p>
          <a:p>
            <a:r>
              <a:rPr lang="en-US" sz="1800" dirty="0"/>
              <a:t>Platform-specific job scripts</a:t>
            </a:r>
          </a:p>
          <a:p>
            <a:r>
              <a:rPr lang="en-US" sz="1800" dirty="0"/>
              <a:t>Testing and verification</a:t>
            </a:r>
          </a:p>
          <a:p>
            <a:r>
              <a:rPr lang="en-US" sz="1800" dirty="0"/>
              <a:t>Analysis tools</a:t>
            </a:r>
          </a:p>
          <a:p>
            <a:r>
              <a:rPr lang="en-US" sz="1800" dirty="0"/>
              <a:t>Documentation infrastructure &amp; scheme</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and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512-08C1-E3A1-FF75-E001887D8A27}"/>
              </a:ext>
            </a:extLst>
          </p:cNvPr>
          <p:cNvSpPr>
            <a:spLocks noGrp="1"/>
          </p:cNvSpPr>
          <p:nvPr>
            <p:ph type="title"/>
          </p:nvPr>
        </p:nvSpPr>
        <p:spPr/>
        <p:txBody>
          <a:bodyPr/>
          <a:lstStyle/>
          <a:p>
            <a:r>
              <a:rPr lang="en-US" dirty="0"/>
              <a:t>Repos and File Management</a:t>
            </a:r>
          </a:p>
        </p:txBody>
      </p:sp>
      <p:sp>
        <p:nvSpPr>
          <p:cNvPr id="3" name="Content Placeholder 2">
            <a:extLst>
              <a:ext uri="{FF2B5EF4-FFF2-40B4-BE49-F238E27FC236}">
                <a16:creationId xmlns:a16="http://schemas.microsoft.com/office/drawing/2014/main" id="{FE693A2D-9A47-9CA7-8764-C10E4D00CCF5}"/>
              </a:ext>
            </a:extLst>
          </p:cNvPr>
          <p:cNvSpPr>
            <a:spLocks noGrp="1"/>
          </p:cNvSpPr>
          <p:nvPr>
            <p:ph idx="1"/>
          </p:nvPr>
        </p:nvSpPr>
        <p:spPr>
          <a:xfrm>
            <a:off x="365760" y="1072862"/>
            <a:ext cx="5947633" cy="4047778"/>
          </a:xfrm>
        </p:spPr>
        <p:txBody>
          <a:bodyPr/>
          <a:lstStyle/>
          <a:p>
            <a:pPr marL="0" indent="0">
              <a:buNone/>
            </a:pPr>
            <a:r>
              <a:rPr lang="en-US" sz="1800" dirty="0"/>
              <a:t>For a given lab env, I use</a:t>
            </a:r>
          </a:p>
          <a:p>
            <a:r>
              <a:rPr lang="en-US" sz="1800" dirty="0"/>
              <a:t>Code repos</a:t>
            </a:r>
          </a:p>
          <a:p>
            <a:r>
              <a:rPr lang="en-US" sz="1800" dirty="0"/>
              <a:t>A study repo</a:t>
            </a:r>
          </a:p>
          <a:p>
            <a:pPr lvl="1"/>
            <a:r>
              <a:rPr lang="en-US" sz="1800" dirty="0"/>
              <a:t>Structured </a:t>
            </a:r>
            <a:r>
              <a:rPr lang="en-US" sz="1800" b="1" dirty="0"/>
              <a:t>as if </a:t>
            </a:r>
            <a:r>
              <a:rPr lang="en-US" sz="1800" dirty="0"/>
              <a:t>data is committed to repo</a:t>
            </a:r>
          </a:p>
          <a:p>
            <a:pPr lvl="1"/>
            <a:r>
              <a:rPr lang="en-US" sz="1800" dirty="0"/>
              <a:t>Locates tools &amp; data near metadata</a:t>
            </a:r>
          </a:p>
          <a:p>
            <a:pPr lvl="1"/>
            <a:r>
              <a:rPr lang="en-US" sz="1800" dirty="0"/>
              <a:t>Eases development of data analysis code</a:t>
            </a:r>
          </a:p>
          <a:p>
            <a:pPr marL="346075" lvl="1" indent="0">
              <a:buNone/>
            </a:pPr>
            <a:endParaRPr lang="en-US" sz="1800" dirty="0"/>
          </a:p>
          <a:p>
            <a:pPr lvl="1"/>
            <a:endParaRPr lang="en-US" sz="1800" dirty="0"/>
          </a:p>
        </p:txBody>
      </p:sp>
      <p:sp>
        <p:nvSpPr>
          <p:cNvPr id="4" name="Content Placeholder 2">
            <a:extLst>
              <a:ext uri="{FF2B5EF4-FFF2-40B4-BE49-F238E27FC236}">
                <a16:creationId xmlns:a16="http://schemas.microsoft.com/office/drawing/2014/main" id="{71E4EAB4-DCAB-681B-E7E9-015CA2DC4B23}"/>
              </a:ext>
            </a:extLst>
          </p:cNvPr>
          <p:cNvSpPr txBox="1">
            <a:spLocks/>
          </p:cNvSpPr>
          <p:nvPr/>
        </p:nvSpPr>
        <p:spPr bwMode="auto">
          <a:xfrm>
            <a:off x="6610989" y="642556"/>
            <a:ext cx="5947633"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1800" dirty="0"/>
              <a:t>For each study repo, I use</a:t>
            </a:r>
          </a:p>
          <a:p>
            <a:r>
              <a:rPr lang="en-US" sz="1800" dirty="0"/>
              <a:t>A </a:t>
            </a:r>
            <a:r>
              <a:rPr lang="en-US" sz="1800" b="1" dirty="0"/>
              <a:t>data</a:t>
            </a:r>
            <a:r>
              <a:rPr lang="en-US" sz="1800" dirty="0"/>
              <a:t> clone</a:t>
            </a:r>
          </a:p>
          <a:p>
            <a:pPr lvl="1"/>
            <a:r>
              <a:rPr lang="en-US" sz="1600" dirty="0">
                <a:latin typeface="American Typewriter" panose="02090604020004020304" pitchFamily="18" charset="77"/>
              </a:rPr>
              <a:t>MYSTUDY_DATA_PATH</a:t>
            </a:r>
          </a:p>
          <a:p>
            <a:pPr lvl="1"/>
            <a:r>
              <a:rPr lang="en-US" sz="1800" dirty="0"/>
              <a:t>Protected &amp; maintained by power users</a:t>
            </a:r>
          </a:p>
          <a:p>
            <a:pPr lvl="1"/>
            <a:r>
              <a:rPr lang="en-US" sz="1800" dirty="0"/>
              <a:t>Data located in clone but </a:t>
            </a:r>
            <a:r>
              <a:rPr lang="en-US" sz="1800" b="1" dirty="0"/>
              <a:t>not</a:t>
            </a:r>
            <a:r>
              <a:rPr lang="en-US" sz="1800" dirty="0"/>
              <a:t> committed</a:t>
            </a:r>
          </a:p>
          <a:p>
            <a:pPr lvl="1"/>
            <a:r>
              <a:rPr lang="en-US" sz="1800" dirty="0"/>
              <a:t>Read-only access to all in study (if possible)</a:t>
            </a:r>
          </a:p>
          <a:p>
            <a:pPr lvl="1"/>
            <a:r>
              <a:rPr lang="en-US" sz="1800" dirty="0"/>
              <a:t>Backed-up by experts</a:t>
            </a:r>
          </a:p>
          <a:p>
            <a:pPr lvl="1"/>
            <a:r>
              <a:rPr lang="en-US" sz="1800" dirty="0"/>
              <a:t>Shared software environment setup</a:t>
            </a:r>
          </a:p>
          <a:p>
            <a:pPr lvl="1"/>
            <a:r>
              <a:rPr lang="en-US" sz="1800" dirty="0"/>
              <a:t>Otherwise not used</a:t>
            </a:r>
          </a:p>
          <a:p>
            <a:r>
              <a:rPr lang="en-US" sz="1800" dirty="0"/>
              <a:t>A </a:t>
            </a:r>
            <a:r>
              <a:rPr lang="en-US" sz="1800" b="1" dirty="0"/>
              <a:t>work</a:t>
            </a:r>
            <a:r>
              <a:rPr lang="en-US" sz="1800" dirty="0"/>
              <a:t> clone</a:t>
            </a:r>
          </a:p>
          <a:p>
            <a:pPr lvl="1"/>
            <a:r>
              <a:rPr lang="en-US" sz="1600" dirty="0">
                <a:latin typeface="American Typewriter" panose="02090604020004020304" pitchFamily="18" charset="77"/>
              </a:rPr>
              <a:t>MYSTUDY_WORK_PATH</a:t>
            </a:r>
            <a:endParaRPr lang="en-US" sz="1600" dirty="0"/>
          </a:p>
          <a:p>
            <a:pPr lvl="1"/>
            <a:r>
              <a:rPr lang="en-US" sz="1800" dirty="0"/>
              <a:t>Each user performs study from this clone</a:t>
            </a:r>
          </a:p>
          <a:p>
            <a:pPr lvl="1"/>
            <a:r>
              <a:rPr lang="en-US" sz="1800" dirty="0"/>
              <a:t>Temporary data storage (if desired)</a:t>
            </a:r>
          </a:p>
          <a:p>
            <a:pPr lvl="1"/>
            <a:r>
              <a:rPr lang="en-US" sz="1800" dirty="0"/>
              <a:t>Build system &amp; scripts use env vars tied to </a:t>
            </a:r>
            <a:r>
              <a:rPr lang="en-US" sz="1800" dirty="0">
                <a:latin typeface="American Typewriter" panose="02090604020004020304" pitchFamily="18" charset="77"/>
              </a:rPr>
              <a:t>current</a:t>
            </a:r>
          </a:p>
        </p:txBody>
      </p:sp>
      <p:pic>
        <p:nvPicPr>
          <p:cNvPr id="5" name="Picture 4">
            <a:extLst>
              <a:ext uri="{FF2B5EF4-FFF2-40B4-BE49-F238E27FC236}">
                <a16:creationId xmlns:a16="http://schemas.microsoft.com/office/drawing/2014/main" id="{88E3E70B-2237-A352-6F5B-F08A200AA549}"/>
              </a:ext>
            </a:extLst>
          </p:cNvPr>
          <p:cNvPicPr>
            <a:picLocks noChangeAspect="1"/>
          </p:cNvPicPr>
          <p:nvPr/>
        </p:nvPicPr>
        <p:blipFill rotWithShape="1">
          <a:blip r:embed="rId3"/>
          <a:srcRect t="11066" b="183"/>
          <a:stretch/>
        </p:blipFill>
        <p:spPr>
          <a:xfrm>
            <a:off x="490636" y="3818968"/>
            <a:ext cx="5773608" cy="2696135"/>
          </a:xfrm>
          <a:prstGeom prst="rect">
            <a:avLst/>
          </a:prstGeom>
        </p:spPr>
      </p:pic>
      <p:sp>
        <p:nvSpPr>
          <p:cNvPr id="7" name="TextBox 6">
            <a:extLst>
              <a:ext uri="{FF2B5EF4-FFF2-40B4-BE49-F238E27FC236}">
                <a16:creationId xmlns:a16="http://schemas.microsoft.com/office/drawing/2014/main" id="{C04595BC-D078-2DDB-078C-47D466A9CC12}"/>
              </a:ext>
            </a:extLst>
          </p:cNvPr>
          <p:cNvSpPr txBox="1"/>
          <p:nvPr/>
        </p:nvSpPr>
        <p:spPr>
          <a:xfrm>
            <a:off x="367523" y="3476872"/>
            <a:ext cx="3840410" cy="378565"/>
          </a:xfrm>
          <a:prstGeom prst="rect">
            <a:avLst/>
          </a:prstGeom>
          <a:noFill/>
        </p:spPr>
        <p:txBody>
          <a:bodyPr wrap="none" lIns="118872" tIns="91440" rIns="118872" bIns="91440" rtlCol="0" anchor="ctr" anchorCtr="0">
            <a:spAutoFit/>
          </a:bodyPr>
          <a:lstStyle/>
          <a:p>
            <a:pPr algn="l">
              <a:lnSpc>
                <a:spcPct val="90000"/>
              </a:lnSpc>
            </a:pPr>
            <a:r>
              <a:rPr lang="en-US" sz="1400" dirty="0"/>
              <a:t>Example data clone contents for one platform</a:t>
            </a:r>
          </a:p>
        </p:txBody>
      </p:sp>
    </p:spTree>
    <p:extLst>
      <p:ext uri="{BB962C8B-B14F-4D97-AF65-F5344CB8AC3E}">
        <p14:creationId xmlns:p14="http://schemas.microsoft.com/office/powerpoint/2010/main" val="3645548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Store data next to its metadata and context</a:t>
            </a:r>
          </a:p>
          <a:p>
            <a:r>
              <a:rPr lang="en-US" dirty="0"/>
              <a:t>Need flexibility to structure data and documentation in repo</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a:t>
            </a:r>
          </a:p>
          <a:p>
            <a:r>
              <a:rPr lang="en-US" dirty="0"/>
              <a:t>Lab notebook for data analysis tools</a:t>
            </a:r>
          </a:p>
          <a:p>
            <a:r>
              <a:rPr lang="en-US" dirty="0"/>
              <a:t>Lab notebook to detail how experiment was designed and executed</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Try to automate as much as possible</a:t>
            </a:r>
          </a:p>
          <a:p>
            <a:r>
              <a:rPr lang="en-US" dirty="0"/>
              <a:t>Build dates, user, system name, git hashes, configuration data in file headers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a:t>Jupiter notebook can be put context &amp; metadata next to data.</a:t>
            </a:r>
          </a:p>
          <a:p>
            <a:r>
              <a:rPr lang="en-US" dirty="0"/>
              <a:t>One notebook for each sub-experiment?</a:t>
            </a:r>
          </a:p>
          <a:p>
            <a:r>
              <a:rPr lang="en-US" dirty="0"/>
              <a:t>Figuring how to structure work into notebooks helps structure whole study.</a:t>
            </a:r>
          </a:p>
          <a:p>
            <a:r>
              <a:rPr lang="en-US" dirty="0"/>
              <a:t>Where do the notebooks fit into the documentation hierarchy?</a:t>
            </a:r>
          </a:p>
          <a:p>
            <a:r>
              <a:rPr lang="en-US" dirty="0">
                <a:solidFill>
                  <a:srgbClr val="FF0000"/>
                </a:solidFill>
              </a:rPr>
              <a:t>TODO: Need to create example notebook that I can show live.  Should be no need to back-up slides if notebook is in laptop.</a:t>
            </a:r>
          </a:p>
        </p:txBody>
      </p:sp>
    </p:spTree>
    <p:extLst>
      <p:ext uri="{BB962C8B-B14F-4D97-AF65-F5344CB8AC3E}">
        <p14:creationId xmlns:p14="http://schemas.microsoft.com/office/powerpoint/2010/main" val="904306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It’s a work in progress (and always will be)</a:t>
            </a:r>
          </a:p>
          <a:p>
            <a:r>
              <a:rPr lang="en-US" dirty="0"/>
              <a:t>I use this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p:txBody>
      </p:sp>
    </p:spTree>
    <p:extLst>
      <p:ext uri="{BB962C8B-B14F-4D97-AF65-F5344CB8AC3E}">
        <p14:creationId xmlns:p14="http://schemas.microsoft.com/office/powerpoint/2010/main" val="70191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1D2D-6F7D-4460-33DC-AE1BC71433E3}"/>
              </a:ext>
            </a:extLst>
          </p:cNvPr>
          <p:cNvSpPr>
            <a:spLocks noGrp="1"/>
          </p:cNvSpPr>
          <p:nvPr>
            <p:ph type="title"/>
          </p:nvPr>
        </p:nvSpPr>
        <p:spPr/>
        <p:txBody>
          <a:bodyPr/>
          <a:lstStyle/>
          <a:p>
            <a:r>
              <a:rPr lang="en-US" dirty="0">
                <a:solidFill>
                  <a:srgbClr val="FF0000"/>
                </a:solidFill>
              </a:rPr>
              <a:t>TODO: Add license page in accord with official process</a:t>
            </a:r>
          </a:p>
        </p:txBody>
      </p:sp>
      <p:sp>
        <p:nvSpPr>
          <p:cNvPr id="3" name="Content Placeholder 2">
            <a:extLst>
              <a:ext uri="{FF2B5EF4-FFF2-40B4-BE49-F238E27FC236}">
                <a16:creationId xmlns:a16="http://schemas.microsoft.com/office/drawing/2014/main" id="{A8716687-4F36-A3C7-DF8B-075A834E1B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93331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A77C-F871-ADA0-6CA2-68C92B681AB0}"/>
              </a:ext>
            </a:extLst>
          </p:cNvPr>
          <p:cNvSpPr>
            <a:spLocks noGrp="1"/>
          </p:cNvSpPr>
          <p:nvPr>
            <p:ph type="title"/>
          </p:nvPr>
        </p:nvSpPr>
        <p:spPr/>
        <p:txBody>
          <a:bodyPr/>
          <a:lstStyle/>
          <a:p>
            <a:r>
              <a:rPr lang="en-US" dirty="0"/>
              <a:t>ANSHU STARTS HERE!</a:t>
            </a:r>
          </a:p>
        </p:txBody>
      </p:sp>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265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a:p>
            <a:r>
              <a:rPr lang="en-US" dirty="0"/>
              <a:t>I try to adapt tips, tools, &amp; techniques to computational science world</a:t>
            </a:r>
          </a:p>
        </p:txBody>
      </p:sp>
    </p:spTree>
    <p:extLst>
      <p:ext uri="{BB962C8B-B14F-4D97-AF65-F5344CB8AC3E}">
        <p14:creationId xmlns:p14="http://schemas.microsoft.com/office/powerpoint/2010/main" val="6500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a:t>
            </a:r>
            <a:r>
              <a:rPr lang="en-US" dirty="0" err="1"/>
              <a:t>Spack</a:t>
            </a:r>
            <a:r>
              <a:rPr lang="en-US" dirty="0"/>
              <a:t> and containers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3379900"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Think before you act</a:t>
            </a:r>
          </a:p>
          <a:p>
            <a:r>
              <a:rPr lang="en-US" dirty="0"/>
              <a:t>Slow down!</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if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and PRs up-to-date</a:t>
            </a:r>
          </a:p>
          <a:p>
            <a:r>
              <a:rPr lang="en-US" dirty="0"/>
              <a:t>Don’t leave clones in undocumented intermediate state</a:t>
            </a:r>
          </a:p>
          <a:p>
            <a:r>
              <a:rPr lang="en-US" dirty="0"/>
              <a:t>Maintain docs as you work</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CF7B9-CA5C-3858-9257-917A98C020F1}"/>
              </a:ext>
            </a:extLst>
          </p:cNvPr>
          <p:cNvSpPr>
            <a:spLocks noGrp="1"/>
          </p:cNvSpPr>
          <p:nvPr>
            <p:ph type="title"/>
          </p:nvPr>
        </p:nvSpPr>
        <p:spPr/>
        <p:txBody>
          <a:bodyPr/>
          <a:lstStyle/>
          <a:p>
            <a:r>
              <a:rPr lang="en-US" dirty="0"/>
              <a:t>What is wisdom?</a:t>
            </a:r>
          </a:p>
        </p:txBody>
      </p:sp>
      <p:sp>
        <p:nvSpPr>
          <p:cNvPr id="3" name="Content Placeholder 2">
            <a:extLst>
              <a:ext uri="{FF2B5EF4-FFF2-40B4-BE49-F238E27FC236}">
                <a16:creationId xmlns:a16="http://schemas.microsoft.com/office/drawing/2014/main" id="{623A2A22-1DC4-5278-72C1-8B244753A354}"/>
              </a:ext>
            </a:extLst>
          </p:cNvPr>
          <p:cNvSpPr>
            <a:spLocks noGrp="1"/>
          </p:cNvSpPr>
          <p:nvPr>
            <p:ph idx="1"/>
          </p:nvPr>
        </p:nvSpPr>
        <p:spPr>
          <a:xfrm>
            <a:off x="368424" y="1493972"/>
            <a:ext cx="11369809" cy="4047778"/>
          </a:xfrm>
        </p:spPr>
        <p:txBody>
          <a:bodyPr/>
          <a:lstStyle/>
          <a:p>
            <a:r>
              <a:rPr lang="en-US" dirty="0"/>
              <a:t>Our examples are short sentences (</a:t>
            </a:r>
            <a:r>
              <a:rPr lang="en-US" i="1" dirty="0"/>
              <a:t>e.g., </a:t>
            </a:r>
            <a:r>
              <a:rPr lang="en-US" dirty="0"/>
              <a:t>aphorisms)</a:t>
            </a:r>
          </a:p>
          <a:p>
            <a:r>
              <a:rPr lang="en-US" dirty="0"/>
              <a:t>The intent either resonates or it doesn’t</a:t>
            </a:r>
          </a:p>
          <a:p>
            <a:r>
              <a:rPr lang="en-US" dirty="0"/>
              <a:t>A community converges onto a set of common sense guiding principles?</a:t>
            </a:r>
          </a:p>
          <a:p>
            <a:r>
              <a:rPr lang="en-US" dirty="0"/>
              <a:t>“using knowledge for the greater good” – </a:t>
            </a:r>
            <a:r>
              <a:rPr lang="en-US" i="1" dirty="0"/>
              <a:t>DIKW pyramid </a:t>
            </a:r>
            <a:r>
              <a:rPr lang="en-US" dirty="0"/>
              <a:t>on </a:t>
            </a:r>
            <a:r>
              <a:rPr lang="en-US" dirty="0" err="1"/>
              <a:t>wikipedia</a:t>
            </a:r>
            <a:endParaRPr lang="en-US" dirty="0"/>
          </a:p>
          <a:p>
            <a:r>
              <a:rPr lang="en-US" dirty="0"/>
              <a:t>“a sense of good and bad, right and wrong, ethical and unethical” – </a:t>
            </a:r>
            <a:r>
              <a:rPr lang="en-US" dirty="0" err="1"/>
              <a:t>wikipedia</a:t>
            </a:r>
            <a:endParaRPr lang="en-US" dirty="0"/>
          </a:p>
          <a:p>
            <a:r>
              <a:rPr lang="en-US" dirty="0"/>
              <a:t>In general, be disciplined</a:t>
            </a:r>
          </a:p>
          <a:p>
            <a:pPr lvl="1"/>
            <a:r>
              <a:rPr lang="en-US" dirty="0"/>
              <a:t>Do the right thing</a:t>
            </a:r>
          </a:p>
          <a:p>
            <a:pPr lvl="1"/>
            <a:r>
              <a:rPr lang="en-US" dirty="0"/>
              <a:t>Don’t be lazy</a:t>
            </a:r>
          </a:p>
          <a:p>
            <a:pPr lvl="1"/>
            <a:r>
              <a:rPr lang="en-US" dirty="0"/>
              <a:t>Consider others</a:t>
            </a:r>
          </a:p>
        </p:txBody>
      </p:sp>
    </p:spTree>
    <p:extLst>
      <p:ext uri="{BB962C8B-B14F-4D97-AF65-F5344CB8AC3E}">
        <p14:creationId xmlns:p14="http://schemas.microsoft.com/office/powerpoint/2010/main" val="233224413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7364</TotalTime>
  <Words>2741</Words>
  <Application>Microsoft Macintosh PowerPoint</Application>
  <PresentationFormat>Custom</PresentationFormat>
  <Paragraphs>271</Paragraphs>
  <Slides>20</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American Typewriter</vt:lpstr>
      <vt:lpstr>Arial</vt:lpstr>
      <vt:lpstr>Arial Black</vt:lpstr>
      <vt:lpstr>Calibri</vt:lpstr>
      <vt:lpstr>Presentations (Wide Screen)</vt:lpstr>
      <vt:lpstr>Managing Computational Experiments</vt:lpstr>
      <vt:lpstr>TODO: Add license page in accord with official process</vt:lpstr>
      <vt:lpstr>My high-level experience</vt:lpstr>
      <vt:lpstr>We never discussed the W in DIKUW! The accumulated wisdom of a community</vt:lpstr>
      <vt:lpstr>Know your tools</vt:lpstr>
      <vt:lpstr>Know your tools: Example</vt:lpstr>
      <vt:lpstr>Measure twice, cut once</vt:lpstr>
      <vt:lpstr>Clean your workspace Last 15 minutes of workday if for cleaning</vt:lpstr>
      <vt:lpstr>What is wisdom?</vt:lpstr>
      <vt:lpstr>Experimental laboratory environment</vt:lpstr>
      <vt:lpstr>Computational laboratory environments</vt:lpstr>
      <vt:lpstr>A system of repositories</vt:lpstr>
      <vt:lpstr>Constructing computational lab environment Start from the bottom</vt:lpstr>
      <vt:lpstr>Repos and File Management</vt:lpstr>
      <vt:lpstr>Documentation</vt:lpstr>
      <vt:lpstr>Documentation: READMEs</vt:lpstr>
      <vt:lpstr>Documentation: Data context &amp; metadata</vt:lpstr>
      <vt:lpstr>Documentation: Jupyter notebooks</vt:lpstr>
      <vt:lpstr>Is this working?</vt:lpstr>
      <vt:lpstr>ANSHU STARTS HERE!</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936</cp:revision>
  <cp:lastPrinted>2017-11-02T18:35:01Z</cp:lastPrinted>
  <dcterms:created xsi:type="dcterms:W3CDTF">2018-11-06T17:28:56Z</dcterms:created>
  <dcterms:modified xsi:type="dcterms:W3CDTF">2022-07-26T21:08:14Z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